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4"/>
    <p:sldMasterId id="2147483724" r:id="rId5"/>
  </p:sldMasterIdLst>
  <p:notesMasterIdLst>
    <p:notesMasterId r:id="rId212"/>
  </p:notesMasterIdLst>
  <p:handoutMasterIdLst>
    <p:handoutMasterId r:id="rId213"/>
  </p:handoutMasterIdLst>
  <p:sldIdLst>
    <p:sldId id="297" r:id="rId6"/>
    <p:sldId id="256" r:id="rId7"/>
    <p:sldId id="613" r:id="rId8"/>
    <p:sldId id="316" r:id="rId9"/>
    <p:sldId id="276" r:id="rId10"/>
    <p:sldId id="596" r:id="rId11"/>
    <p:sldId id="277" r:id="rId12"/>
    <p:sldId id="616" r:id="rId13"/>
    <p:sldId id="495" r:id="rId14"/>
    <p:sldId id="556" r:id="rId15"/>
    <p:sldId id="557" r:id="rId16"/>
    <p:sldId id="496" r:id="rId17"/>
    <p:sldId id="271" r:id="rId18"/>
    <p:sldId id="280" r:id="rId19"/>
    <p:sldId id="503" r:id="rId20"/>
    <p:sldId id="315" r:id="rId21"/>
    <p:sldId id="281" r:id="rId22"/>
    <p:sldId id="298" r:id="rId23"/>
    <p:sldId id="331" r:id="rId24"/>
    <p:sldId id="424" r:id="rId25"/>
    <p:sldId id="299" r:id="rId26"/>
    <p:sldId id="319" r:id="rId27"/>
    <p:sldId id="300" r:id="rId28"/>
    <p:sldId id="286" r:id="rId29"/>
    <p:sldId id="320" r:id="rId30"/>
    <p:sldId id="321" r:id="rId31"/>
    <p:sldId id="322" r:id="rId32"/>
    <p:sldId id="612" r:id="rId33"/>
    <p:sldId id="287" r:id="rId34"/>
    <p:sldId id="288" r:id="rId35"/>
    <p:sldId id="301" r:id="rId36"/>
    <p:sldId id="292" r:id="rId37"/>
    <p:sldId id="305" r:id="rId38"/>
    <p:sldId id="306" r:id="rId39"/>
    <p:sldId id="307" r:id="rId40"/>
    <p:sldId id="308" r:id="rId41"/>
    <p:sldId id="302" r:id="rId42"/>
    <p:sldId id="309" r:id="rId43"/>
    <p:sldId id="497" r:id="rId44"/>
    <p:sldId id="441" r:id="rId45"/>
    <p:sldId id="313" r:id="rId46"/>
    <p:sldId id="329" r:id="rId47"/>
    <p:sldId id="558" r:id="rId48"/>
    <p:sldId id="561" r:id="rId49"/>
    <p:sldId id="562" r:id="rId50"/>
    <p:sldId id="564" r:id="rId51"/>
    <p:sldId id="563" r:id="rId52"/>
    <p:sldId id="501" r:id="rId53"/>
    <p:sldId id="559" r:id="rId54"/>
    <p:sldId id="504" r:id="rId55"/>
    <p:sldId id="506" r:id="rId56"/>
    <p:sldId id="505" r:id="rId57"/>
    <p:sldId id="603" r:id="rId58"/>
    <p:sldId id="604" r:id="rId59"/>
    <p:sldId id="605" r:id="rId60"/>
    <p:sldId id="606" r:id="rId61"/>
    <p:sldId id="607" r:id="rId62"/>
    <p:sldId id="608" r:id="rId63"/>
    <p:sldId id="609" r:id="rId64"/>
    <p:sldId id="610" r:id="rId65"/>
    <p:sldId id="611" r:id="rId66"/>
    <p:sldId id="614" r:id="rId67"/>
    <p:sldId id="310" r:id="rId68"/>
    <p:sldId id="311" r:id="rId69"/>
    <p:sldId id="328" r:id="rId70"/>
    <p:sldId id="560" r:id="rId71"/>
    <p:sldId id="511" r:id="rId72"/>
    <p:sldId id="314" r:id="rId73"/>
    <p:sldId id="342" r:id="rId74"/>
    <p:sldId id="343" r:id="rId75"/>
    <p:sldId id="344" r:id="rId76"/>
    <p:sldId id="498" r:id="rId77"/>
    <p:sldId id="354" r:id="rId78"/>
    <p:sldId id="346" r:id="rId79"/>
    <p:sldId id="347" r:id="rId80"/>
    <p:sldId id="348" r:id="rId81"/>
    <p:sldId id="349" r:id="rId82"/>
    <p:sldId id="350" r:id="rId83"/>
    <p:sldId id="351" r:id="rId84"/>
    <p:sldId id="502" r:id="rId85"/>
    <p:sldId id="352" r:id="rId86"/>
    <p:sldId id="353" r:id="rId87"/>
    <p:sldId id="615" r:id="rId88"/>
    <p:sldId id="589" r:id="rId89"/>
    <p:sldId id="580" r:id="rId90"/>
    <p:sldId id="437" r:id="rId91"/>
    <p:sldId id="435" r:id="rId92"/>
    <p:sldId id="436" r:id="rId93"/>
    <p:sldId id="581" r:id="rId94"/>
    <p:sldId id="545" r:id="rId95"/>
    <p:sldId id="584" r:id="rId96"/>
    <p:sldId id="585" r:id="rId97"/>
    <p:sldId id="586" r:id="rId98"/>
    <p:sldId id="597" r:id="rId99"/>
    <p:sldId id="579" r:id="rId100"/>
    <p:sldId id="590" r:id="rId101"/>
    <p:sldId id="587" r:id="rId102"/>
    <p:sldId id="592" r:id="rId103"/>
    <p:sldId id="593" r:id="rId104"/>
    <p:sldId id="595" r:id="rId105"/>
    <p:sldId id="591" r:id="rId106"/>
    <p:sldId id="317" r:id="rId107"/>
    <p:sldId id="312" r:id="rId108"/>
    <p:sldId id="318" r:id="rId109"/>
    <p:sldId id="323" r:id="rId110"/>
    <p:sldId id="324" r:id="rId111"/>
    <p:sldId id="325" r:id="rId112"/>
    <p:sldId id="407" r:id="rId113"/>
    <p:sldId id="408" r:id="rId114"/>
    <p:sldId id="420" r:id="rId115"/>
    <p:sldId id="409" r:id="rId116"/>
    <p:sldId id="434" r:id="rId117"/>
    <p:sldId id="360" r:id="rId118"/>
    <p:sldId id="414" r:id="rId119"/>
    <p:sldId id="413" r:id="rId120"/>
    <p:sldId id="415" r:id="rId121"/>
    <p:sldId id="416" r:id="rId122"/>
    <p:sldId id="410" r:id="rId123"/>
    <p:sldId id="598" r:id="rId124"/>
    <p:sldId id="599" r:id="rId125"/>
    <p:sldId id="600" r:id="rId126"/>
    <p:sldId id="601" r:id="rId127"/>
    <p:sldId id="602" r:id="rId128"/>
    <p:sldId id="445" r:id="rId129"/>
    <p:sldId id="446" r:id="rId130"/>
    <p:sldId id="447" r:id="rId131"/>
    <p:sldId id="448" r:id="rId132"/>
    <p:sldId id="449" r:id="rId133"/>
    <p:sldId id="450" r:id="rId134"/>
    <p:sldId id="553" r:id="rId135"/>
    <p:sldId id="452" r:id="rId136"/>
    <p:sldId id="453" r:id="rId137"/>
    <p:sldId id="454" r:id="rId138"/>
    <p:sldId id="455" r:id="rId139"/>
    <p:sldId id="554" r:id="rId140"/>
    <p:sldId id="457" r:id="rId141"/>
    <p:sldId id="458" r:id="rId142"/>
    <p:sldId id="459" r:id="rId143"/>
    <p:sldId id="460" r:id="rId144"/>
    <p:sldId id="461" r:id="rId145"/>
    <p:sldId id="462" r:id="rId146"/>
    <p:sldId id="463" r:id="rId147"/>
    <p:sldId id="464" r:id="rId148"/>
    <p:sldId id="465" r:id="rId149"/>
    <p:sldId id="466" r:id="rId150"/>
    <p:sldId id="467" r:id="rId151"/>
    <p:sldId id="468" r:id="rId152"/>
    <p:sldId id="469" r:id="rId153"/>
    <p:sldId id="470" r:id="rId154"/>
    <p:sldId id="512" r:id="rId155"/>
    <p:sldId id="521" r:id="rId156"/>
    <p:sldId id="522" r:id="rId157"/>
    <p:sldId id="523" r:id="rId158"/>
    <p:sldId id="524" r:id="rId159"/>
    <p:sldId id="525" r:id="rId160"/>
    <p:sldId id="526" r:id="rId161"/>
    <p:sldId id="527" r:id="rId162"/>
    <p:sldId id="528" r:id="rId163"/>
    <p:sldId id="529" r:id="rId164"/>
    <p:sldId id="530" r:id="rId165"/>
    <p:sldId id="531" r:id="rId166"/>
    <p:sldId id="532" r:id="rId167"/>
    <p:sldId id="533" r:id="rId168"/>
    <p:sldId id="534" r:id="rId169"/>
    <p:sldId id="535" r:id="rId170"/>
    <p:sldId id="536" r:id="rId171"/>
    <p:sldId id="537" r:id="rId172"/>
    <p:sldId id="538" r:id="rId173"/>
    <p:sldId id="539" r:id="rId174"/>
    <p:sldId id="540" r:id="rId175"/>
    <p:sldId id="541" r:id="rId176"/>
    <p:sldId id="565" r:id="rId177"/>
    <p:sldId id="542" r:id="rId178"/>
    <p:sldId id="566" r:id="rId179"/>
    <p:sldId id="569" r:id="rId180"/>
    <p:sldId id="568" r:id="rId181"/>
    <p:sldId id="543" r:id="rId182"/>
    <p:sldId id="544" r:id="rId183"/>
    <p:sldId id="548" r:id="rId184"/>
    <p:sldId id="396" r:id="rId185"/>
    <p:sldId id="397" r:id="rId186"/>
    <p:sldId id="398" r:id="rId187"/>
    <p:sldId id="399" r:id="rId188"/>
    <p:sldId id="400" r:id="rId189"/>
    <p:sldId id="486" r:id="rId190"/>
    <p:sldId id="487" r:id="rId191"/>
    <p:sldId id="401" r:id="rId192"/>
    <p:sldId id="471" r:id="rId193"/>
    <p:sldId id="472" r:id="rId194"/>
    <p:sldId id="473" r:id="rId195"/>
    <p:sldId id="474" r:id="rId196"/>
    <p:sldId id="475" r:id="rId197"/>
    <p:sldId id="476" r:id="rId198"/>
    <p:sldId id="477" r:id="rId199"/>
    <p:sldId id="478" r:id="rId200"/>
    <p:sldId id="479" r:id="rId201"/>
    <p:sldId id="480" r:id="rId202"/>
    <p:sldId id="481" r:id="rId203"/>
    <p:sldId id="482" r:id="rId204"/>
    <p:sldId id="483" r:id="rId205"/>
    <p:sldId id="484" r:id="rId206"/>
    <p:sldId id="485" r:id="rId207"/>
    <p:sldId id="571" r:id="rId208"/>
    <p:sldId id="578" r:id="rId209"/>
    <p:sldId id="570" r:id="rId210"/>
    <p:sldId id="258" r:id="rId211"/>
  </p:sldIdLst>
  <p:sldSz cx="9144000" cy="5143500" type="screen16x9"/>
  <p:notesSz cx="6669088"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B27C344-51F1-47E4-9650-10281A8B2BFE}">
          <p14:sldIdLst>
            <p14:sldId id="297"/>
            <p14:sldId id="256"/>
          </p14:sldIdLst>
        </p14:section>
        <p14:section name="Zusammenfassungsabschnitt" id="{707D7809-A38B-48EA-A3A7-23184231692B}">
          <p14:sldIdLst>
            <p14:sldId id="613"/>
          </p14:sldIdLst>
        </p14:section>
        <p14:section name="Orga" id="{963BE38C-9EAE-4998-BC92-FF17275D9C86}">
          <p14:sldIdLst>
            <p14:sldId id="316"/>
            <p14:sldId id="276"/>
            <p14:sldId id="596"/>
            <p14:sldId id="277"/>
            <p14:sldId id="616"/>
            <p14:sldId id="495"/>
            <p14:sldId id="556"/>
            <p14:sldId id="557"/>
            <p14:sldId id="496"/>
            <p14:sldId id="271"/>
            <p14:sldId id="280"/>
            <p14:sldId id="503"/>
          </p14:sldIdLst>
        </p14:section>
        <p14:section name="Erste Schritte" id="{226FF47D-5BC2-4DFD-B7F2-DFE455E4E2AE}">
          <p14:sldIdLst>
            <p14:sldId id="315"/>
            <p14:sldId id="281"/>
            <p14:sldId id="298"/>
            <p14:sldId id="331"/>
            <p14:sldId id="424"/>
            <p14:sldId id="299"/>
            <p14:sldId id="319"/>
            <p14:sldId id="300"/>
            <p14:sldId id="286"/>
            <p14:sldId id="320"/>
            <p14:sldId id="321"/>
            <p14:sldId id="322"/>
          </p14:sldIdLst>
        </p14:section>
        <p14:section name="Getting started" id="{38E95E92-51D3-4CAE-BEBD-225E2373A245}">
          <p14:sldIdLst>
            <p14:sldId id="612"/>
            <p14:sldId id="287"/>
            <p14:sldId id="288"/>
            <p14:sldId id="301"/>
            <p14:sldId id="292"/>
            <p14:sldId id="305"/>
            <p14:sldId id="306"/>
            <p14:sldId id="307"/>
            <p14:sldId id="308"/>
            <p14:sldId id="302"/>
            <p14:sldId id="309"/>
          </p14:sldIdLst>
        </p14:section>
        <p14:section name="Jumping in" id="{BEB20EF1-84DB-4CAD-B5CA-83BC2A3EE132}">
          <p14:sldIdLst>
            <p14:sldId id="497"/>
            <p14:sldId id="441"/>
          </p14:sldIdLst>
        </p14:section>
        <p14:section name="Objects" id="{5605E64A-E164-4B29-9887-C9271F795309}">
          <p14:sldIdLst>
            <p14:sldId id="313"/>
            <p14:sldId id="329"/>
            <p14:sldId id="558"/>
            <p14:sldId id="561"/>
            <p14:sldId id="562"/>
            <p14:sldId id="564"/>
            <p14:sldId id="563"/>
            <p14:sldId id="501"/>
            <p14:sldId id="559"/>
            <p14:sldId id="504"/>
            <p14:sldId id="506"/>
            <p14:sldId id="505"/>
            <p14:sldId id="603"/>
            <p14:sldId id="604"/>
            <p14:sldId id="605"/>
            <p14:sldId id="606"/>
            <p14:sldId id="607"/>
            <p14:sldId id="608"/>
            <p14:sldId id="609"/>
            <p14:sldId id="610"/>
            <p14:sldId id="611"/>
          </p14:sldIdLst>
        </p14:section>
        <p14:section name="Packages" id="{C8ACEDCD-98F9-41C2-BE31-66158DDA75E4}">
          <p14:sldIdLst>
            <p14:sldId id="614"/>
            <p14:sldId id="310"/>
            <p14:sldId id="311"/>
            <p14:sldId id="328"/>
            <p14:sldId id="560"/>
          </p14:sldIdLst>
        </p14:section>
        <p14:section name="Functions" id="{5F9FD35E-97EE-417F-99DE-5A5EF2782DD2}">
          <p14:sldIdLst>
            <p14:sldId id="511"/>
            <p14:sldId id="314"/>
            <p14:sldId id="342"/>
            <p14:sldId id="343"/>
            <p14:sldId id="344"/>
            <p14:sldId id="498"/>
          </p14:sldIdLst>
        </p14:section>
        <p14:section name="Hilfe suchen" id="{3FDE948D-8F7A-4828-A916-DEF5D824974B}">
          <p14:sldIdLst>
            <p14:sldId id="354"/>
            <p14:sldId id="346"/>
            <p14:sldId id="347"/>
            <p14:sldId id="348"/>
            <p14:sldId id="349"/>
            <p14:sldId id="350"/>
            <p14:sldId id="351"/>
            <p14:sldId id="502"/>
            <p14:sldId id="352"/>
            <p14:sldId id="353"/>
          </p14:sldIdLst>
        </p14:section>
        <p14:section name="Base R vs. Tidyverse style" id="{BA22CD81-B031-4EE8-BB05-50A97C2579FD}">
          <p14:sldIdLst>
            <p14:sldId id="615"/>
            <p14:sldId id="589"/>
          </p14:sldIdLst>
        </p14:section>
        <p14:section name="Data Transformation with dplyr" id="{2C60C678-1FB0-4CC1-B4CF-7A272973532B}">
          <p14:sldIdLst>
            <p14:sldId id="580"/>
            <p14:sldId id="437"/>
            <p14:sldId id="435"/>
            <p14:sldId id="436"/>
            <p14:sldId id="581"/>
            <p14:sldId id="545"/>
            <p14:sldId id="584"/>
            <p14:sldId id="585"/>
            <p14:sldId id="586"/>
            <p14:sldId id="597"/>
            <p14:sldId id="579"/>
          </p14:sldIdLst>
        </p14:section>
        <p14:section name="Reshaping" id="{375C5AA4-5E5B-4D76-BD61-5607E78A1376}">
          <p14:sldIdLst>
            <p14:sldId id="590"/>
            <p14:sldId id="587"/>
            <p14:sldId id="592"/>
            <p14:sldId id="593"/>
            <p14:sldId id="595"/>
            <p14:sldId id="591"/>
          </p14:sldIdLst>
        </p14:section>
        <p14:section name="Best Practices" id="{92CD3168-5DDA-4814-A3BC-7D987741F129}">
          <p14:sldIdLst>
            <p14:sldId id="317"/>
            <p14:sldId id="312"/>
            <p14:sldId id="318"/>
            <p14:sldId id="323"/>
            <p14:sldId id="324"/>
            <p14:sldId id="325"/>
            <p14:sldId id="407"/>
            <p14:sldId id="408"/>
            <p14:sldId id="420"/>
            <p14:sldId id="409"/>
            <p14:sldId id="434"/>
            <p14:sldId id="360"/>
            <p14:sldId id="414"/>
            <p14:sldId id="413"/>
            <p14:sldId id="415"/>
            <p14:sldId id="416"/>
            <p14:sldId id="410"/>
            <p14:sldId id="598"/>
            <p14:sldId id="599"/>
            <p14:sldId id="600"/>
            <p14:sldId id="601"/>
            <p14:sldId id="602"/>
          </p14:sldIdLst>
        </p14:section>
        <p14:section name="Deskriptive Statistiken" id="{4A40088A-527A-4013-8F18-63C07F24B062}">
          <p14:sldIdLst>
            <p14:sldId id="445"/>
            <p14:sldId id="446"/>
            <p14:sldId id="447"/>
            <p14:sldId id="448"/>
            <p14:sldId id="449"/>
            <p14:sldId id="450"/>
            <p14:sldId id="553"/>
            <p14:sldId id="452"/>
            <p14:sldId id="453"/>
            <p14:sldId id="454"/>
            <p14:sldId id="455"/>
            <p14:sldId id="554"/>
            <p14:sldId id="457"/>
            <p14:sldId id="458"/>
          </p14:sldIdLst>
        </p14:section>
        <p14:section name="Inferenzstatistik" id="{734931CB-49FC-42BF-AB06-B3D2A3FD80DB}">
          <p14:sldIdLst>
            <p14:sldId id="459"/>
            <p14:sldId id="460"/>
            <p14:sldId id="461"/>
            <p14:sldId id="462"/>
            <p14:sldId id="463"/>
            <p14:sldId id="464"/>
            <p14:sldId id="465"/>
            <p14:sldId id="466"/>
            <p14:sldId id="467"/>
            <p14:sldId id="468"/>
            <p14:sldId id="469"/>
            <p14:sldId id="470"/>
          </p14:sldIdLst>
        </p14:section>
        <p14:section name="Grafiken" id="{796AE153-D0F8-4258-8323-F678F97380A5}">
          <p14:sldIdLst>
            <p14:sldId id="512"/>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65"/>
            <p14:sldId id="542"/>
            <p14:sldId id="566"/>
            <p14:sldId id="569"/>
            <p14:sldId id="568"/>
            <p14:sldId id="543"/>
            <p14:sldId id="544"/>
            <p14:sldId id="548"/>
          </p14:sldIdLst>
        </p14:section>
        <p14:section name="Markdown" id="{08A59DB3-8322-44C2-9913-769ABA4CE032}">
          <p14:sldIdLst>
            <p14:sldId id="396"/>
            <p14:sldId id="397"/>
            <p14:sldId id="398"/>
            <p14:sldId id="399"/>
            <p14:sldId id="400"/>
            <p14:sldId id="486"/>
            <p14:sldId id="487"/>
            <p14:sldId id="401"/>
          </p14:sldIdLst>
        </p14:section>
        <p14:section name="Programmierung mit R" id="{0B39A711-6E78-46D7-8CA9-831CE2ACF4C1}">
          <p14:sldIdLst>
            <p14:sldId id="471"/>
            <p14:sldId id="472"/>
            <p14:sldId id="473"/>
            <p14:sldId id="474"/>
            <p14:sldId id="475"/>
            <p14:sldId id="476"/>
            <p14:sldId id="477"/>
            <p14:sldId id="478"/>
            <p14:sldId id="479"/>
            <p14:sldId id="480"/>
            <p14:sldId id="481"/>
            <p14:sldId id="482"/>
            <p14:sldId id="483"/>
          </p14:sldIdLst>
        </p14:section>
        <p14:section name="Debugging" id="{8AD040C5-B476-4AC2-B084-A6FBBEB0D634}">
          <p14:sldIdLst>
            <p14:sldId id="484"/>
            <p14:sldId id="485"/>
            <p14:sldId id="571"/>
            <p14:sldId id="578"/>
            <p14:sldId id="570"/>
          </p14:sldIdLst>
        </p14:section>
        <p14:section name="Working Area" id="{3B3B86D0-D242-48C6-9FD7-E0339B184DAB}">
          <p14:sldIdLst/>
        </p14:section>
        <p14:section name="Vorlagen" id="{12516C49-D373-4F01-8DD6-A9B034C32B92}">
          <p14:sldIdLst>
            <p14:sldId id="258"/>
          </p14:sldIdLst>
        </p14:section>
      </p14:sectionLst>
    </p:ext>
    <p:ext uri="{EFAFB233-063F-42B5-8137-9DF3F51BA10A}">
      <p15:sldGuideLst xmlns:p15="http://schemas.microsoft.com/office/powerpoint/2012/main">
        <p15:guide id="1" orient="horz" pos="524">
          <p15:clr>
            <a:srgbClr val="A4A3A4"/>
          </p15:clr>
        </p15:guide>
        <p15:guide id="2" orient="horz" pos="2902">
          <p15:clr>
            <a:srgbClr val="A4A3A4"/>
          </p15:clr>
        </p15:guide>
        <p15:guide id="3" pos="345">
          <p15:clr>
            <a:srgbClr val="A4A3A4"/>
          </p15:clr>
        </p15:guide>
        <p15:guide id="4" pos="53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20F"/>
    <a:srgbClr val="000000"/>
    <a:srgbClr val="FFFF00"/>
    <a:srgbClr val="E6EFF3"/>
    <a:srgbClr val="940126"/>
    <a:srgbClr val="FFFFFF"/>
    <a:srgbClr val="F0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3447" autoAdjust="0"/>
  </p:normalViewPr>
  <p:slideViewPr>
    <p:cSldViewPr snapToGrid="0" snapToObjects="1">
      <p:cViewPr varScale="1">
        <p:scale>
          <a:sx n="150" d="100"/>
          <a:sy n="150" d="100"/>
        </p:scale>
        <p:origin x="420" y="252"/>
      </p:cViewPr>
      <p:guideLst>
        <p:guide orient="horz" pos="524"/>
        <p:guide orient="horz" pos="2902"/>
        <p:guide pos="345"/>
        <p:guide pos="5366"/>
      </p:guideLst>
    </p:cSldViewPr>
  </p:slideViewPr>
  <p:outlineViewPr>
    <p:cViewPr>
      <p:scale>
        <a:sx n="33" d="100"/>
        <a:sy n="33" d="100"/>
      </p:scale>
      <p:origin x="36" y="4872"/>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00" d="100"/>
          <a:sy n="100" d="100"/>
        </p:scale>
        <p:origin x="1266" y="7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tableStyles" Target="tableStyles.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viewProps" Target="view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notesMaster" Target="notesMasters/notes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3.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hyperlink" Target="https://www.datacamp.com/" TargetMode="External"/><Relationship Id="rId7" Type="http://schemas.openxmlformats.org/officeDocument/2006/relationships/hyperlink" Target="https://www.manning.com/books/r-in-action" TargetMode="External"/><Relationship Id="rId12" Type="http://schemas.openxmlformats.org/officeDocument/2006/relationships/image" Target="../media/image52.png"/><Relationship Id="rId2" Type="http://schemas.openxmlformats.org/officeDocument/2006/relationships/hyperlink" Target="https://r4ds.had.co.nz/" TargetMode="External"/><Relationship Id="rId1" Type="http://schemas.openxmlformats.org/officeDocument/2006/relationships/hyperlink" Target="https://bookdown.org/ndphillips/YaRrr/" TargetMode="External"/><Relationship Id="rId6" Type="http://schemas.openxmlformats.org/officeDocument/2006/relationships/hyperlink" Target="http://socviz.co/" TargetMode="External"/><Relationship Id="rId11" Type="http://schemas.openxmlformats.org/officeDocument/2006/relationships/image" Target="../media/image51.png"/><Relationship Id="rId5" Type="http://schemas.openxmlformats.org/officeDocument/2006/relationships/hyperlink" Target="https://www.produnis.de/R/index.html" TargetMode="External"/><Relationship Id="rId10" Type="http://schemas.openxmlformats.org/officeDocument/2006/relationships/image" Target="../media/image50.png"/><Relationship Id="rId4" Type="http://schemas.openxmlformats.org/officeDocument/2006/relationships/hyperlink" Target="https://de.wikibooks.org/wiki/GNU_R" TargetMode="External"/><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3.png"/><Relationship Id="rId3" Type="http://schemas.openxmlformats.org/officeDocument/2006/relationships/hyperlink" Target="https://r4ds.had.co.nz/" TargetMode="External"/><Relationship Id="rId7" Type="http://schemas.openxmlformats.org/officeDocument/2006/relationships/hyperlink" Target="https://www.datacamp.com/" TargetMode="External"/><Relationship Id="rId12" Type="http://schemas.openxmlformats.org/officeDocument/2006/relationships/hyperlink" Target="http://socviz.co/" TargetMode="External"/><Relationship Id="rId2" Type="http://schemas.openxmlformats.org/officeDocument/2006/relationships/image" Target="../media/image48.jpeg"/><Relationship Id="rId1" Type="http://schemas.openxmlformats.org/officeDocument/2006/relationships/hyperlink" Target="https://bookdown.org/ndphillips/YaRrr/" TargetMode="Externa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hyperlink" Target="https://www.manning.com/books/r-in-action" TargetMode="External"/><Relationship Id="rId10" Type="http://schemas.openxmlformats.org/officeDocument/2006/relationships/hyperlink" Target="https://www.produnis.de/R/index.html" TargetMode="External"/><Relationship Id="rId4" Type="http://schemas.openxmlformats.org/officeDocument/2006/relationships/image" Target="../media/image49.png"/><Relationship Id="rId9" Type="http://schemas.openxmlformats.org/officeDocument/2006/relationships/hyperlink" Target="https://de.wikibooks.org/wiki/GNU_R"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88867-931C-49AE-9B56-BC48674C1B7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de-DE"/>
        </a:p>
      </dgm:t>
    </dgm:pt>
    <dgm:pt modelId="{E814A2F8-1376-4ADD-BABB-825ADC0AA10C}">
      <dgm:prSet phldrT="[Text]"/>
      <dgm:spPr/>
      <dgm:t>
        <a:bodyPr/>
        <a:lstStyle/>
        <a:p>
          <a:pPr>
            <a:lnSpc>
              <a:spcPct val="100000"/>
            </a:lnSpc>
          </a:pPr>
          <a:r>
            <a:rPr lang="de-DE"/>
            <a:t>Open Source</a:t>
          </a:r>
        </a:p>
      </dgm:t>
    </dgm:pt>
    <dgm:pt modelId="{27DBDAC4-0CE5-4A23-971C-85CC2380BC25}" type="parTrans" cxnId="{4E4B8EAB-863E-43C3-99A4-368B707DF951}">
      <dgm:prSet/>
      <dgm:spPr/>
      <dgm:t>
        <a:bodyPr/>
        <a:lstStyle/>
        <a:p>
          <a:endParaRPr lang="de-DE"/>
        </a:p>
      </dgm:t>
    </dgm:pt>
    <dgm:pt modelId="{48AE99E8-9C89-4945-BAA7-326153EBE662}" type="sibTrans" cxnId="{4E4B8EAB-863E-43C3-99A4-368B707DF951}">
      <dgm:prSet/>
      <dgm:spPr/>
      <dgm:t>
        <a:bodyPr/>
        <a:lstStyle/>
        <a:p>
          <a:endParaRPr lang="de-DE"/>
        </a:p>
      </dgm:t>
    </dgm:pt>
    <dgm:pt modelId="{8DA098C0-23FF-4047-94C0-7BA066BE4AD5}">
      <dgm:prSet phldrT="[Text]"/>
      <dgm:spPr/>
      <dgm:t>
        <a:bodyPr/>
        <a:lstStyle/>
        <a:p>
          <a:pPr>
            <a:lnSpc>
              <a:spcPct val="100000"/>
            </a:lnSpc>
          </a:pPr>
          <a:r>
            <a:rPr lang="de-DE" dirty="0" err="1"/>
            <a:t>active</a:t>
          </a:r>
          <a:r>
            <a:rPr lang="de-DE" dirty="0"/>
            <a:t> </a:t>
          </a:r>
          <a:r>
            <a:rPr lang="de-DE" dirty="0" err="1"/>
            <a:t>community</a:t>
          </a:r>
          <a:r>
            <a:rPr lang="de-DE" dirty="0"/>
            <a:t>, </a:t>
          </a:r>
          <a:r>
            <a:rPr lang="de-DE" dirty="0" err="1"/>
            <a:t>great</a:t>
          </a:r>
          <a:r>
            <a:rPr lang="de-DE" dirty="0"/>
            <a:t> support </a:t>
          </a:r>
          <a:r>
            <a:rPr lang="de-DE" dirty="0" err="1"/>
            <a:t>system</a:t>
          </a:r>
          <a:endParaRPr lang="de-DE" dirty="0"/>
        </a:p>
      </dgm:t>
    </dgm:pt>
    <dgm:pt modelId="{C7E81480-689D-48B0-9A51-1C8A32AD49BB}" type="parTrans" cxnId="{B2F98819-0AB5-402D-85A8-AB6E290D20DA}">
      <dgm:prSet/>
      <dgm:spPr/>
      <dgm:t>
        <a:bodyPr/>
        <a:lstStyle/>
        <a:p>
          <a:endParaRPr lang="de-DE"/>
        </a:p>
      </dgm:t>
    </dgm:pt>
    <dgm:pt modelId="{C00B916D-1C09-45D5-A2AA-8C53914562D5}" type="sibTrans" cxnId="{B2F98819-0AB5-402D-85A8-AB6E290D20DA}">
      <dgm:prSet/>
      <dgm:spPr/>
      <dgm:t>
        <a:bodyPr/>
        <a:lstStyle/>
        <a:p>
          <a:endParaRPr lang="de-DE"/>
        </a:p>
      </dgm:t>
    </dgm:pt>
    <dgm:pt modelId="{FE5E4884-80B3-48A0-BBD1-18364118EEEF}">
      <dgm:prSet phldrT="[Text]"/>
      <dgm:spPr/>
      <dgm:t>
        <a:bodyPr/>
        <a:lstStyle/>
        <a:p>
          <a:pPr>
            <a:lnSpc>
              <a:spcPct val="100000"/>
            </a:lnSpc>
          </a:pPr>
          <a:r>
            <a:rPr lang="de-DE" dirty="0"/>
            <a:t>flexible &amp; versatile, all in </a:t>
          </a:r>
          <a:r>
            <a:rPr lang="de-DE" dirty="0" err="1"/>
            <a:t>one</a:t>
          </a:r>
          <a:r>
            <a:rPr lang="de-DE" dirty="0"/>
            <a:t> </a:t>
          </a:r>
          <a:r>
            <a:rPr lang="de-DE" dirty="0" err="1"/>
            <a:t>solution</a:t>
          </a:r>
          <a:endParaRPr lang="de-DE" dirty="0"/>
        </a:p>
      </dgm:t>
    </dgm:pt>
    <dgm:pt modelId="{2C5858C9-7D41-4ED3-8832-475229C9EB4C}" type="parTrans" cxnId="{FB4DD365-19B6-4A76-8CF2-5C51CF891819}">
      <dgm:prSet/>
      <dgm:spPr/>
      <dgm:t>
        <a:bodyPr/>
        <a:lstStyle/>
        <a:p>
          <a:endParaRPr lang="de-DE"/>
        </a:p>
      </dgm:t>
    </dgm:pt>
    <dgm:pt modelId="{3275FD48-7D2C-4332-901D-D86C4D8FE478}" type="sibTrans" cxnId="{FB4DD365-19B6-4A76-8CF2-5C51CF891819}">
      <dgm:prSet/>
      <dgm:spPr/>
      <dgm:t>
        <a:bodyPr/>
        <a:lstStyle/>
        <a:p>
          <a:endParaRPr lang="de-DE"/>
        </a:p>
      </dgm:t>
    </dgm:pt>
    <dgm:pt modelId="{9CB936FE-144E-4FFE-988C-B5B9883B76E5}">
      <dgm:prSet phldrT="[Text]"/>
      <dgm:spPr/>
      <dgm:t>
        <a:bodyPr/>
        <a:lstStyle/>
        <a:p>
          <a:pPr>
            <a:lnSpc>
              <a:spcPct val="100000"/>
            </a:lnSpc>
          </a:pPr>
          <a:r>
            <a:rPr lang="de-AT" dirty="0" err="1"/>
            <a:t>expandable</a:t>
          </a:r>
          <a:endParaRPr lang="de-DE" dirty="0"/>
        </a:p>
      </dgm:t>
    </dgm:pt>
    <dgm:pt modelId="{C6B2A85A-7230-4E42-8F58-F207C9AF1132}" type="parTrans" cxnId="{CA4EC022-963D-4DB3-A0FE-26C3F13F0BA0}">
      <dgm:prSet/>
      <dgm:spPr/>
      <dgm:t>
        <a:bodyPr/>
        <a:lstStyle/>
        <a:p>
          <a:endParaRPr lang="de-DE"/>
        </a:p>
      </dgm:t>
    </dgm:pt>
    <dgm:pt modelId="{DE6D6C40-42FB-4FBC-83E8-F1268394B7E0}" type="sibTrans" cxnId="{CA4EC022-963D-4DB3-A0FE-26C3F13F0BA0}">
      <dgm:prSet/>
      <dgm:spPr/>
      <dgm:t>
        <a:bodyPr/>
        <a:lstStyle/>
        <a:p>
          <a:endParaRPr lang="de-DE"/>
        </a:p>
      </dgm:t>
    </dgm:pt>
    <dgm:pt modelId="{BC897740-A460-40D9-9578-6F84150874CE}">
      <dgm:prSet phldrT="[Text]"/>
      <dgm:spPr/>
      <dgm:t>
        <a:bodyPr/>
        <a:lstStyle/>
        <a:p>
          <a:pPr>
            <a:lnSpc>
              <a:spcPct val="100000"/>
            </a:lnSpc>
          </a:pPr>
          <a:r>
            <a:rPr lang="de-DE" dirty="0"/>
            <a:t>100% </a:t>
          </a:r>
          <a:r>
            <a:rPr lang="de-DE" dirty="0" err="1"/>
            <a:t>free</a:t>
          </a:r>
          <a:endParaRPr lang="de-DE" dirty="0"/>
        </a:p>
      </dgm:t>
    </dgm:pt>
    <dgm:pt modelId="{B77B7D7B-4094-48AA-9BF0-504E2BDF7DA5}" type="parTrans" cxnId="{E2983993-A274-44BB-B125-0B40A21E0B30}">
      <dgm:prSet/>
      <dgm:spPr/>
      <dgm:t>
        <a:bodyPr/>
        <a:lstStyle/>
        <a:p>
          <a:endParaRPr lang="de-DE"/>
        </a:p>
      </dgm:t>
    </dgm:pt>
    <dgm:pt modelId="{8050F55C-A393-4AD3-A6A0-CCD6A4CC4336}" type="sibTrans" cxnId="{E2983993-A274-44BB-B125-0B40A21E0B30}">
      <dgm:prSet/>
      <dgm:spPr/>
      <dgm:t>
        <a:bodyPr/>
        <a:lstStyle/>
        <a:p>
          <a:endParaRPr lang="de-DE"/>
        </a:p>
      </dgm:t>
    </dgm:pt>
    <dgm:pt modelId="{D51596CF-501A-452E-AE29-A41FBE6C3B41}">
      <dgm:prSet phldrT="[Text]"/>
      <dgm:spPr/>
      <dgm:t>
        <a:bodyPr/>
        <a:lstStyle/>
        <a:p>
          <a:pPr>
            <a:lnSpc>
              <a:spcPct val="100000"/>
            </a:lnSpc>
          </a:pPr>
          <a:r>
            <a:rPr lang="de-AT" dirty="0" err="1"/>
            <a:t>reproducible</a:t>
          </a:r>
          <a:r>
            <a:rPr lang="de-AT" dirty="0"/>
            <a:t> &amp; transparent</a:t>
          </a:r>
          <a:endParaRPr lang="de-DE" dirty="0"/>
        </a:p>
      </dgm:t>
    </dgm:pt>
    <dgm:pt modelId="{290D3F16-DBFC-4EF0-8686-2F3B3DE83E8B}" type="parTrans" cxnId="{3E6A3349-E1EA-49F8-B305-F717765354B3}">
      <dgm:prSet/>
      <dgm:spPr/>
      <dgm:t>
        <a:bodyPr/>
        <a:lstStyle/>
        <a:p>
          <a:endParaRPr lang="de-DE"/>
        </a:p>
      </dgm:t>
    </dgm:pt>
    <dgm:pt modelId="{8998A650-30F7-4396-8842-D687555172CF}" type="sibTrans" cxnId="{3E6A3349-E1EA-49F8-B305-F717765354B3}">
      <dgm:prSet/>
      <dgm:spPr/>
      <dgm:t>
        <a:bodyPr/>
        <a:lstStyle/>
        <a:p>
          <a:endParaRPr lang="de-DE"/>
        </a:p>
      </dgm:t>
    </dgm:pt>
    <dgm:pt modelId="{5A300DBD-7BA1-4123-8120-612648FFAD7F}" type="pres">
      <dgm:prSet presAssocID="{04088867-931C-49AE-9B56-BC48674C1B7D}" presName="root" presStyleCnt="0">
        <dgm:presLayoutVars>
          <dgm:dir/>
          <dgm:resizeHandles val="exact"/>
        </dgm:presLayoutVars>
      </dgm:prSet>
      <dgm:spPr/>
    </dgm:pt>
    <dgm:pt modelId="{8AF9C6D5-F42F-4160-879D-83E8C0BFB33F}" type="pres">
      <dgm:prSet presAssocID="{E814A2F8-1376-4ADD-BABB-825ADC0AA10C}" presName="compNode" presStyleCnt="0"/>
      <dgm:spPr/>
    </dgm:pt>
    <dgm:pt modelId="{350682CF-DFE2-45BB-AFDE-40F593A67A95}" type="pres">
      <dgm:prSet presAssocID="{E814A2F8-1376-4ADD-BABB-825ADC0AA10C}" presName="bgRect" presStyleLbl="bgShp" presStyleIdx="0" presStyleCnt="6"/>
      <dgm:spPr/>
    </dgm:pt>
    <dgm:pt modelId="{E044CF12-268D-4AB5-8057-20C4964D3BDE}" type="pres">
      <dgm:prSet presAssocID="{E814A2F8-1376-4ADD-BABB-825ADC0AA10C}" presName="iconRect" presStyleLbl="node1" presStyleIdx="0" presStyleCnt="6" custScaleX="145518" custScaleY="1455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design mit einfarbiger Füllung"/>
        </a:ext>
      </dgm:extLst>
    </dgm:pt>
    <dgm:pt modelId="{1D01D591-CFDF-4248-850F-2809327E1EA5}" type="pres">
      <dgm:prSet presAssocID="{E814A2F8-1376-4ADD-BABB-825ADC0AA10C}" presName="spaceRect" presStyleCnt="0"/>
      <dgm:spPr/>
    </dgm:pt>
    <dgm:pt modelId="{9ECA2E58-71C9-40F4-B085-3F43191FACB1}" type="pres">
      <dgm:prSet presAssocID="{E814A2F8-1376-4ADD-BABB-825ADC0AA10C}" presName="parTx" presStyleLbl="revTx" presStyleIdx="0" presStyleCnt="6">
        <dgm:presLayoutVars>
          <dgm:chMax val="0"/>
          <dgm:chPref val="0"/>
        </dgm:presLayoutVars>
      </dgm:prSet>
      <dgm:spPr/>
    </dgm:pt>
    <dgm:pt modelId="{40F909A0-B033-4CED-B26A-3F18EE0BD38C}" type="pres">
      <dgm:prSet presAssocID="{48AE99E8-9C89-4945-BAA7-326153EBE662}" presName="sibTrans" presStyleCnt="0"/>
      <dgm:spPr/>
    </dgm:pt>
    <dgm:pt modelId="{03A93C63-47A2-4603-B8B8-13232E9FB730}" type="pres">
      <dgm:prSet presAssocID="{BC897740-A460-40D9-9578-6F84150874CE}" presName="compNode" presStyleCnt="0"/>
      <dgm:spPr/>
    </dgm:pt>
    <dgm:pt modelId="{3444C3AD-3880-4A95-AC4C-C60CEEB37B19}" type="pres">
      <dgm:prSet presAssocID="{BC897740-A460-40D9-9578-6F84150874CE}" presName="bgRect" presStyleLbl="bgShp" presStyleIdx="1" presStyleCnt="6"/>
      <dgm:spPr/>
    </dgm:pt>
    <dgm:pt modelId="{48FD49CE-85ED-4629-8A47-9B2A635968D6}" type="pres">
      <dgm:prSet presAssocID="{BC897740-A460-40D9-9578-6F84150874CE}" presName="iconRect" presStyleLbl="node1" presStyleIdx="1" presStyleCnt="6" custScaleX="145518" custScaleY="1455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hatztruhe mit einfarbiger Füllung"/>
        </a:ext>
      </dgm:extLst>
    </dgm:pt>
    <dgm:pt modelId="{ADE7859E-79A2-44C0-B103-156C2AE6A86B}" type="pres">
      <dgm:prSet presAssocID="{BC897740-A460-40D9-9578-6F84150874CE}" presName="spaceRect" presStyleCnt="0"/>
      <dgm:spPr/>
    </dgm:pt>
    <dgm:pt modelId="{611B5CFD-C338-4DEA-AE28-A45A405D4215}" type="pres">
      <dgm:prSet presAssocID="{BC897740-A460-40D9-9578-6F84150874CE}" presName="parTx" presStyleLbl="revTx" presStyleIdx="1" presStyleCnt="6">
        <dgm:presLayoutVars>
          <dgm:chMax val="0"/>
          <dgm:chPref val="0"/>
        </dgm:presLayoutVars>
      </dgm:prSet>
      <dgm:spPr/>
    </dgm:pt>
    <dgm:pt modelId="{F8080074-4E8C-467C-B31A-977D0E3FB5A6}" type="pres">
      <dgm:prSet presAssocID="{8050F55C-A393-4AD3-A6A0-CCD6A4CC4336}" presName="sibTrans" presStyleCnt="0"/>
      <dgm:spPr/>
    </dgm:pt>
    <dgm:pt modelId="{9F477C00-390E-4561-81F2-2946AACF8E67}" type="pres">
      <dgm:prSet presAssocID="{8DA098C0-23FF-4047-94C0-7BA066BE4AD5}" presName="compNode" presStyleCnt="0"/>
      <dgm:spPr/>
    </dgm:pt>
    <dgm:pt modelId="{251E8390-E57B-4048-A4DE-16150C5281F0}" type="pres">
      <dgm:prSet presAssocID="{8DA098C0-23FF-4047-94C0-7BA066BE4AD5}" presName="bgRect" presStyleLbl="bgShp" presStyleIdx="2" presStyleCnt="6"/>
      <dgm:spPr/>
    </dgm:pt>
    <dgm:pt modelId="{360B1EA8-E0F7-4B1F-8786-A6D8A783FB03}" type="pres">
      <dgm:prSet presAssocID="{8DA098C0-23FF-4047-94C0-7BA066BE4AD5}" presName="iconRect" presStyleLbl="node1" presStyleIdx="2" presStyleCnt="6" custScaleX="145518" custScaleY="14551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ragen mit einfarbiger Füllung"/>
        </a:ext>
      </dgm:extLst>
    </dgm:pt>
    <dgm:pt modelId="{DA92AA4C-B064-4CE5-BCA1-626050BD3D16}" type="pres">
      <dgm:prSet presAssocID="{8DA098C0-23FF-4047-94C0-7BA066BE4AD5}" presName="spaceRect" presStyleCnt="0"/>
      <dgm:spPr/>
    </dgm:pt>
    <dgm:pt modelId="{0A7F26A7-142A-42E5-AA20-ECF34FB33F82}" type="pres">
      <dgm:prSet presAssocID="{8DA098C0-23FF-4047-94C0-7BA066BE4AD5}" presName="parTx" presStyleLbl="revTx" presStyleIdx="2" presStyleCnt="6">
        <dgm:presLayoutVars>
          <dgm:chMax val="0"/>
          <dgm:chPref val="0"/>
        </dgm:presLayoutVars>
      </dgm:prSet>
      <dgm:spPr/>
    </dgm:pt>
    <dgm:pt modelId="{BEA20923-E34E-4A15-8525-99C0500C0DD2}" type="pres">
      <dgm:prSet presAssocID="{C00B916D-1C09-45D5-A2AA-8C53914562D5}" presName="sibTrans" presStyleCnt="0"/>
      <dgm:spPr/>
    </dgm:pt>
    <dgm:pt modelId="{010CAA81-5F85-4568-A337-4CDAD4A440C9}" type="pres">
      <dgm:prSet presAssocID="{FE5E4884-80B3-48A0-BBD1-18364118EEEF}" presName="compNode" presStyleCnt="0"/>
      <dgm:spPr/>
    </dgm:pt>
    <dgm:pt modelId="{632EF15A-358C-47F5-B80F-272EE68826DB}" type="pres">
      <dgm:prSet presAssocID="{FE5E4884-80B3-48A0-BBD1-18364118EEEF}" presName="bgRect" presStyleLbl="bgShp" presStyleIdx="3" presStyleCnt="6"/>
      <dgm:spPr/>
    </dgm:pt>
    <dgm:pt modelId="{3BEA4E2D-EEC4-43E4-B0FE-AC79432AD98E}" type="pres">
      <dgm:prSet presAssocID="{FE5E4884-80B3-48A0-BBD1-18364118EEEF}" presName="iconRect" presStyleLbl="node1" presStyleIdx="3" presStyleCnt="6" custScaleX="145518" custScaleY="14551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urner: Bodenprogramm mit einfarbiger Füllung"/>
        </a:ext>
      </dgm:extLst>
    </dgm:pt>
    <dgm:pt modelId="{8DBD8437-A32E-42DF-91D6-B76E0058DEAC}" type="pres">
      <dgm:prSet presAssocID="{FE5E4884-80B3-48A0-BBD1-18364118EEEF}" presName="spaceRect" presStyleCnt="0"/>
      <dgm:spPr/>
    </dgm:pt>
    <dgm:pt modelId="{5F4F631D-DAEF-4270-9116-F397A1CA22FD}" type="pres">
      <dgm:prSet presAssocID="{FE5E4884-80B3-48A0-BBD1-18364118EEEF}" presName="parTx" presStyleLbl="revTx" presStyleIdx="3" presStyleCnt="6">
        <dgm:presLayoutVars>
          <dgm:chMax val="0"/>
          <dgm:chPref val="0"/>
        </dgm:presLayoutVars>
      </dgm:prSet>
      <dgm:spPr/>
    </dgm:pt>
    <dgm:pt modelId="{9C6AB6F4-1D6A-4042-A94D-542E3BEBD236}" type="pres">
      <dgm:prSet presAssocID="{3275FD48-7D2C-4332-901D-D86C4D8FE478}" presName="sibTrans" presStyleCnt="0"/>
      <dgm:spPr/>
    </dgm:pt>
    <dgm:pt modelId="{FD875657-91B5-4648-8AD7-A6547E42A780}" type="pres">
      <dgm:prSet presAssocID="{9CB936FE-144E-4FFE-988C-B5B9883B76E5}" presName="compNode" presStyleCnt="0"/>
      <dgm:spPr/>
    </dgm:pt>
    <dgm:pt modelId="{699423BD-369C-4AC5-B5BB-471C21E83F0C}" type="pres">
      <dgm:prSet presAssocID="{9CB936FE-144E-4FFE-988C-B5B9883B76E5}" presName="bgRect" presStyleLbl="bgShp" presStyleIdx="4" presStyleCnt="6"/>
      <dgm:spPr/>
    </dgm:pt>
    <dgm:pt modelId="{BC6704F8-4C64-4B96-B22E-0FAC7D7FF99D}" type="pres">
      <dgm:prSet presAssocID="{9CB936FE-144E-4FFE-988C-B5B9883B76E5}" presName="iconRect" presStyleLbl="node1" presStyleIdx="4" presStyleCnt="6" custScaleX="145518" custScaleY="14551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5A95052B-8225-4936-9F5F-230644EAEC5F}" type="pres">
      <dgm:prSet presAssocID="{9CB936FE-144E-4FFE-988C-B5B9883B76E5}" presName="spaceRect" presStyleCnt="0"/>
      <dgm:spPr/>
    </dgm:pt>
    <dgm:pt modelId="{A294379F-E780-4AB4-BAD2-EDCB5BA7C06B}" type="pres">
      <dgm:prSet presAssocID="{9CB936FE-144E-4FFE-988C-B5B9883B76E5}" presName="parTx" presStyleLbl="revTx" presStyleIdx="4" presStyleCnt="6">
        <dgm:presLayoutVars>
          <dgm:chMax val="0"/>
          <dgm:chPref val="0"/>
        </dgm:presLayoutVars>
      </dgm:prSet>
      <dgm:spPr/>
    </dgm:pt>
    <dgm:pt modelId="{70E5F368-1381-47C2-8083-3A1C4B637918}" type="pres">
      <dgm:prSet presAssocID="{DE6D6C40-42FB-4FBC-83E8-F1268394B7E0}" presName="sibTrans" presStyleCnt="0"/>
      <dgm:spPr/>
    </dgm:pt>
    <dgm:pt modelId="{BFB0C199-79AA-4BC6-A0F6-995AEA2BF9B3}" type="pres">
      <dgm:prSet presAssocID="{D51596CF-501A-452E-AE29-A41FBE6C3B41}" presName="compNode" presStyleCnt="0"/>
      <dgm:spPr/>
    </dgm:pt>
    <dgm:pt modelId="{FCE39E04-05D5-4985-A3D3-78E58497A0AC}" type="pres">
      <dgm:prSet presAssocID="{D51596CF-501A-452E-AE29-A41FBE6C3B41}" presName="bgRect" presStyleLbl="bgShp" presStyleIdx="5" presStyleCnt="6"/>
      <dgm:spPr/>
    </dgm:pt>
    <dgm:pt modelId="{F66391D0-33D1-48BB-9961-039ACE77F42C}" type="pres">
      <dgm:prSet presAssocID="{D51596CF-501A-452E-AE29-A41FBE6C3B41}" presName="iconRect" presStyleLbl="node1" presStyleIdx="5" presStyleCnt="6" custScaleX="145518" custScaleY="14551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laupause mit einfarbiger Füllung"/>
        </a:ext>
      </dgm:extLst>
    </dgm:pt>
    <dgm:pt modelId="{FCBBA739-4C16-40A9-BE39-B3B4504C266A}" type="pres">
      <dgm:prSet presAssocID="{D51596CF-501A-452E-AE29-A41FBE6C3B41}" presName="spaceRect" presStyleCnt="0"/>
      <dgm:spPr/>
    </dgm:pt>
    <dgm:pt modelId="{06989F1D-2385-473A-8313-9653988ACC78}" type="pres">
      <dgm:prSet presAssocID="{D51596CF-501A-452E-AE29-A41FBE6C3B41}" presName="parTx" presStyleLbl="revTx" presStyleIdx="5" presStyleCnt="6">
        <dgm:presLayoutVars>
          <dgm:chMax val="0"/>
          <dgm:chPref val="0"/>
        </dgm:presLayoutVars>
      </dgm:prSet>
      <dgm:spPr/>
    </dgm:pt>
  </dgm:ptLst>
  <dgm:cxnLst>
    <dgm:cxn modelId="{582A0812-9DF9-4A98-BFA5-58DF29D46F9F}" type="presOf" srcId="{D51596CF-501A-452E-AE29-A41FBE6C3B41}" destId="{06989F1D-2385-473A-8313-9653988ACC78}" srcOrd="0" destOrd="0" presId="urn:microsoft.com/office/officeart/2018/2/layout/IconVerticalSolidList"/>
    <dgm:cxn modelId="{C9DFB413-A99B-4BF7-B802-664F080E6425}" type="presOf" srcId="{E814A2F8-1376-4ADD-BABB-825ADC0AA10C}" destId="{9ECA2E58-71C9-40F4-B085-3F43191FACB1}" srcOrd="0" destOrd="0" presId="urn:microsoft.com/office/officeart/2018/2/layout/IconVerticalSolidList"/>
    <dgm:cxn modelId="{B2F98819-0AB5-402D-85A8-AB6E290D20DA}" srcId="{04088867-931C-49AE-9B56-BC48674C1B7D}" destId="{8DA098C0-23FF-4047-94C0-7BA066BE4AD5}" srcOrd="2" destOrd="0" parTransId="{C7E81480-689D-48B0-9A51-1C8A32AD49BB}" sibTransId="{C00B916D-1C09-45D5-A2AA-8C53914562D5}"/>
    <dgm:cxn modelId="{CA4EC022-963D-4DB3-A0FE-26C3F13F0BA0}" srcId="{04088867-931C-49AE-9B56-BC48674C1B7D}" destId="{9CB936FE-144E-4FFE-988C-B5B9883B76E5}" srcOrd="4" destOrd="0" parTransId="{C6B2A85A-7230-4E42-8F58-F207C9AF1132}" sibTransId="{DE6D6C40-42FB-4FBC-83E8-F1268394B7E0}"/>
    <dgm:cxn modelId="{17C8F926-21BC-41C9-B8E3-A0E4ABC5A0D6}" type="presOf" srcId="{9CB936FE-144E-4FFE-988C-B5B9883B76E5}" destId="{A294379F-E780-4AB4-BAD2-EDCB5BA7C06B}" srcOrd="0" destOrd="0" presId="urn:microsoft.com/office/officeart/2018/2/layout/IconVerticalSolidList"/>
    <dgm:cxn modelId="{DE15FB26-893E-48A3-9BF3-7A97895DAA67}" type="presOf" srcId="{BC897740-A460-40D9-9578-6F84150874CE}" destId="{611B5CFD-C338-4DEA-AE28-A45A405D4215}" srcOrd="0" destOrd="0" presId="urn:microsoft.com/office/officeart/2018/2/layout/IconVerticalSolidList"/>
    <dgm:cxn modelId="{393EC362-814C-4996-B89E-BE5FB3C1F0A9}" type="presOf" srcId="{8DA098C0-23FF-4047-94C0-7BA066BE4AD5}" destId="{0A7F26A7-142A-42E5-AA20-ECF34FB33F82}" srcOrd="0" destOrd="0" presId="urn:microsoft.com/office/officeart/2018/2/layout/IconVerticalSolidList"/>
    <dgm:cxn modelId="{FB4DD365-19B6-4A76-8CF2-5C51CF891819}" srcId="{04088867-931C-49AE-9B56-BC48674C1B7D}" destId="{FE5E4884-80B3-48A0-BBD1-18364118EEEF}" srcOrd="3" destOrd="0" parTransId="{2C5858C9-7D41-4ED3-8832-475229C9EB4C}" sibTransId="{3275FD48-7D2C-4332-901D-D86C4D8FE478}"/>
    <dgm:cxn modelId="{3E6A3349-E1EA-49F8-B305-F717765354B3}" srcId="{04088867-931C-49AE-9B56-BC48674C1B7D}" destId="{D51596CF-501A-452E-AE29-A41FBE6C3B41}" srcOrd="5" destOrd="0" parTransId="{290D3F16-DBFC-4EF0-8686-2F3B3DE83E8B}" sibTransId="{8998A650-30F7-4396-8842-D687555172CF}"/>
    <dgm:cxn modelId="{E2983993-A274-44BB-B125-0B40A21E0B30}" srcId="{04088867-931C-49AE-9B56-BC48674C1B7D}" destId="{BC897740-A460-40D9-9578-6F84150874CE}" srcOrd="1" destOrd="0" parTransId="{B77B7D7B-4094-48AA-9BF0-504E2BDF7DA5}" sibTransId="{8050F55C-A393-4AD3-A6A0-CCD6A4CC4336}"/>
    <dgm:cxn modelId="{4E4B8EAB-863E-43C3-99A4-368B707DF951}" srcId="{04088867-931C-49AE-9B56-BC48674C1B7D}" destId="{E814A2F8-1376-4ADD-BABB-825ADC0AA10C}" srcOrd="0" destOrd="0" parTransId="{27DBDAC4-0CE5-4A23-971C-85CC2380BC25}" sibTransId="{48AE99E8-9C89-4945-BAA7-326153EBE662}"/>
    <dgm:cxn modelId="{B3E847C1-EC40-4018-8C12-0FBF95726958}" type="presOf" srcId="{04088867-931C-49AE-9B56-BC48674C1B7D}" destId="{5A300DBD-7BA1-4123-8120-612648FFAD7F}" srcOrd="0" destOrd="0" presId="urn:microsoft.com/office/officeart/2018/2/layout/IconVerticalSolidList"/>
    <dgm:cxn modelId="{F31CE5F6-B758-4665-98E3-42B9E1B2F3D8}" type="presOf" srcId="{FE5E4884-80B3-48A0-BBD1-18364118EEEF}" destId="{5F4F631D-DAEF-4270-9116-F397A1CA22FD}" srcOrd="0" destOrd="0" presId="urn:microsoft.com/office/officeart/2018/2/layout/IconVerticalSolidList"/>
    <dgm:cxn modelId="{EA24A8C2-E030-434D-8A4D-046F4F18AC89}" type="presParOf" srcId="{5A300DBD-7BA1-4123-8120-612648FFAD7F}" destId="{8AF9C6D5-F42F-4160-879D-83E8C0BFB33F}" srcOrd="0" destOrd="0" presId="urn:microsoft.com/office/officeart/2018/2/layout/IconVerticalSolidList"/>
    <dgm:cxn modelId="{418568AA-41DA-4CCF-BD2D-B5E9FDDE3AEC}" type="presParOf" srcId="{8AF9C6D5-F42F-4160-879D-83E8C0BFB33F}" destId="{350682CF-DFE2-45BB-AFDE-40F593A67A95}" srcOrd="0" destOrd="0" presId="urn:microsoft.com/office/officeart/2018/2/layout/IconVerticalSolidList"/>
    <dgm:cxn modelId="{748B6143-8459-4812-89A6-4135D5BAD5D8}" type="presParOf" srcId="{8AF9C6D5-F42F-4160-879D-83E8C0BFB33F}" destId="{E044CF12-268D-4AB5-8057-20C4964D3BDE}" srcOrd="1" destOrd="0" presId="urn:microsoft.com/office/officeart/2018/2/layout/IconVerticalSolidList"/>
    <dgm:cxn modelId="{70B790C6-A577-4501-89BF-47308C5B35B5}" type="presParOf" srcId="{8AF9C6D5-F42F-4160-879D-83E8C0BFB33F}" destId="{1D01D591-CFDF-4248-850F-2809327E1EA5}" srcOrd="2" destOrd="0" presId="urn:microsoft.com/office/officeart/2018/2/layout/IconVerticalSolidList"/>
    <dgm:cxn modelId="{21FADF65-8793-4F47-AA0A-996DB98936D1}" type="presParOf" srcId="{8AF9C6D5-F42F-4160-879D-83E8C0BFB33F}" destId="{9ECA2E58-71C9-40F4-B085-3F43191FACB1}" srcOrd="3" destOrd="0" presId="urn:microsoft.com/office/officeart/2018/2/layout/IconVerticalSolidList"/>
    <dgm:cxn modelId="{17C75613-14DF-4F21-A55E-AB83E9E0EA65}" type="presParOf" srcId="{5A300DBD-7BA1-4123-8120-612648FFAD7F}" destId="{40F909A0-B033-4CED-B26A-3F18EE0BD38C}" srcOrd="1" destOrd="0" presId="urn:microsoft.com/office/officeart/2018/2/layout/IconVerticalSolidList"/>
    <dgm:cxn modelId="{315057FB-9735-4371-AA49-24A6AA0FE283}" type="presParOf" srcId="{5A300DBD-7BA1-4123-8120-612648FFAD7F}" destId="{03A93C63-47A2-4603-B8B8-13232E9FB730}" srcOrd="2" destOrd="0" presId="urn:microsoft.com/office/officeart/2018/2/layout/IconVerticalSolidList"/>
    <dgm:cxn modelId="{C990D25F-CD79-4FAB-8A43-135E75EE0D99}" type="presParOf" srcId="{03A93C63-47A2-4603-B8B8-13232E9FB730}" destId="{3444C3AD-3880-4A95-AC4C-C60CEEB37B19}" srcOrd="0" destOrd="0" presId="urn:microsoft.com/office/officeart/2018/2/layout/IconVerticalSolidList"/>
    <dgm:cxn modelId="{8455BFBC-8B67-43D3-A428-A674918A1691}" type="presParOf" srcId="{03A93C63-47A2-4603-B8B8-13232E9FB730}" destId="{48FD49CE-85ED-4629-8A47-9B2A635968D6}" srcOrd="1" destOrd="0" presId="urn:microsoft.com/office/officeart/2018/2/layout/IconVerticalSolidList"/>
    <dgm:cxn modelId="{74CC0131-896E-422B-9E9E-25630A666CBC}" type="presParOf" srcId="{03A93C63-47A2-4603-B8B8-13232E9FB730}" destId="{ADE7859E-79A2-44C0-B103-156C2AE6A86B}" srcOrd="2" destOrd="0" presId="urn:microsoft.com/office/officeart/2018/2/layout/IconVerticalSolidList"/>
    <dgm:cxn modelId="{9291DA8A-B335-4922-849C-47E941CD137E}" type="presParOf" srcId="{03A93C63-47A2-4603-B8B8-13232E9FB730}" destId="{611B5CFD-C338-4DEA-AE28-A45A405D4215}" srcOrd="3" destOrd="0" presId="urn:microsoft.com/office/officeart/2018/2/layout/IconVerticalSolidList"/>
    <dgm:cxn modelId="{33F1A826-5F93-422B-9BF5-26D91114B038}" type="presParOf" srcId="{5A300DBD-7BA1-4123-8120-612648FFAD7F}" destId="{F8080074-4E8C-467C-B31A-977D0E3FB5A6}" srcOrd="3" destOrd="0" presId="urn:microsoft.com/office/officeart/2018/2/layout/IconVerticalSolidList"/>
    <dgm:cxn modelId="{8D89AE16-884A-4C7D-97BE-15F69C1BB731}" type="presParOf" srcId="{5A300DBD-7BA1-4123-8120-612648FFAD7F}" destId="{9F477C00-390E-4561-81F2-2946AACF8E67}" srcOrd="4" destOrd="0" presId="urn:microsoft.com/office/officeart/2018/2/layout/IconVerticalSolidList"/>
    <dgm:cxn modelId="{4D1B78D4-D292-4683-B134-D9C087CD14DD}" type="presParOf" srcId="{9F477C00-390E-4561-81F2-2946AACF8E67}" destId="{251E8390-E57B-4048-A4DE-16150C5281F0}" srcOrd="0" destOrd="0" presId="urn:microsoft.com/office/officeart/2018/2/layout/IconVerticalSolidList"/>
    <dgm:cxn modelId="{F6EF8A73-257F-47E7-90BF-85AD8983EFB8}" type="presParOf" srcId="{9F477C00-390E-4561-81F2-2946AACF8E67}" destId="{360B1EA8-E0F7-4B1F-8786-A6D8A783FB03}" srcOrd="1" destOrd="0" presId="urn:microsoft.com/office/officeart/2018/2/layout/IconVerticalSolidList"/>
    <dgm:cxn modelId="{A1C81D1C-4BD0-46F8-A6CC-AC9F92D44DAC}" type="presParOf" srcId="{9F477C00-390E-4561-81F2-2946AACF8E67}" destId="{DA92AA4C-B064-4CE5-BCA1-626050BD3D16}" srcOrd="2" destOrd="0" presId="urn:microsoft.com/office/officeart/2018/2/layout/IconVerticalSolidList"/>
    <dgm:cxn modelId="{5F8D81CB-4E11-4FE0-93DA-6BA53A4A7806}" type="presParOf" srcId="{9F477C00-390E-4561-81F2-2946AACF8E67}" destId="{0A7F26A7-142A-42E5-AA20-ECF34FB33F82}" srcOrd="3" destOrd="0" presId="urn:microsoft.com/office/officeart/2018/2/layout/IconVerticalSolidList"/>
    <dgm:cxn modelId="{8CB91DBB-DD31-4687-986C-EFCBA457A266}" type="presParOf" srcId="{5A300DBD-7BA1-4123-8120-612648FFAD7F}" destId="{BEA20923-E34E-4A15-8525-99C0500C0DD2}" srcOrd="5" destOrd="0" presId="urn:microsoft.com/office/officeart/2018/2/layout/IconVerticalSolidList"/>
    <dgm:cxn modelId="{AECCEF02-2827-4EC6-AA61-2EE1D985EFA8}" type="presParOf" srcId="{5A300DBD-7BA1-4123-8120-612648FFAD7F}" destId="{010CAA81-5F85-4568-A337-4CDAD4A440C9}" srcOrd="6" destOrd="0" presId="urn:microsoft.com/office/officeart/2018/2/layout/IconVerticalSolidList"/>
    <dgm:cxn modelId="{10C1080D-7211-43C5-A5E7-959C3E994820}" type="presParOf" srcId="{010CAA81-5F85-4568-A337-4CDAD4A440C9}" destId="{632EF15A-358C-47F5-B80F-272EE68826DB}" srcOrd="0" destOrd="0" presId="urn:microsoft.com/office/officeart/2018/2/layout/IconVerticalSolidList"/>
    <dgm:cxn modelId="{DBF0AD8F-35A6-49AA-B3F6-E8BA9F132177}" type="presParOf" srcId="{010CAA81-5F85-4568-A337-4CDAD4A440C9}" destId="{3BEA4E2D-EEC4-43E4-B0FE-AC79432AD98E}" srcOrd="1" destOrd="0" presId="urn:microsoft.com/office/officeart/2018/2/layout/IconVerticalSolidList"/>
    <dgm:cxn modelId="{B098A51A-3715-4C10-9D16-DCC8516F363E}" type="presParOf" srcId="{010CAA81-5F85-4568-A337-4CDAD4A440C9}" destId="{8DBD8437-A32E-42DF-91D6-B76E0058DEAC}" srcOrd="2" destOrd="0" presId="urn:microsoft.com/office/officeart/2018/2/layout/IconVerticalSolidList"/>
    <dgm:cxn modelId="{6412B660-39FA-4CD4-AE95-E0FE57BB2745}" type="presParOf" srcId="{010CAA81-5F85-4568-A337-4CDAD4A440C9}" destId="{5F4F631D-DAEF-4270-9116-F397A1CA22FD}" srcOrd="3" destOrd="0" presId="urn:microsoft.com/office/officeart/2018/2/layout/IconVerticalSolidList"/>
    <dgm:cxn modelId="{3751C20D-991C-44DF-9A07-9E4694FFD0AC}" type="presParOf" srcId="{5A300DBD-7BA1-4123-8120-612648FFAD7F}" destId="{9C6AB6F4-1D6A-4042-A94D-542E3BEBD236}" srcOrd="7" destOrd="0" presId="urn:microsoft.com/office/officeart/2018/2/layout/IconVerticalSolidList"/>
    <dgm:cxn modelId="{7378260C-DA5F-44AE-ABC6-B4B34221D328}" type="presParOf" srcId="{5A300DBD-7BA1-4123-8120-612648FFAD7F}" destId="{FD875657-91B5-4648-8AD7-A6547E42A780}" srcOrd="8" destOrd="0" presId="urn:microsoft.com/office/officeart/2018/2/layout/IconVerticalSolidList"/>
    <dgm:cxn modelId="{1435467E-2282-4D1B-916A-8C02453FB173}" type="presParOf" srcId="{FD875657-91B5-4648-8AD7-A6547E42A780}" destId="{699423BD-369C-4AC5-B5BB-471C21E83F0C}" srcOrd="0" destOrd="0" presId="urn:microsoft.com/office/officeart/2018/2/layout/IconVerticalSolidList"/>
    <dgm:cxn modelId="{7890E045-736B-4244-9E09-56C1C36364D6}" type="presParOf" srcId="{FD875657-91B5-4648-8AD7-A6547E42A780}" destId="{BC6704F8-4C64-4B96-B22E-0FAC7D7FF99D}" srcOrd="1" destOrd="0" presId="urn:microsoft.com/office/officeart/2018/2/layout/IconVerticalSolidList"/>
    <dgm:cxn modelId="{74EFD972-E41B-45AA-8289-672E0A29D29A}" type="presParOf" srcId="{FD875657-91B5-4648-8AD7-A6547E42A780}" destId="{5A95052B-8225-4936-9F5F-230644EAEC5F}" srcOrd="2" destOrd="0" presId="urn:microsoft.com/office/officeart/2018/2/layout/IconVerticalSolidList"/>
    <dgm:cxn modelId="{7154362A-9A7F-4C97-884B-A712C672299C}" type="presParOf" srcId="{FD875657-91B5-4648-8AD7-A6547E42A780}" destId="{A294379F-E780-4AB4-BAD2-EDCB5BA7C06B}" srcOrd="3" destOrd="0" presId="urn:microsoft.com/office/officeart/2018/2/layout/IconVerticalSolidList"/>
    <dgm:cxn modelId="{ED512255-D3E3-4273-84AE-519B94E73B8D}" type="presParOf" srcId="{5A300DBD-7BA1-4123-8120-612648FFAD7F}" destId="{70E5F368-1381-47C2-8083-3A1C4B637918}" srcOrd="9" destOrd="0" presId="urn:microsoft.com/office/officeart/2018/2/layout/IconVerticalSolidList"/>
    <dgm:cxn modelId="{DDFC275D-7F2C-42E9-9D06-B92DED4A39AF}" type="presParOf" srcId="{5A300DBD-7BA1-4123-8120-612648FFAD7F}" destId="{BFB0C199-79AA-4BC6-A0F6-995AEA2BF9B3}" srcOrd="10" destOrd="0" presId="urn:microsoft.com/office/officeart/2018/2/layout/IconVerticalSolidList"/>
    <dgm:cxn modelId="{C7E7E8A8-14E2-486D-B5D1-3473F9F3F9BC}" type="presParOf" srcId="{BFB0C199-79AA-4BC6-A0F6-995AEA2BF9B3}" destId="{FCE39E04-05D5-4985-A3D3-78E58497A0AC}" srcOrd="0" destOrd="0" presId="urn:microsoft.com/office/officeart/2018/2/layout/IconVerticalSolidList"/>
    <dgm:cxn modelId="{31A5A18D-9C05-4569-8693-E1DD19253746}" type="presParOf" srcId="{BFB0C199-79AA-4BC6-A0F6-995AEA2BF9B3}" destId="{F66391D0-33D1-48BB-9961-039ACE77F42C}" srcOrd="1" destOrd="0" presId="urn:microsoft.com/office/officeart/2018/2/layout/IconVerticalSolidList"/>
    <dgm:cxn modelId="{394E709C-031E-4A1E-89A2-1D79A92F34CB}" type="presParOf" srcId="{BFB0C199-79AA-4BC6-A0F6-995AEA2BF9B3}" destId="{FCBBA739-4C16-40A9-BE39-B3B4504C266A}" srcOrd="2" destOrd="0" presId="urn:microsoft.com/office/officeart/2018/2/layout/IconVerticalSolidList"/>
    <dgm:cxn modelId="{B6D25DF0-3EA5-47C0-A4E4-A3F05EB7AE58}" type="presParOf" srcId="{BFB0C199-79AA-4BC6-A0F6-995AEA2BF9B3}" destId="{06989F1D-2385-473A-8313-9653988ACC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F0B56-11EF-4F58-AE08-BB44CA4C9B68}" type="doc">
      <dgm:prSet loTypeId="urn:microsoft.com/office/officeart/2005/8/layout/arrow4" loCatId="relationship" qsTypeId="urn:microsoft.com/office/officeart/2005/8/quickstyle/simple1" qsCatId="simple" csTypeId="urn:microsoft.com/office/officeart/2005/8/colors/colorful2" csCatId="colorful" phldr="1"/>
      <dgm:spPr/>
      <dgm:t>
        <a:bodyPr/>
        <a:lstStyle/>
        <a:p>
          <a:endParaRPr lang="de-DE"/>
        </a:p>
      </dgm:t>
    </dgm:pt>
    <dgm:pt modelId="{271CF9D2-DA38-4743-802E-25E4E8EE09AD}">
      <dgm:prSet phldrT="[Text]"/>
      <dgm:spPr/>
      <dgm:t>
        <a:bodyPr/>
        <a:lstStyle/>
        <a:p>
          <a:r>
            <a:rPr lang="de-DE" dirty="0"/>
            <a:t>PRO: </a:t>
          </a:r>
        </a:p>
        <a:p>
          <a:r>
            <a:rPr lang="de-DE" dirty="0" err="1"/>
            <a:t>more</a:t>
          </a:r>
          <a:r>
            <a:rPr lang="de-DE" dirty="0"/>
            <a:t> </a:t>
          </a:r>
          <a:r>
            <a:rPr lang="de-DE" dirty="0" err="1"/>
            <a:t>freedom</a:t>
          </a:r>
          <a:endParaRPr lang="de-DE" dirty="0"/>
        </a:p>
      </dgm:t>
    </dgm:pt>
    <dgm:pt modelId="{613FF962-0BB7-494B-935D-70CC9C125606}" type="parTrans" cxnId="{96E41493-4565-46A1-8087-1D43F34FEB13}">
      <dgm:prSet/>
      <dgm:spPr/>
      <dgm:t>
        <a:bodyPr/>
        <a:lstStyle/>
        <a:p>
          <a:endParaRPr lang="de-DE"/>
        </a:p>
      </dgm:t>
    </dgm:pt>
    <dgm:pt modelId="{E47B237B-AD0D-4640-BB90-ADB6C057B9F9}" type="sibTrans" cxnId="{96E41493-4565-46A1-8087-1D43F34FEB13}">
      <dgm:prSet/>
      <dgm:spPr/>
      <dgm:t>
        <a:bodyPr/>
        <a:lstStyle/>
        <a:p>
          <a:endParaRPr lang="de-DE"/>
        </a:p>
      </dgm:t>
    </dgm:pt>
    <dgm:pt modelId="{66BAB6E7-74A1-45A2-BDD7-625517DF805F}">
      <dgm:prSet phldrT="[Text]"/>
      <dgm:spPr/>
      <dgm:t>
        <a:bodyPr/>
        <a:lstStyle/>
        <a:p>
          <a:r>
            <a:rPr lang="de-DE" dirty="0"/>
            <a:t>CON: </a:t>
          </a:r>
        </a:p>
        <a:p>
          <a:r>
            <a:rPr lang="de-DE" dirty="0" err="1"/>
            <a:t>more</a:t>
          </a:r>
          <a:r>
            <a:rPr lang="de-DE" dirty="0"/>
            <a:t> </a:t>
          </a:r>
          <a:r>
            <a:rPr lang="de-DE" dirty="0" err="1"/>
            <a:t>freedom</a:t>
          </a:r>
          <a:endParaRPr lang="de-DE" dirty="0"/>
        </a:p>
      </dgm:t>
    </dgm:pt>
    <dgm:pt modelId="{50CC1CFD-1B41-43E7-B590-EF93D24E7D47}" type="parTrans" cxnId="{F2034C5B-ABC0-4CA1-B3B2-4BD7F8CC4A92}">
      <dgm:prSet/>
      <dgm:spPr/>
      <dgm:t>
        <a:bodyPr/>
        <a:lstStyle/>
        <a:p>
          <a:endParaRPr lang="de-DE"/>
        </a:p>
      </dgm:t>
    </dgm:pt>
    <dgm:pt modelId="{FB1E2AF1-AF70-4CB3-825E-9BBC35989E8B}" type="sibTrans" cxnId="{F2034C5B-ABC0-4CA1-B3B2-4BD7F8CC4A92}">
      <dgm:prSet/>
      <dgm:spPr/>
      <dgm:t>
        <a:bodyPr/>
        <a:lstStyle/>
        <a:p>
          <a:endParaRPr lang="de-DE"/>
        </a:p>
      </dgm:t>
    </dgm:pt>
    <dgm:pt modelId="{20692318-7329-4210-AC4D-AA8CEF2D0018}" type="pres">
      <dgm:prSet presAssocID="{996F0B56-11EF-4F58-AE08-BB44CA4C9B68}" presName="compositeShape" presStyleCnt="0">
        <dgm:presLayoutVars>
          <dgm:chMax val="2"/>
          <dgm:dir/>
          <dgm:resizeHandles val="exact"/>
        </dgm:presLayoutVars>
      </dgm:prSet>
      <dgm:spPr/>
    </dgm:pt>
    <dgm:pt modelId="{ECC05D91-5A41-47F5-90A0-721B46E90187}" type="pres">
      <dgm:prSet presAssocID="{271CF9D2-DA38-4743-802E-25E4E8EE09AD}" presName="upArrow" presStyleLbl="node1" presStyleIdx="0" presStyleCnt="2"/>
      <dgm:spPr/>
    </dgm:pt>
    <dgm:pt modelId="{125CC669-D028-4E8E-8B76-367560A55C4C}" type="pres">
      <dgm:prSet presAssocID="{271CF9D2-DA38-4743-802E-25E4E8EE09AD}" presName="upArrowText" presStyleLbl="revTx" presStyleIdx="0" presStyleCnt="2">
        <dgm:presLayoutVars>
          <dgm:chMax val="0"/>
          <dgm:bulletEnabled val="1"/>
        </dgm:presLayoutVars>
      </dgm:prSet>
      <dgm:spPr/>
    </dgm:pt>
    <dgm:pt modelId="{5876CEA4-ECF3-41BC-9004-3A9BE12E7FBD}" type="pres">
      <dgm:prSet presAssocID="{66BAB6E7-74A1-45A2-BDD7-625517DF805F}" presName="downArrow" presStyleLbl="node1" presStyleIdx="1" presStyleCnt="2"/>
      <dgm:spPr/>
    </dgm:pt>
    <dgm:pt modelId="{5069107D-F0B8-4945-8DB0-C4E41D030264}" type="pres">
      <dgm:prSet presAssocID="{66BAB6E7-74A1-45A2-BDD7-625517DF805F}" presName="downArrowText" presStyleLbl="revTx" presStyleIdx="1" presStyleCnt="2">
        <dgm:presLayoutVars>
          <dgm:chMax val="0"/>
          <dgm:bulletEnabled val="1"/>
        </dgm:presLayoutVars>
      </dgm:prSet>
      <dgm:spPr/>
    </dgm:pt>
  </dgm:ptLst>
  <dgm:cxnLst>
    <dgm:cxn modelId="{6E87EA3A-9366-4E43-AC31-FA1D0EA7A3F9}" type="presOf" srcId="{66BAB6E7-74A1-45A2-BDD7-625517DF805F}" destId="{5069107D-F0B8-4945-8DB0-C4E41D030264}" srcOrd="0" destOrd="0" presId="urn:microsoft.com/office/officeart/2005/8/layout/arrow4"/>
    <dgm:cxn modelId="{F2034C5B-ABC0-4CA1-B3B2-4BD7F8CC4A92}" srcId="{996F0B56-11EF-4F58-AE08-BB44CA4C9B68}" destId="{66BAB6E7-74A1-45A2-BDD7-625517DF805F}" srcOrd="1" destOrd="0" parTransId="{50CC1CFD-1B41-43E7-B590-EF93D24E7D47}" sibTransId="{FB1E2AF1-AF70-4CB3-825E-9BBC35989E8B}"/>
    <dgm:cxn modelId="{96E41493-4565-46A1-8087-1D43F34FEB13}" srcId="{996F0B56-11EF-4F58-AE08-BB44CA4C9B68}" destId="{271CF9D2-DA38-4743-802E-25E4E8EE09AD}" srcOrd="0" destOrd="0" parTransId="{613FF962-0BB7-494B-935D-70CC9C125606}" sibTransId="{E47B237B-AD0D-4640-BB90-ADB6C057B9F9}"/>
    <dgm:cxn modelId="{F473AAB6-FD06-4A6B-8B27-833CE2DB42E7}" type="presOf" srcId="{996F0B56-11EF-4F58-AE08-BB44CA4C9B68}" destId="{20692318-7329-4210-AC4D-AA8CEF2D0018}" srcOrd="0" destOrd="0" presId="urn:microsoft.com/office/officeart/2005/8/layout/arrow4"/>
    <dgm:cxn modelId="{E2F8A5C2-6242-489F-A05A-2F03866D73E0}" type="presOf" srcId="{271CF9D2-DA38-4743-802E-25E4E8EE09AD}" destId="{125CC669-D028-4E8E-8B76-367560A55C4C}" srcOrd="0" destOrd="0" presId="urn:microsoft.com/office/officeart/2005/8/layout/arrow4"/>
    <dgm:cxn modelId="{05F67634-BE24-47CB-8502-23FD516DF3BB}" type="presParOf" srcId="{20692318-7329-4210-AC4D-AA8CEF2D0018}" destId="{ECC05D91-5A41-47F5-90A0-721B46E90187}" srcOrd="0" destOrd="0" presId="urn:microsoft.com/office/officeart/2005/8/layout/arrow4"/>
    <dgm:cxn modelId="{1784190A-A400-49CB-A561-177A744DF3AC}" type="presParOf" srcId="{20692318-7329-4210-AC4D-AA8CEF2D0018}" destId="{125CC669-D028-4E8E-8B76-367560A55C4C}" srcOrd="1" destOrd="0" presId="urn:microsoft.com/office/officeart/2005/8/layout/arrow4"/>
    <dgm:cxn modelId="{55701363-4E45-46CD-AFBF-B5B949016212}" type="presParOf" srcId="{20692318-7329-4210-AC4D-AA8CEF2D0018}" destId="{5876CEA4-ECF3-41BC-9004-3A9BE12E7FBD}" srcOrd="2" destOrd="0" presId="urn:microsoft.com/office/officeart/2005/8/layout/arrow4"/>
    <dgm:cxn modelId="{5F0E8D83-DB17-493C-AE43-0D5BDF846E2A}" type="presParOf" srcId="{20692318-7329-4210-AC4D-AA8CEF2D0018}" destId="{5069107D-F0B8-4945-8DB0-C4E41D030264}"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9AF47-FBC4-4768-BD4F-706B9BBB5E5A}"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de-DE"/>
        </a:p>
      </dgm:t>
    </dgm:pt>
    <dgm:pt modelId="{84BEB1EC-DB7A-484A-BFAC-6E3532B4DE85}">
      <dgm:prSet/>
      <dgm:spPr/>
      <dgm:t>
        <a:bodyPr/>
        <a:lstStyle/>
        <a:p>
          <a:r>
            <a:rPr lang="de-DE" b="1" dirty="0"/>
            <a:t>Nathaniel D. Phillips „</a:t>
          </a:r>
          <a:r>
            <a:rPr lang="de-DE" b="1" dirty="0" err="1"/>
            <a:t>YaRrr</a:t>
          </a:r>
          <a:r>
            <a:rPr lang="de-DE" b="1" dirty="0"/>
            <a:t>! The </a:t>
          </a:r>
          <a:r>
            <a:rPr lang="de-DE" b="1" dirty="0" err="1"/>
            <a:t>Pirate's</a:t>
          </a:r>
          <a:r>
            <a:rPr lang="de-DE" b="1" dirty="0"/>
            <a:t> Guide </a:t>
          </a:r>
          <a:r>
            <a:rPr lang="de-DE" b="1" dirty="0" err="1"/>
            <a:t>to</a:t>
          </a:r>
          <a:r>
            <a:rPr lang="de-DE" b="1" dirty="0"/>
            <a:t> R“</a:t>
          </a:r>
        </a:p>
        <a:p>
          <a:r>
            <a:rPr lang="de-DE" dirty="0">
              <a:hlinkClick xmlns:r="http://schemas.openxmlformats.org/officeDocument/2006/relationships" r:id="rId1"/>
            </a:rPr>
            <a:t>https://bookdown.org/ndphillips/YaRrr/</a:t>
          </a:r>
          <a:endParaRPr lang="de-DE" dirty="0"/>
        </a:p>
        <a:p>
          <a:r>
            <a:rPr lang="en-US" dirty="0"/>
            <a:t>very playful and easy to read, good exercises</a:t>
          </a:r>
          <a:endParaRPr lang="de-DE" dirty="0"/>
        </a:p>
      </dgm:t>
    </dgm:pt>
    <dgm:pt modelId="{FB6097C6-EBE3-4E68-ABE6-60A12E1F3DF7}" type="parTrans" cxnId="{BB6AF213-4530-4288-9EA7-DDEFBBBF1F86}">
      <dgm:prSet/>
      <dgm:spPr/>
      <dgm:t>
        <a:bodyPr/>
        <a:lstStyle/>
        <a:p>
          <a:endParaRPr lang="de-DE"/>
        </a:p>
      </dgm:t>
    </dgm:pt>
    <dgm:pt modelId="{BB8B2B6D-B9DD-4C65-AAB0-4B988159CF2E}" type="sibTrans" cxnId="{BB6AF213-4530-4288-9EA7-DDEFBBBF1F86}">
      <dgm:prSet/>
      <dgm:spPr/>
      <dgm:t>
        <a:bodyPr/>
        <a:lstStyle/>
        <a:p>
          <a:endParaRPr lang="de-DE"/>
        </a:p>
      </dgm:t>
    </dgm:pt>
    <dgm:pt modelId="{C4AB1F71-8550-49E8-BBB8-482AA6D5A706}">
      <dgm:prSet/>
      <dgm:spPr/>
      <dgm:t>
        <a:bodyPr/>
        <a:lstStyle/>
        <a:p>
          <a:r>
            <a:rPr lang="de-DE" b="1" dirty="0"/>
            <a:t>Hadley </a:t>
          </a:r>
          <a:r>
            <a:rPr lang="de-DE" b="1" dirty="0" err="1"/>
            <a:t>Wickham</a:t>
          </a:r>
          <a:r>
            <a:rPr lang="de-DE" b="1" dirty="0"/>
            <a:t> und Garrett </a:t>
          </a:r>
          <a:r>
            <a:rPr lang="de-DE" b="1" dirty="0" err="1"/>
            <a:t>Grolemunds</a:t>
          </a:r>
          <a:r>
            <a:rPr lang="de-DE" b="1" dirty="0"/>
            <a:t> „R 4 Data Science“</a:t>
          </a:r>
        </a:p>
        <a:p>
          <a:r>
            <a:rPr lang="de-DE" dirty="0">
              <a:hlinkClick xmlns:r="http://schemas.openxmlformats.org/officeDocument/2006/relationships" r:id="rId2"/>
            </a:rPr>
            <a:t>https://r4ds.had.co.nz/</a:t>
          </a:r>
          <a:endParaRPr lang="de-DE" dirty="0"/>
        </a:p>
        <a:p>
          <a:r>
            <a:rPr lang="de-DE" dirty="0"/>
            <a:t>all in </a:t>
          </a:r>
          <a:r>
            <a:rPr lang="de-DE" dirty="0" err="1"/>
            <a:t>one</a:t>
          </a:r>
          <a:r>
            <a:rPr lang="de-DE" dirty="0"/>
            <a:t> </a:t>
          </a:r>
          <a:r>
            <a:rPr lang="de-DE" dirty="0" err="1"/>
            <a:t>with</a:t>
          </a:r>
          <a:r>
            <a:rPr lang="de-DE" dirty="0"/>
            <a:t> </a:t>
          </a:r>
          <a:r>
            <a:rPr lang="de-DE" dirty="0" err="1"/>
            <a:t>Tidyverse</a:t>
          </a:r>
          <a:endParaRPr lang="de-DE" dirty="0"/>
        </a:p>
      </dgm:t>
    </dgm:pt>
    <dgm:pt modelId="{2045702A-0BEA-4A5C-AC59-1BB443FC998F}" type="parTrans" cxnId="{0099EB5A-0FEF-447C-9834-FDBA8E694764}">
      <dgm:prSet/>
      <dgm:spPr/>
      <dgm:t>
        <a:bodyPr/>
        <a:lstStyle/>
        <a:p>
          <a:endParaRPr lang="de-DE"/>
        </a:p>
      </dgm:t>
    </dgm:pt>
    <dgm:pt modelId="{7068DE05-EEF5-471A-A393-D11185A6B673}" type="sibTrans" cxnId="{0099EB5A-0FEF-447C-9834-FDBA8E694764}">
      <dgm:prSet/>
      <dgm:spPr/>
      <dgm:t>
        <a:bodyPr/>
        <a:lstStyle/>
        <a:p>
          <a:endParaRPr lang="de-DE"/>
        </a:p>
      </dgm:t>
    </dgm:pt>
    <dgm:pt modelId="{434C1F8F-997D-4FE4-B3CE-08BF1AA4D06F}">
      <dgm:prSet/>
      <dgm:spPr/>
      <dgm:t>
        <a:bodyPr/>
        <a:lstStyle/>
        <a:p>
          <a:r>
            <a:rPr lang="de-DE" b="1" dirty="0" err="1"/>
            <a:t>Datacamp</a:t>
          </a:r>
          <a:r>
            <a:rPr lang="de-DE" dirty="0"/>
            <a:t> </a:t>
          </a:r>
        </a:p>
        <a:p>
          <a:r>
            <a:rPr lang="de-DE" dirty="0">
              <a:hlinkClick xmlns:r="http://schemas.openxmlformats.org/officeDocument/2006/relationships" r:id="rId3"/>
            </a:rPr>
            <a:t>https://www.datacamp.com/</a:t>
          </a:r>
          <a:endParaRPr lang="de-DE" dirty="0"/>
        </a:p>
        <a:p>
          <a:r>
            <a:rPr lang="de-DE" dirty="0"/>
            <a:t>Hands-on, </a:t>
          </a:r>
          <a:r>
            <a:rPr lang="en-US" dirty="0"/>
            <a:t>guided exercises in the browser (introductory courses are free of charge, otherwise it’s a subscription service)</a:t>
          </a:r>
          <a:endParaRPr lang="de-DE" dirty="0"/>
        </a:p>
      </dgm:t>
    </dgm:pt>
    <dgm:pt modelId="{2920AE41-B4D4-4345-BF1C-5F7CEF7948C4}" type="parTrans" cxnId="{D7605B06-BD93-4705-A3E5-95328FFE54F8}">
      <dgm:prSet/>
      <dgm:spPr/>
      <dgm:t>
        <a:bodyPr/>
        <a:lstStyle/>
        <a:p>
          <a:endParaRPr lang="de-DE"/>
        </a:p>
      </dgm:t>
    </dgm:pt>
    <dgm:pt modelId="{09D4DC8C-196A-420F-BFC5-435A2D37D2E3}" type="sibTrans" cxnId="{D7605B06-BD93-4705-A3E5-95328FFE54F8}">
      <dgm:prSet/>
      <dgm:spPr/>
      <dgm:t>
        <a:bodyPr/>
        <a:lstStyle/>
        <a:p>
          <a:endParaRPr lang="de-DE"/>
        </a:p>
      </dgm:t>
    </dgm:pt>
    <dgm:pt modelId="{7393930A-5A2C-4DAF-9803-A12BF1F206B5}">
      <dgm:prSet/>
      <dgm:spPr/>
      <dgm:t>
        <a:bodyPr/>
        <a:lstStyle/>
        <a:p>
          <a:r>
            <a:rPr lang="de-DE" dirty="0"/>
            <a:t>Auf Deutsch: </a:t>
          </a:r>
        </a:p>
        <a:p>
          <a:r>
            <a:rPr lang="de-DE" b="1" dirty="0"/>
            <a:t>Wikibooks GNU R </a:t>
          </a:r>
          <a:r>
            <a:rPr lang="de-DE" dirty="0">
              <a:hlinkClick xmlns:r="http://schemas.openxmlformats.org/officeDocument/2006/relationships" r:id="rId4"/>
            </a:rPr>
            <a:t>https://de.wikibooks.org/wiki/GNU_R</a:t>
          </a:r>
          <a:endParaRPr lang="de-DE" dirty="0"/>
        </a:p>
        <a:p>
          <a:r>
            <a:rPr lang="de-DE" b="1" dirty="0"/>
            <a:t>Statistik mit R und </a:t>
          </a:r>
          <a:r>
            <a:rPr lang="de-DE" b="1" dirty="0" err="1"/>
            <a:t>RStudio</a:t>
          </a:r>
          <a:r>
            <a:rPr lang="de-DE" b="1" dirty="0"/>
            <a:t> </a:t>
          </a:r>
          <a:r>
            <a:rPr lang="de-DE" dirty="0">
              <a:hlinkClick xmlns:r="http://schemas.openxmlformats.org/officeDocument/2006/relationships" r:id="rId5"/>
            </a:rPr>
            <a:t>https://www.produnis.de/R/index.html</a:t>
          </a:r>
          <a:endParaRPr lang="de-DE" dirty="0"/>
        </a:p>
      </dgm:t>
    </dgm:pt>
    <dgm:pt modelId="{8176EDBE-AA9C-4619-BEA1-88C94A850B6F}" type="parTrans" cxnId="{781695E3-E36B-43EF-9C62-6E974632A27A}">
      <dgm:prSet/>
      <dgm:spPr/>
      <dgm:t>
        <a:bodyPr/>
        <a:lstStyle/>
        <a:p>
          <a:endParaRPr lang="de-DE"/>
        </a:p>
      </dgm:t>
    </dgm:pt>
    <dgm:pt modelId="{B5B4B18D-C780-419C-8A03-A9CC2F178FB2}" type="sibTrans" cxnId="{781695E3-E36B-43EF-9C62-6E974632A27A}">
      <dgm:prSet/>
      <dgm:spPr/>
      <dgm:t>
        <a:bodyPr/>
        <a:lstStyle/>
        <a:p>
          <a:endParaRPr lang="de-DE"/>
        </a:p>
      </dgm:t>
    </dgm:pt>
    <dgm:pt modelId="{970B0D28-F12C-4484-AB88-F939310E8652}">
      <dgm:prSet/>
      <dgm:spPr/>
      <dgm:t>
        <a:bodyPr/>
        <a:lstStyle/>
        <a:p>
          <a:r>
            <a:rPr lang="de-DE" b="1" dirty="0"/>
            <a:t>Kieran Healys „Data </a:t>
          </a:r>
          <a:r>
            <a:rPr lang="de-DE" b="1" dirty="0" err="1"/>
            <a:t>Visualization</a:t>
          </a:r>
          <a:r>
            <a:rPr lang="de-DE" b="1" dirty="0"/>
            <a:t> - A </a:t>
          </a:r>
          <a:r>
            <a:rPr lang="de-DE" b="1" dirty="0" err="1"/>
            <a:t>practical</a:t>
          </a:r>
          <a:r>
            <a:rPr lang="de-DE" b="1" dirty="0"/>
            <a:t> </a:t>
          </a:r>
          <a:r>
            <a:rPr lang="de-DE" b="1" dirty="0" err="1"/>
            <a:t>introduction</a:t>
          </a:r>
          <a:r>
            <a:rPr lang="de-DE" b="1" dirty="0"/>
            <a:t>“ </a:t>
          </a:r>
        </a:p>
        <a:p>
          <a:r>
            <a:rPr lang="de-DE" dirty="0">
              <a:hlinkClick xmlns:r="http://schemas.openxmlformats.org/officeDocument/2006/relationships" r:id="rId6"/>
            </a:rPr>
            <a:t>http://socviz.co/</a:t>
          </a:r>
          <a:endParaRPr lang="de-DE" dirty="0"/>
        </a:p>
        <a:p>
          <a:r>
            <a:rPr lang="en-US" dirty="0"/>
            <a:t>detailed introduction to R and ggplot2</a:t>
          </a:r>
          <a:endParaRPr lang="de-DE" dirty="0"/>
        </a:p>
      </dgm:t>
    </dgm:pt>
    <dgm:pt modelId="{64D0A5C8-7D6E-4AA6-82D7-637776DC2D0D}" type="parTrans" cxnId="{D6838452-864D-4D28-81AD-3CCC769ABD98}">
      <dgm:prSet/>
      <dgm:spPr/>
      <dgm:t>
        <a:bodyPr/>
        <a:lstStyle/>
        <a:p>
          <a:endParaRPr lang="de-DE"/>
        </a:p>
      </dgm:t>
    </dgm:pt>
    <dgm:pt modelId="{6A7E3E51-A8DA-4337-A539-9F488EB34229}" type="sibTrans" cxnId="{D6838452-864D-4D28-81AD-3CCC769ABD98}">
      <dgm:prSet/>
      <dgm:spPr/>
      <dgm:t>
        <a:bodyPr/>
        <a:lstStyle/>
        <a:p>
          <a:endParaRPr lang="de-DE"/>
        </a:p>
      </dgm:t>
    </dgm:pt>
    <dgm:pt modelId="{323DAD78-A8D2-41E8-825D-D146AC65B1DF}">
      <dgm:prSet/>
      <dgm:spPr/>
      <dgm:t>
        <a:bodyPr/>
        <a:lstStyle/>
        <a:p>
          <a:r>
            <a:rPr lang="de-DE" b="1" dirty="0"/>
            <a:t>Robert I. </a:t>
          </a:r>
          <a:r>
            <a:rPr lang="de-DE" b="1" dirty="0" err="1"/>
            <a:t>Kabacoff</a:t>
          </a:r>
          <a:r>
            <a:rPr lang="de-DE" b="1" dirty="0"/>
            <a:t> „R in Action“</a:t>
          </a:r>
          <a:br>
            <a:rPr lang="de-DE" dirty="0"/>
          </a:br>
          <a:r>
            <a:rPr lang="de-DE" dirty="0">
              <a:hlinkClick xmlns:r="http://schemas.openxmlformats.org/officeDocument/2006/relationships" r:id="rId7"/>
            </a:rPr>
            <a:t>https://www.manning.com/books/r-in-action</a:t>
          </a:r>
          <a:br>
            <a:rPr lang="de-DE" dirty="0"/>
          </a:br>
          <a:r>
            <a:rPr lang="de-DE" dirty="0"/>
            <a:t>1. </a:t>
          </a:r>
          <a:r>
            <a:rPr lang="de-DE" dirty="0" err="1"/>
            <a:t>edition</a:t>
          </a:r>
          <a:r>
            <a:rPr lang="de-DE" dirty="0"/>
            <a:t> </a:t>
          </a:r>
          <a:r>
            <a:rPr lang="de-DE" dirty="0" err="1"/>
            <a:t>should</a:t>
          </a:r>
          <a:r>
            <a:rPr lang="de-DE" dirty="0"/>
            <a:t> </a:t>
          </a:r>
          <a:r>
            <a:rPr lang="de-DE" dirty="0" err="1"/>
            <a:t>hopefully</a:t>
          </a:r>
          <a:r>
            <a:rPr lang="de-DE" dirty="0"/>
            <a:t> still </a:t>
          </a:r>
          <a:r>
            <a:rPr lang="de-DE" dirty="0" err="1"/>
            <a:t>be</a:t>
          </a:r>
          <a:r>
            <a:rPr lang="de-DE" dirty="0"/>
            <a:t> </a:t>
          </a:r>
          <a:r>
            <a:rPr lang="de-DE" dirty="0" err="1"/>
            <a:t>free</a:t>
          </a:r>
          <a:endParaRPr lang="de-DE" dirty="0"/>
        </a:p>
      </dgm:t>
    </dgm:pt>
    <dgm:pt modelId="{931E9093-635A-4366-9C5E-89075C73711B}" type="parTrans" cxnId="{B7FF7153-B418-42B7-A4F2-A9307730308C}">
      <dgm:prSet/>
      <dgm:spPr/>
      <dgm:t>
        <a:bodyPr/>
        <a:lstStyle/>
        <a:p>
          <a:endParaRPr lang="de-DE"/>
        </a:p>
      </dgm:t>
    </dgm:pt>
    <dgm:pt modelId="{666F4702-F306-41F5-9806-D9D155847755}" type="sibTrans" cxnId="{B7FF7153-B418-42B7-A4F2-A9307730308C}">
      <dgm:prSet/>
      <dgm:spPr/>
      <dgm:t>
        <a:bodyPr/>
        <a:lstStyle/>
        <a:p>
          <a:endParaRPr lang="de-DE"/>
        </a:p>
      </dgm:t>
    </dgm:pt>
    <dgm:pt modelId="{4FEDA904-524E-4129-A47A-A74C6188E41F}" type="pres">
      <dgm:prSet presAssocID="{4D69AF47-FBC4-4768-BD4F-706B9BBB5E5A}" presName="Name0" presStyleCnt="0">
        <dgm:presLayoutVars>
          <dgm:dir/>
          <dgm:resizeHandles val="exact"/>
        </dgm:presLayoutVars>
      </dgm:prSet>
      <dgm:spPr/>
    </dgm:pt>
    <dgm:pt modelId="{6DDF8679-5EDE-4222-9924-1AB23ECC515D}" type="pres">
      <dgm:prSet presAssocID="{84BEB1EC-DB7A-484A-BFAC-6E3532B4DE85}" presName="composite" presStyleCnt="0"/>
      <dgm:spPr/>
    </dgm:pt>
    <dgm:pt modelId="{1AD5199A-3F84-4F39-9BC4-56E8C465D3F1}" type="pres">
      <dgm:prSet presAssocID="{84BEB1EC-DB7A-484A-BFAC-6E3532B4DE85}" presName="rect1" presStyleLbl="trAlignAcc1" presStyleIdx="0" presStyleCnt="6">
        <dgm:presLayoutVars>
          <dgm:bulletEnabled val="1"/>
        </dgm:presLayoutVars>
      </dgm:prSet>
      <dgm:spPr/>
    </dgm:pt>
    <dgm:pt modelId="{14DE9CF5-DABE-4279-A3B2-DDA39CC54678}" type="pres">
      <dgm:prSet presAssocID="{84BEB1EC-DB7A-484A-BFAC-6E3532B4DE85}" presName="rect2" presStyleLbl="fgImgPlace1" presStyleIdx="0" presStyleCnt="6"/>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3000" r="-3000"/>
          </a:stretch>
        </a:blipFill>
      </dgm:spPr>
    </dgm:pt>
    <dgm:pt modelId="{22FD4959-CA52-44E2-A767-69999C4B41BD}" type="pres">
      <dgm:prSet presAssocID="{BB8B2B6D-B9DD-4C65-AAB0-4B988159CF2E}" presName="sibTrans" presStyleCnt="0"/>
      <dgm:spPr/>
    </dgm:pt>
    <dgm:pt modelId="{0653D14A-53BA-4FAF-B1D1-45986E0A8439}" type="pres">
      <dgm:prSet presAssocID="{C4AB1F71-8550-49E8-BBB8-482AA6D5A706}" presName="composite" presStyleCnt="0"/>
      <dgm:spPr/>
    </dgm:pt>
    <dgm:pt modelId="{3EBCC103-0347-4EA8-A0B7-A260A358D457}" type="pres">
      <dgm:prSet presAssocID="{C4AB1F71-8550-49E8-BBB8-482AA6D5A706}" presName="rect1" presStyleLbl="trAlignAcc1" presStyleIdx="1" presStyleCnt="6">
        <dgm:presLayoutVars>
          <dgm:bulletEnabled val="1"/>
        </dgm:presLayoutVars>
      </dgm:prSet>
      <dgm:spPr/>
    </dgm:pt>
    <dgm:pt modelId="{714729F0-078E-46B4-8534-D48874EEAFCD}" type="pres">
      <dgm:prSet presAssocID="{C4AB1F71-8550-49E8-BBB8-482AA6D5A706}" presName="rect2" presStyleLbl="fgImgPlace1" presStyleIdx="1" presStyleCnt="6"/>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 modelId="{61FBD106-6D1E-43EA-904B-18881C960401}" type="pres">
      <dgm:prSet presAssocID="{7068DE05-EEF5-471A-A393-D11185A6B673}" presName="sibTrans" presStyleCnt="0"/>
      <dgm:spPr/>
    </dgm:pt>
    <dgm:pt modelId="{0195AE22-742D-4625-BAA1-3C5F063D6F5C}" type="pres">
      <dgm:prSet presAssocID="{323DAD78-A8D2-41E8-825D-D146AC65B1DF}" presName="composite" presStyleCnt="0"/>
      <dgm:spPr/>
    </dgm:pt>
    <dgm:pt modelId="{3516B80E-D843-49F8-8AD1-8DF48EB683B9}" type="pres">
      <dgm:prSet presAssocID="{323DAD78-A8D2-41E8-825D-D146AC65B1DF}" presName="rect1" presStyleLbl="trAlignAcc1" presStyleIdx="2" presStyleCnt="6">
        <dgm:presLayoutVars>
          <dgm:bulletEnabled val="1"/>
        </dgm:presLayoutVars>
      </dgm:prSet>
      <dgm:spPr/>
    </dgm:pt>
    <dgm:pt modelId="{E5DDDF90-5E57-465E-8FF0-6A5B3515C2E7}" type="pres">
      <dgm:prSet presAssocID="{323DAD78-A8D2-41E8-825D-D146AC65B1DF}" presName="rect2" presStyleLbl="fgImgPlace1" presStyleIdx="2" presStyleCnt="6"/>
      <dgm:spPr>
        <a:blipFill rotWithShape="1">
          <a:blip xmlns:r="http://schemas.openxmlformats.org/officeDocument/2006/relationships" r:embed="rId10"/>
          <a:srcRect/>
          <a:stretch>
            <a:fillRect l="-10000" r="-10000"/>
          </a:stretch>
        </a:blipFill>
      </dgm:spPr>
    </dgm:pt>
    <dgm:pt modelId="{8E820CE7-2C68-44F5-8CD3-CEE3BD53813A}" type="pres">
      <dgm:prSet presAssocID="{666F4702-F306-41F5-9806-D9D155847755}" presName="sibTrans" presStyleCnt="0"/>
      <dgm:spPr/>
    </dgm:pt>
    <dgm:pt modelId="{A1900F4A-FD37-40E3-8C72-C92BD91A6CBB}" type="pres">
      <dgm:prSet presAssocID="{434C1F8F-997D-4FE4-B3CE-08BF1AA4D06F}" presName="composite" presStyleCnt="0"/>
      <dgm:spPr/>
    </dgm:pt>
    <dgm:pt modelId="{DFEFAB8E-FFE7-46B7-A45E-CC794207E215}" type="pres">
      <dgm:prSet presAssocID="{434C1F8F-997D-4FE4-B3CE-08BF1AA4D06F}" presName="rect1" presStyleLbl="trAlignAcc1" presStyleIdx="3" presStyleCnt="6">
        <dgm:presLayoutVars>
          <dgm:bulletEnabled val="1"/>
        </dgm:presLayoutVars>
      </dgm:prSet>
      <dgm:spPr/>
    </dgm:pt>
    <dgm:pt modelId="{939C54B6-7D1B-47CF-8B39-812D0DFD1248}" type="pres">
      <dgm:prSet presAssocID="{434C1F8F-997D-4FE4-B3CE-08BF1AA4D06F}" presName="rect2" presStyleLbl="fgImgPlace1" presStyleIdx="3" presStyleCnt="6"/>
      <dgm:spPr>
        <a:blipFill dpi="0" rotWithShape="1">
          <a:blip xmlns:r="http://schemas.openxmlformats.org/officeDocument/2006/relationships" r:embed="rId11"/>
          <a:srcRect/>
          <a:stretch>
            <a:fillRect t="38709" b="38709"/>
          </a:stretch>
        </a:blipFill>
      </dgm:spPr>
    </dgm:pt>
    <dgm:pt modelId="{F2D6D775-8277-4F87-983E-7244BBF6BF23}" type="pres">
      <dgm:prSet presAssocID="{09D4DC8C-196A-420F-BFC5-435A2D37D2E3}" presName="sibTrans" presStyleCnt="0"/>
      <dgm:spPr/>
    </dgm:pt>
    <dgm:pt modelId="{5E83EA3F-7E1F-4F7A-9BAE-2E0FDB35E56E}" type="pres">
      <dgm:prSet presAssocID="{7393930A-5A2C-4DAF-9803-A12BF1F206B5}" presName="composite" presStyleCnt="0"/>
      <dgm:spPr/>
    </dgm:pt>
    <dgm:pt modelId="{25939C11-DD99-410D-94C3-A11924E62A19}" type="pres">
      <dgm:prSet presAssocID="{7393930A-5A2C-4DAF-9803-A12BF1F206B5}" presName="rect1" presStyleLbl="trAlignAcc1" presStyleIdx="4" presStyleCnt="6">
        <dgm:presLayoutVars>
          <dgm:bulletEnabled val="1"/>
        </dgm:presLayoutVars>
      </dgm:prSet>
      <dgm:spPr/>
    </dgm:pt>
    <dgm:pt modelId="{85FD372C-40A4-46B5-9948-BA8F7A5A1FA3}" type="pres">
      <dgm:prSet presAssocID="{7393930A-5A2C-4DAF-9803-A12BF1F206B5}" presName="rect2" presStyleLbl="fgImgPlace1" presStyleIdx="4" presStyleCnt="6"/>
      <dgm:spPr>
        <a:blipFill dpi="0" rotWithShape="1">
          <a:blip xmlns:r="http://schemas.openxmlformats.org/officeDocument/2006/relationships" r:embed="rId12"/>
          <a:srcRect/>
          <a:stretch>
            <a:fillRect t="19119" b="19119"/>
          </a:stretch>
        </a:blipFill>
      </dgm:spPr>
    </dgm:pt>
    <dgm:pt modelId="{9E018CE1-6DAD-4414-8A4A-8F9E34233E03}" type="pres">
      <dgm:prSet presAssocID="{B5B4B18D-C780-419C-8A03-A9CC2F178FB2}" presName="sibTrans" presStyleCnt="0"/>
      <dgm:spPr/>
    </dgm:pt>
    <dgm:pt modelId="{2388CC8F-5FD1-495E-8362-46EE200DE043}" type="pres">
      <dgm:prSet presAssocID="{970B0D28-F12C-4484-AB88-F939310E8652}" presName="composite" presStyleCnt="0"/>
      <dgm:spPr/>
    </dgm:pt>
    <dgm:pt modelId="{3406BF24-ED1B-4554-BD42-FF3999760656}" type="pres">
      <dgm:prSet presAssocID="{970B0D28-F12C-4484-AB88-F939310E8652}" presName="rect1" presStyleLbl="trAlignAcc1" presStyleIdx="5" presStyleCnt="6">
        <dgm:presLayoutVars>
          <dgm:bulletEnabled val="1"/>
        </dgm:presLayoutVars>
      </dgm:prSet>
      <dgm:spPr/>
    </dgm:pt>
    <dgm:pt modelId="{888B5242-73DF-4070-BE5F-A4CAE2EF3110}" type="pres">
      <dgm:prSet presAssocID="{970B0D28-F12C-4484-AB88-F939310E8652}" presName="rect2" presStyleLbl="fgImgPlace1" presStyleIdx="5" presStyleCnt="6"/>
      <dgm:spPr>
        <a:blipFill dpi="0" rotWithShape="1">
          <a:blip xmlns:r="http://schemas.openxmlformats.org/officeDocument/2006/relationships" r:embed="rId13"/>
          <a:srcRect/>
          <a:stretch>
            <a:fillRect t="13997" b="13997"/>
          </a:stretch>
        </a:blipFill>
      </dgm:spPr>
    </dgm:pt>
  </dgm:ptLst>
  <dgm:cxnLst>
    <dgm:cxn modelId="{D7605B06-BD93-4705-A3E5-95328FFE54F8}" srcId="{4D69AF47-FBC4-4768-BD4F-706B9BBB5E5A}" destId="{434C1F8F-997D-4FE4-B3CE-08BF1AA4D06F}" srcOrd="3" destOrd="0" parTransId="{2920AE41-B4D4-4345-BF1C-5F7CEF7948C4}" sibTransId="{09D4DC8C-196A-420F-BFC5-435A2D37D2E3}"/>
    <dgm:cxn modelId="{BB6AF213-4530-4288-9EA7-DDEFBBBF1F86}" srcId="{4D69AF47-FBC4-4768-BD4F-706B9BBB5E5A}" destId="{84BEB1EC-DB7A-484A-BFAC-6E3532B4DE85}" srcOrd="0" destOrd="0" parTransId="{FB6097C6-EBE3-4E68-ABE6-60A12E1F3DF7}" sibTransId="{BB8B2B6D-B9DD-4C65-AAB0-4B988159CF2E}"/>
    <dgm:cxn modelId="{9ECFF62B-1FB0-481D-A230-6B4F24156DE9}" type="presOf" srcId="{7393930A-5A2C-4DAF-9803-A12BF1F206B5}" destId="{25939C11-DD99-410D-94C3-A11924E62A19}" srcOrd="0" destOrd="0" presId="urn:microsoft.com/office/officeart/2008/layout/PictureStrips"/>
    <dgm:cxn modelId="{61D47451-0318-4B04-98EF-85F88885AC86}" type="presOf" srcId="{434C1F8F-997D-4FE4-B3CE-08BF1AA4D06F}" destId="{DFEFAB8E-FFE7-46B7-A45E-CC794207E215}" srcOrd="0" destOrd="0" presId="urn:microsoft.com/office/officeart/2008/layout/PictureStrips"/>
    <dgm:cxn modelId="{D6838452-864D-4D28-81AD-3CCC769ABD98}" srcId="{4D69AF47-FBC4-4768-BD4F-706B9BBB5E5A}" destId="{970B0D28-F12C-4484-AB88-F939310E8652}" srcOrd="5" destOrd="0" parTransId="{64D0A5C8-7D6E-4AA6-82D7-637776DC2D0D}" sibTransId="{6A7E3E51-A8DA-4337-A539-9F488EB34229}"/>
    <dgm:cxn modelId="{B7FF7153-B418-42B7-A4F2-A9307730308C}" srcId="{4D69AF47-FBC4-4768-BD4F-706B9BBB5E5A}" destId="{323DAD78-A8D2-41E8-825D-D146AC65B1DF}" srcOrd="2" destOrd="0" parTransId="{931E9093-635A-4366-9C5E-89075C73711B}" sibTransId="{666F4702-F306-41F5-9806-D9D155847755}"/>
    <dgm:cxn modelId="{BF676058-FC0C-4025-AAD7-E2DC4304B318}" type="presOf" srcId="{970B0D28-F12C-4484-AB88-F939310E8652}" destId="{3406BF24-ED1B-4554-BD42-FF3999760656}" srcOrd="0" destOrd="0" presId="urn:microsoft.com/office/officeart/2008/layout/PictureStrips"/>
    <dgm:cxn modelId="{0099EB5A-0FEF-447C-9834-FDBA8E694764}" srcId="{4D69AF47-FBC4-4768-BD4F-706B9BBB5E5A}" destId="{C4AB1F71-8550-49E8-BBB8-482AA6D5A706}" srcOrd="1" destOrd="0" parTransId="{2045702A-0BEA-4A5C-AC59-1BB443FC998F}" sibTransId="{7068DE05-EEF5-471A-A393-D11185A6B673}"/>
    <dgm:cxn modelId="{217B2882-48FF-420A-8B91-C85A6AA37306}" type="presOf" srcId="{84BEB1EC-DB7A-484A-BFAC-6E3532B4DE85}" destId="{1AD5199A-3F84-4F39-9BC4-56E8C465D3F1}" srcOrd="0" destOrd="0" presId="urn:microsoft.com/office/officeart/2008/layout/PictureStrips"/>
    <dgm:cxn modelId="{FD8F8288-77CE-41FD-9894-9D90FC5AB3A3}" type="presOf" srcId="{C4AB1F71-8550-49E8-BBB8-482AA6D5A706}" destId="{3EBCC103-0347-4EA8-A0B7-A260A358D457}" srcOrd="0" destOrd="0" presId="urn:microsoft.com/office/officeart/2008/layout/PictureStrips"/>
    <dgm:cxn modelId="{B73B209D-AD2E-4914-BB97-AB50A77F142E}" type="presOf" srcId="{323DAD78-A8D2-41E8-825D-D146AC65B1DF}" destId="{3516B80E-D843-49F8-8AD1-8DF48EB683B9}" srcOrd="0" destOrd="0" presId="urn:microsoft.com/office/officeart/2008/layout/PictureStrips"/>
    <dgm:cxn modelId="{376634E3-C71C-4B79-BC2E-DDFD3FA16C47}" type="presOf" srcId="{4D69AF47-FBC4-4768-BD4F-706B9BBB5E5A}" destId="{4FEDA904-524E-4129-A47A-A74C6188E41F}" srcOrd="0" destOrd="0" presId="urn:microsoft.com/office/officeart/2008/layout/PictureStrips"/>
    <dgm:cxn modelId="{781695E3-E36B-43EF-9C62-6E974632A27A}" srcId="{4D69AF47-FBC4-4768-BD4F-706B9BBB5E5A}" destId="{7393930A-5A2C-4DAF-9803-A12BF1F206B5}" srcOrd="4" destOrd="0" parTransId="{8176EDBE-AA9C-4619-BEA1-88C94A850B6F}" sibTransId="{B5B4B18D-C780-419C-8A03-A9CC2F178FB2}"/>
    <dgm:cxn modelId="{07D07FDA-46AE-40CC-8FB7-97865FCB3507}" type="presParOf" srcId="{4FEDA904-524E-4129-A47A-A74C6188E41F}" destId="{6DDF8679-5EDE-4222-9924-1AB23ECC515D}" srcOrd="0" destOrd="0" presId="urn:microsoft.com/office/officeart/2008/layout/PictureStrips"/>
    <dgm:cxn modelId="{B29D0E68-8986-4C20-92E1-8EC635AD4158}" type="presParOf" srcId="{6DDF8679-5EDE-4222-9924-1AB23ECC515D}" destId="{1AD5199A-3F84-4F39-9BC4-56E8C465D3F1}" srcOrd="0" destOrd="0" presId="urn:microsoft.com/office/officeart/2008/layout/PictureStrips"/>
    <dgm:cxn modelId="{9D8D2A5E-F047-4CDF-8B29-C86A3D64F431}" type="presParOf" srcId="{6DDF8679-5EDE-4222-9924-1AB23ECC515D}" destId="{14DE9CF5-DABE-4279-A3B2-DDA39CC54678}" srcOrd="1" destOrd="0" presId="urn:microsoft.com/office/officeart/2008/layout/PictureStrips"/>
    <dgm:cxn modelId="{4A55EF21-1F94-4EF6-BA10-BAC80187A4FC}" type="presParOf" srcId="{4FEDA904-524E-4129-A47A-A74C6188E41F}" destId="{22FD4959-CA52-44E2-A767-69999C4B41BD}" srcOrd="1" destOrd="0" presId="urn:microsoft.com/office/officeart/2008/layout/PictureStrips"/>
    <dgm:cxn modelId="{BE65AF51-5DDA-46E1-95D9-98B54794AD95}" type="presParOf" srcId="{4FEDA904-524E-4129-A47A-A74C6188E41F}" destId="{0653D14A-53BA-4FAF-B1D1-45986E0A8439}" srcOrd="2" destOrd="0" presId="urn:microsoft.com/office/officeart/2008/layout/PictureStrips"/>
    <dgm:cxn modelId="{718DD3D8-4396-4C12-AAC9-9CAE93726680}" type="presParOf" srcId="{0653D14A-53BA-4FAF-B1D1-45986E0A8439}" destId="{3EBCC103-0347-4EA8-A0B7-A260A358D457}" srcOrd="0" destOrd="0" presId="urn:microsoft.com/office/officeart/2008/layout/PictureStrips"/>
    <dgm:cxn modelId="{1960AB9A-4D29-4FA9-A176-736C79445512}" type="presParOf" srcId="{0653D14A-53BA-4FAF-B1D1-45986E0A8439}" destId="{714729F0-078E-46B4-8534-D48874EEAFCD}" srcOrd="1" destOrd="0" presId="urn:microsoft.com/office/officeart/2008/layout/PictureStrips"/>
    <dgm:cxn modelId="{A2008860-2242-4CC5-B6C0-15FA6AC3FC3F}" type="presParOf" srcId="{4FEDA904-524E-4129-A47A-A74C6188E41F}" destId="{61FBD106-6D1E-43EA-904B-18881C960401}" srcOrd="3" destOrd="0" presId="urn:microsoft.com/office/officeart/2008/layout/PictureStrips"/>
    <dgm:cxn modelId="{AE6427AA-35CE-42FE-ACEF-AEA704E8AF68}" type="presParOf" srcId="{4FEDA904-524E-4129-A47A-A74C6188E41F}" destId="{0195AE22-742D-4625-BAA1-3C5F063D6F5C}" srcOrd="4" destOrd="0" presId="urn:microsoft.com/office/officeart/2008/layout/PictureStrips"/>
    <dgm:cxn modelId="{91F62B8D-6FEB-49D0-BB32-6472AD42EEFB}" type="presParOf" srcId="{0195AE22-742D-4625-BAA1-3C5F063D6F5C}" destId="{3516B80E-D843-49F8-8AD1-8DF48EB683B9}" srcOrd="0" destOrd="0" presId="urn:microsoft.com/office/officeart/2008/layout/PictureStrips"/>
    <dgm:cxn modelId="{C45AC083-F6A7-4569-8626-473F55D3A9F6}" type="presParOf" srcId="{0195AE22-742D-4625-BAA1-3C5F063D6F5C}" destId="{E5DDDF90-5E57-465E-8FF0-6A5B3515C2E7}" srcOrd="1" destOrd="0" presId="urn:microsoft.com/office/officeart/2008/layout/PictureStrips"/>
    <dgm:cxn modelId="{217C01AF-9CC6-4AD5-9B79-C925540E7E66}" type="presParOf" srcId="{4FEDA904-524E-4129-A47A-A74C6188E41F}" destId="{8E820CE7-2C68-44F5-8CD3-CEE3BD53813A}" srcOrd="5" destOrd="0" presId="urn:microsoft.com/office/officeart/2008/layout/PictureStrips"/>
    <dgm:cxn modelId="{045F9071-70BC-43E9-9B0D-6937BD54F634}" type="presParOf" srcId="{4FEDA904-524E-4129-A47A-A74C6188E41F}" destId="{A1900F4A-FD37-40E3-8C72-C92BD91A6CBB}" srcOrd="6" destOrd="0" presId="urn:microsoft.com/office/officeart/2008/layout/PictureStrips"/>
    <dgm:cxn modelId="{B775EEEA-C08D-4535-A189-9E9E577D7EBD}" type="presParOf" srcId="{A1900F4A-FD37-40E3-8C72-C92BD91A6CBB}" destId="{DFEFAB8E-FFE7-46B7-A45E-CC794207E215}" srcOrd="0" destOrd="0" presId="urn:microsoft.com/office/officeart/2008/layout/PictureStrips"/>
    <dgm:cxn modelId="{A28C428B-5A48-4EF8-A120-04DB94406F57}" type="presParOf" srcId="{A1900F4A-FD37-40E3-8C72-C92BD91A6CBB}" destId="{939C54B6-7D1B-47CF-8B39-812D0DFD1248}" srcOrd="1" destOrd="0" presId="urn:microsoft.com/office/officeart/2008/layout/PictureStrips"/>
    <dgm:cxn modelId="{734095D6-0D34-465E-9593-E2158EA514F8}" type="presParOf" srcId="{4FEDA904-524E-4129-A47A-A74C6188E41F}" destId="{F2D6D775-8277-4F87-983E-7244BBF6BF23}" srcOrd="7" destOrd="0" presId="urn:microsoft.com/office/officeart/2008/layout/PictureStrips"/>
    <dgm:cxn modelId="{983321DB-D720-4082-9C75-61C7B240BE96}" type="presParOf" srcId="{4FEDA904-524E-4129-A47A-A74C6188E41F}" destId="{5E83EA3F-7E1F-4F7A-9BAE-2E0FDB35E56E}" srcOrd="8" destOrd="0" presId="urn:microsoft.com/office/officeart/2008/layout/PictureStrips"/>
    <dgm:cxn modelId="{A40BB406-052E-45A9-92F0-136690BB5A82}" type="presParOf" srcId="{5E83EA3F-7E1F-4F7A-9BAE-2E0FDB35E56E}" destId="{25939C11-DD99-410D-94C3-A11924E62A19}" srcOrd="0" destOrd="0" presId="urn:microsoft.com/office/officeart/2008/layout/PictureStrips"/>
    <dgm:cxn modelId="{E6AFC390-9C2C-4806-BF21-20B0EBBCD096}" type="presParOf" srcId="{5E83EA3F-7E1F-4F7A-9BAE-2E0FDB35E56E}" destId="{85FD372C-40A4-46B5-9948-BA8F7A5A1FA3}" srcOrd="1" destOrd="0" presId="urn:microsoft.com/office/officeart/2008/layout/PictureStrips"/>
    <dgm:cxn modelId="{8CBBDE63-11DD-4975-89A0-9F037DF3FE19}" type="presParOf" srcId="{4FEDA904-524E-4129-A47A-A74C6188E41F}" destId="{9E018CE1-6DAD-4414-8A4A-8F9E34233E03}" srcOrd="9" destOrd="0" presId="urn:microsoft.com/office/officeart/2008/layout/PictureStrips"/>
    <dgm:cxn modelId="{4B88CE4F-135D-415C-8B8A-31B5712A9F92}" type="presParOf" srcId="{4FEDA904-524E-4129-A47A-A74C6188E41F}" destId="{2388CC8F-5FD1-495E-8362-46EE200DE043}" srcOrd="10" destOrd="0" presId="urn:microsoft.com/office/officeart/2008/layout/PictureStrips"/>
    <dgm:cxn modelId="{4177BEF3-17B5-42C1-B9A6-2200434CEE32}" type="presParOf" srcId="{2388CC8F-5FD1-495E-8362-46EE200DE043}" destId="{3406BF24-ED1B-4554-BD42-FF3999760656}" srcOrd="0" destOrd="0" presId="urn:microsoft.com/office/officeart/2008/layout/PictureStrips"/>
    <dgm:cxn modelId="{87601B12-8FF4-44D3-A7EA-01E1327B1687}" type="presParOf" srcId="{2388CC8F-5FD1-495E-8362-46EE200DE043}" destId="{888B5242-73DF-4070-BE5F-A4CAE2EF311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FAC2E7-B3C0-4309-9DFB-387E81E01368}"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de-DE"/>
        </a:p>
      </dgm:t>
    </dgm:pt>
    <dgm:pt modelId="{87FE7513-D80A-4103-92C3-F472D6A24206}">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na.rm = FALSE)</a:t>
          </a:r>
        </a:p>
      </dgm:t>
    </dgm:pt>
    <dgm:pt modelId="{5F50F9A3-A10B-4216-9319-AA3E0136A9D5}" type="parTrans" cxnId="{CB41271B-66DF-4CBD-84A3-8C47AE2AB3C2}">
      <dgm:prSet/>
      <dgm:spPr/>
      <dgm:t>
        <a:bodyPr/>
        <a:lstStyle/>
        <a:p>
          <a:endParaRPr lang="de-DE"/>
        </a:p>
      </dgm:t>
    </dgm:pt>
    <dgm:pt modelId="{ADAAB7C5-5B0C-4DEF-B566-FEE7E913E020}" type="sibTrans" cxnId="{CB41271B-66DF-4CBD-84A3-8C47AE2AB3C2}">
      <dgm:prSet/>
      <dgm:spPr/>
      <dgm:t>
        <a:bodyPr/>
        <a:lstStyle/>
        <a:p>
          <a:endParaRPr lang="de-DE"/>
        </a:p>
      </dgm:t>
    </dgm:pt>
    <dgm:pt modelId="{FA755905-FDB6-45DA-9203-0DA51EB7A190}">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0, FALSE)</a:t>
          </a:r>
        </a:p>
      </dgm:t>
    </dgm:pt>
    <dgm:pt modelId="{9956F7C1-A908-4D88-927E-11B3FBA9709E}" type="parTrans" cxnId="{688D7E00-1820-4363-9EFB-CA8120E73528}">
      <dgm:prSet/>
      <dgm:spPr/>
      <dgm:t>
        <a:bodyPr/>
        <a:lstStyle/>
        <a:p>
          <a:endParaRPr lang="de-DE"/>
        </a:p>
      </dgm:t>
    </dgm:pt>
    <dgm:pt modelId="{4B2C2DB4-EB4A-49D6-915F-E58BD79DFD0A}" type="sibTrans" cxnId="{688D7E00-1820-4363-9EFB-CA8120E73528}">
      <dgm:prSet/>
      <dgm:spPr/>
      <dgm:t>
        <a:bodyPr/>
        <a:lstStyle/>
        <a:p>
          <a:endParaRPr lang="de-DE"/>
        </a:p>
      </dgm:t>
    </dgm:pt>
    <dgm:pt modelId="{B6D6DAC2-9563-46A4-BF96-2B45464B5B2A}">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8E96A634-ED29-4575-94EA-C52780D8B435}" type="parTrans" cxnId="{14BAB023-A481-49F5-8B82-03E92B923AFE}">
      <dgm:prSet/>
      <dgm:spPr/>
      <dgm:t>
        <a:bodyPr/>
        <a:lstStyle/>
        <a:p>
          <a:endParaRPr lang="de-DE"/>
        </a:p>
      </dgm:t>
    </dgm:pt>
    <dgm:pt modelId="{A03DE205-4EAF-4F5A-923F-603D37EE33F3}" type="sibTrans" cxnId="{14BAB023-A481-49F5-8B82-03E92B923AFE}">
      <dgm:prSet/>
      <dgm:spPr/>
      <dgm:t>
        <a:bodyPr/>
        <a:lstStyle/>
        <a:p>
          <a:endParaRPr lang="de-DE"/>
        </a:p>
      </dgm:t>
    </dgm:pt>
    <dgm:pt modelId="{552ABD7A-D011-4423-A4C8-822C98B2062A}">
      <dgm:prSet phldrT="[Text]" custT="1"/>
      <dgm:spPr/>
      <dgm:t>
        <a:bodyPr/>
        <a:lstStyle/>
        <a:p>
          <a:r>
            <a:rPr lang="de-DE" sz="1300" dirty="0">
              <a:solidFill>
                <a:schemeClr val="tx1"/>
              </a:solidFill>
              <a:highlight>
                <a:srgbClr val="E6EFF3"/>
              </a:highlight>
              <a:latin typeface="Lucida Console" panose="020B0609040504020204" pitchFamily="49" charset="0"/>
            </a:rPr>
            <a:t>mean(na.rm = FALSE,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478136A5-B9CB-4A9B-99C8-FD861909B09E}" type="parTrans" cxnId="{68359F40-A48C-4927-B1CD-F2FB397BE3D3}">
      <dgm:prSet/>
      <dgm:spPr/>
      <dgm:t>
        <a:bodyPr/>
        <a:lstStyle/>
        <a:p>
          <a:endParaRPr lang="de-DE"/>
        </a:p>
      </dgm:t>
    </dgm:pt>
    <dgm:pt modelId="{B861AF3A-FA49-4411-96D0-C022E3847D5A}" type="sibTrans" cxnId="{68359F40-A48C-4927-B1CD-F2FB397BE3D3}">
      <dgm:prSet/>
      <dgm:spPr/>
      <dgm:t>
        <a:bodyPr/>
        <a:lstStyle/>
        <a:p>
          <a:endParaRPr lang="de-DE"/>
        </a:p>
      </dgm:t>
    </dgm:pt>
    <dgm:pt modelId="{3B9A8BD6-A2E0-4905-A71D-333B5578A78A}" type="pres">
      <dgm:prSet presAssocID="{5EFAC2E7-B3C0-4309-9DFB-387E81E01368}" presName="diagram" presStyleCnt="0">
        <dgm:presLayoutVars>
          <dgm:dir/>
          <dgm:resizeHandles val="exact"/>
        </dgm:presLayoutVars>
      </dgm:prSet>
      <dgm:spPr/>
    </dgm:pt>
    <dgm:pt modelId="{AB388874-CD65-4CA7-B019-3B2C0898B047}" type="pres">
      <dgm:prSet presAssocID="{87FE7513-D80A-4103-92C3-F472D6A24206}" presName="node" presStyleLbl="node1" presStyleIdx="0" presStyleCnt="4">
        <dgm:presLayoutVars>
          <dgm:bulletEnabled val="1"/>
        </dgm:presLayoutVars>
      </dgm:prSet>
      <dgm:spPr/>
    </dgm:pt>
    <dgm:pt modelId="{703E7D95-F8A5-4B96-AF66-A900A24A9774}" type="pres">
      <dgm:prSet presAssocID="{ADAAB7C5-5B0C-4DEF-B566-FEE7E913E020}" presName="sibTrans" presStyleCnt="0"/>
      <dgm:spPr/>
    </dgm:pt>
    <dgm:pt modelId="{FC728F3A-7265-433F-9AEC-9D2E3B14DA6D}" type="pres">
      <dgm:prSet presAssocID="{552ABD7A-D011-4423-A4C8-822C98B2062A}" presName="node" presStyleLbl="node1" presStyleIdx="1" presStyleCnt="4">
        <dgm:presLayoutVars>
          <dgm:bulletEnabled val="1"/>
        </dgm:presLayoutVars>
      </dgm:prSet>
      <dgm:spPr/>
    </dgm:pt>
    <dgm:pt modelId="{C8D7B3B0-B157-4699-A458-CDEE7374F4C6}" type="pres">
      <dgm:prSet presAssocID="{B861AF3A-FA49-4411-96D0-C022E3847D5A}" presName="sibTrans" presStyleCnt="0"/>
      <dgm:spPr/>
    </dgm:pt>
    <dgm:pt modelId="{09C2F33A-780A-40EC-B748-222DD5344182}" type="pres">
      <dgm:prSet presAssocID="{FA755905-FDB6-45DA-9203-0DA51EB7A190}" presName="node" presStyleLbl="node1" presStyleIdx="2" presStyleCnt="4">
        <dgm:presLayoutVars>
          <dgm:bulletEnabled val="1"/>
        </dgm:presLayoutVars>
      </dgm:prSet>
      <dgm:spPr/>
    </dgm:pt>
    <dgm:pt modelId="{DCC252ED-7C09-4975-91A9-38366723CE1F}" type="pres">
      <dgm:prSet presAssocID="{4B2C2DB4-EB4A-49D6-915F-E58BD79DFD0A}" presName="sibTrans" presStyleCnt="0"/>
      <dgm:spPr/>
    </dgm:pt>
    <dgm:pt modelId="{6CD48611-789A-4558-A11C-AD57798F1893}" type="pres">
      <dgm:prSet presAssocID="{B6D6DAC2-9563-46A4-BF96-2B45464B5B2A}" presName="node" presStyleLbl="node1" presStyleIdx="3" presStyleCnt="4">
        <dgm:presLayoutVars>
          <dgm:bulletEnabled val="1"/>
        </dgm:presLayoutVars>
      </dgm:prSet>
      <dgm:spPr/>
    </dgm:pt>
  </dgm:ptLst>
  <dgm:cxnLst>
    <dgm:cxn modelId="{688D7E00-1820-4363-9EFB-CA8120E73528}" srcId="{5EFAC2E7-B3C0-4309-9DFB-387E81E01368}" destId="{FA755905-FDB6-45DA-9203-0DA51EB7A190}" srcOrd="2" destOrd="0" parTransId="{9956F7C1-A908-4D88-927E-11B3FBA9709E}" sibTransId="{4B2C2DB4-EB4A-49D6-915F-E58BD79DFD0A}"/>
    <dgm:cxn modelId="{2A712E16-8AB6-423D-814E-4AB44C241D4E}" type="presOf" srcId="{552ABD7A-D011-4423-A4C8-822C98B2062A}" destId="{FC728F3A-7265-433F-9AEC-9D2E3B14DA6D}" srcOrd="0" destOrd="0" presId="urn:microsoft.com/office/officeart/2005/8/layout/default"/>
    <dgm:cxn modelId="{CB41271B-66DF-4CBD-84A3-8C47AE2AB3C2}" srcId="{5EFAC2E7-B3C0-4309-9DFB-387E81E01368}" destId="{87FE7513-D80A-4103-92C3-F472D6A24206}" srcOrd="0" destOrd="0" parTransId="{5F50F9A3-A10B-4216-9319-AA3E0136A9D5}" sibTransId="{ADAAB7C5-5B0C-4DEF-B566-FEE7E913E020}"/>
    <dgm:cxn modelId="{D676831D-A7ED-4C31-A8C1-FC64A1533EE1}" type="presOf" srcId="{87FE7513-D80A-4103-92C3-F472D6A24206}" destId="{AB388874-CD65-4CA7-B019-3B2C0898B047}" srcOrd="0" destOrd="0" presId="urn:microsoft.com/office/officeart/2005/8/layout/default"/>
    <dgm:cxn modelId="{14BAB023-A481-49F5-8B82-03E92B923AFE}" srcId="{5EFAC2E7-B3C0-4309-9DFB-387E81E01368}" destId="{B6D6DAC2-9563-46A4-BF96-2B45464B5B2A}" srcOrd="3" destOrd="0" parTransId="{8E96A634-ED29-4575-94EA-C52780D8B435}" sibTransId="{A03DE205-4EAF-4F5A-923F-603D37EE33F3}"/>
    <dgm:cxn modelId="{68359F40-A48C-4927-B1CD-F2FB397BE3D3}" srcId="{5EFAC2E7-B3C0-4309-9DFB-387E81E01368}" destId="{552ABD7A-D011-4423-A4C8-822C98B2062A}" srcOrd="1" destOrd="0" parTransId="{478136A5-B9CB-4A9B-99C8-FD861909B09E}" sibTransId="{B861AF3A-FA49-4411-96D0-C022E3847D5A}"/>
    <dgm:cxn modelId="{CBA6C0C7-19A8-4F11-8F18-AC24E5E517AD}" type="presOf" srcId="{B6D6DAC2-9563-46A4-BF96-2B45464B5B2A}" destId="{6CD48611-789A-4558-A11C-AD57798F1893}" srcOrd="0" destOrd="0" presId="urn:microsoft.com/office/officeart/2005/8/layout/default"/>
    <dgm:cxn modelId="{846D1FD9-C8F3-49DA-87DA-0D62CA41AAC0}" type="presOf" srcId="{FA755905-FDB6-45DA-9203-0DA51EB7A190}" destId="{09C2F33A-780A-40EC-B748-222DD5344182}" srcOrd="0" destOrd="0" presId="urn:microsoft.com/office/officeart/2005/8/layout/default"/>
    <dgm:cxn modelId="{8D06E3E8-C616-4AF6-A896-923264527FF2}" type="presOf" srcId="{5EFAC2E7-B3C0-4309-9DFB-387E81E01368}" destId="{3B9A8BD6-A2E0-4905-A71D-333B5578A78A}" srcOrd="0" destOrd="0" presId="urn:microsoft.com/office/officeart/2005/8/layout/default"/>
    <dgm:cxn modelId="{5DC35928-0DD2-4679-95DD-5F035A15B3D5}" type="presParOf" srcId="{3B9A8BD6-A2E0-4905-A71D-333B5578A78A}" destId="{AB388874-CD65-4CA7-B019-3B2C0898B047}" srcOrd="0" destOrd="0" presId="urn:microsoft.com/office/officeart/2005/8/layout/default"/>
    <dgm:cxn modelId="{A664D67D-6377-443B-AF65-12BB4B9E93E6}" type="presParOf" srcId="{3B9A8BD6-A2E0-4905-A71D-333B5578A78A}" destId="{703E7D95-F8A5-4B96-AF66-A900A24A9774}" srcOrd="1" destOrd="0" presId="urn:microsoft.com/office/officeart/2005/8/layout/default"/>
    <dgm:cxn modelId="{5F5AEA8F-7760-4949-A3C8-41AAB4D5B6F0}" type="presParOf" srcId="{3B9A8BD6-A2E0-4905-A71D-333B5578A78A}" destId="{FC728F3A-7265-433F-9AEC-9D2E3B14DA6D}" srcOrd="2" destOrd="0" presId="urn:microsoft.com/office/officeart/2005/8/layout/default"/>
    <dgm:cxn modelId="{EC4AF663-C147-44E3-8B25-E1EADC5075CF}" type="presParOf" srcId="{3B9A8BD6-A2E0-4905-A71D-333B5578A78A}" destId="{C8D7B3B0-B157-4699-A458-CDEE7374F4C6}" srcOrd="3" destOrd="0" presId="urn:microsoft.com/office/officeart/2005/8/layout/default"/>
    <dgm:cxn modelId="{2E672ECA-9EC7-460D-80C2-64BD3531E136}" type="presParOf" srcId="{3B9A8BD6-A2E0-4905-A71D-333B5578A78A}" destId="{09C2F33A-780A-40EC-B748-222DD5344182}" srcOrd="4" destOrd="0" presId="urn:microsoft.com/office/officeart/2005/8/layout/default"/>
    <dgm:cxn modelId="{65E4914C-660F-460A-A20B-A738A8B26E4D}" type="presParOf" srcId="{3B9A8BD6-A2E0-4905-A71D-333B5578A78A}" destId="{DCC252ED-7C09-4975-91A9-38366723CE1F}" srcOrd="5" destOrd="0" presId="urn:microsoft.com/office/officeart/2005/8/layout/default"/>
    <dgm:cxn modelId="{93A040CB-EBA0-4954-90CB-1EFBD3D44C83}" type="presParOf" srcId="{3B9A8BD6-A2E0-4905-A71D-333B5578A78A}" destId="{6CD48611-789A-4558-A11C-AD57798F18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AA6A32-CE27-42EE-9B3D-8B6A3AEA8FE5}" type="doc">
      <dgm:prSet loTypeId="urn:microsoft.com/office/officeart/2005/8/layout/chart3" loCatId="relationship" qsTypeId="urn:microsoft.com/office/officeart/2005/8/quickstyle/simple1" qsCatId="simple" csTypeId="urn:microsoft.com/office/officeart/2005/8/colors/colorful2" csCatId="colorful" phldr="1"/>
      <dgm:spPr/>
    </dgm:pt>
    <dgm:pt modelId="{B85255F0-1A49-42AF-B1EA-81D8CABFC44D}">
      <dgm:prSet phldrT="[Text]"/>
      <dgm:spPr/>
      <dgm:t>
        <a:bodyPr/>
        <a:lstStyle/>
        <a:p>
          <a:r>
            <a:rPr lang="de-DE" dirty="0" err="1"/>
            <a:t>filtering</a:t>
          </a:r>
          <a:endParaRPr lang="de-DE" dirty="0"/>
        </a:p>
      </dgm:t>
    </dgm:pt>
    <dgm:pt modelId="{12A3E60A-D048-44F0-8017-25A4FC3F4B35}" type="parTrans" cxnId="{1B1EACD0-2C30-4B9A-B776-694BAA5DCA3D}">
      <dgm:prSet/>
      <dgm:spPr/>
      <dgm:t>
        <a:bodyPr/>
        <a:lstStyle/>
        <a:p>
          <a:endParaRPr lang="de-DE"/>
        </a:p>
      </dgm:t>
    </dgm:pt>
    <dgm:pt modelId="{398FB5BF-EA27-43C9-92A0-2CC089482386}" type="sibTrans" cxnId="{1B1EACD0-2C30-4B9A-B776-694BAA5DCA3D}">
      <dgm:prSet/>
      <dgm:spPr/>
      <dgm:t>
        <a:bodyPr/>
        <a:lstStyle/>
        <a:p>
          <a:endParaRPr lang="de-DE"/>
        </a:p>
      </dgm:t>
    </dgm:pt>
    <dgm:pt modelId="{6335A813-17B1-4C42-A07D-3C4D1C1E54ED}">
      <dgm:prSet phldrT="[Text]"/>
      <dgm:spPr/>
      <dgm:t>
        <a:bodyPr/>
        <a:lstStyle/>
        <a:p>
          <a:r>
            <a:rPr lang="de-DE" dirty="0" err="1"/>
            <a:t>arranging</a:t>
          </a:r>
          <a:endParaRPr lang="de-DE" dirty="0"/>
        </a:p>
      </dgm:t>
    </dgm:pt>
    <dgm:pt modelId="{0C1A97CC-C7B0-4F7E-B7CD-F243F1031F26}" type="parTrans" cxnId="{8DBAC7B3-7100-4434-A1E8-234DCE3C0AE7}">
      <dgm:prSet/>
      <dgm:spPr/>
      <dgm:t>
        <a:bodyPr/>
        <a:lstStyle/>
        <a:p>
          <a:endParaRPr lang="de-DE"/>
        </a:p>
      </dgm:t>
    </dgm:pt>
    <dgm:pt modelId="{89C797BD-E1B9-4BA9-BA54-37E9217E1FCC}" type="sibTrans" cxnId="{8DBAC7B3-7100-4434-A1E8-234DCE3C0AE7}">
      <dgm:prSet/>
      <dgm:spPr/>
      <dgm:t>
        <a:bodyPr/>
        <a:lstStyle/>
        <a:p>
          <a:endParaRPr lang="de-DE"/>
        </a:p>
      </dgm:t>
    </dgm:pt>
    <dgm:pt modelId="{E3508E97-0473-4EB8-A25A-2998CF6ED1F0}">
      <dgm:prSet phldrT="[Text]"/>
      <dgm:spPr/>
      <dgm:t>
        <a:bodyPr/>
        <a:lstStyle/>
        <a:p>
          <a:r>
            <a:rPr lang="de-DE" dirty="0" err="1"/>
            <a:t>selecting</a:t>
          </a:r>
          <a:endParaRPr lang="de-DE" dirty="0"/>
        </a:p>
      </dgm:t>
    </dgm:pt>
    <dgm:pt modelId="{AC6B69A6-A1E3-40EB-8C89-5AA5A4D851C4}" type="parTrans" cxnId="{E4E2D737-EB24-42C3-A4A0-7052CE67ED3E}">
      <dgm:prSet/>
      <dgm:spPr/>
      <dgm:t>
        <a:bodyPr/>
        <a:lstStyle/>
        <a:p>
          <a:endParaRPr lang="de-DE"/>
        </a:p>
      </dgm:t>
    </dgm:pt>
    <dgm:pt modelId="{B9FD347D-2AC2-4751-837E-DEFBADCDD930}" type="sibTrans" cxnId="{E4E2D737-EB24-42C3-A4A0-7052CE67ED3E}">
      <dgm:prSet/>
      <dgm:spPr/>
      <dgm:t>
        <a:bodyPr/>
        <a:lstStyle/>
        <a:p>
          <a:endParaRPr lang="de-DE"/>
        </a:p>
      </dgm:t>
    </dgm:pt>
    <dgm:pt modelId="{124EFF97-F163-47D1-8998-C87EDE0DCBB1}">
      <dgm:prSet phldrT="[Text]"/>
      <dgm:spPr/>
      <dgm:t>
        <a:bodyPr/>
        <a:lstStyle/>
        <a:p>
          <a:r>
            <a:rPr lang="de-DE" dirty="0" err="1"/>
            <a:t>making</a:t>
          </a:r>
          <a:r>
            <a:rPr lang="de-DE" dirty="0"/>
            <a:t> </a:t>
          </a:r>
          <a:r>
            <a:rPr lang="de-DE" dirty="0" err="1"/>
            <a:t>new</a:t>
          </a:r>
          <a:r>
            <a:rPr lang="de-DE" dirty="0"/>
            <a:t> variables</a:t>
          </a:r>
        </a:p>
      </dgm:t>
    </dgm:pt>
    <dgm:pt modelId="{3A978B3B-F2AF-4C0D-A3F1-DAFB8EF923B3}" type="parTrans" cxnId="{EB9018DE-EDA1-4D75-94D0-094F1131BB6B}">
      <dgm:prSet/>
      <dgm:spPr/>
      <dgm:t>
        <a:bodyPr/>
        <a:lstStyle/>
        <a:p>
          <a:endParaRPr lang="de-DE"/>
        </a:p>
      </dgm:t>
    </dgm:pt>
    <dgm:pt modelId="{D2E1AA7E-18F3-4DF2-99CF-B4B3E5D3DC5E}" type="sibTrans" cxnId="{EB9018DE-EDA1-4D75-94D0-094F1131BB6B}">
      <dgm:prSet/>
      <dgm:spPr/>
      <dgm:t>
        <a:bodyPr/>
        <a:lstStyle/>
        <a:p>
          <a:endParaRPr lang="de-DE"/>
        </a:p>
      </dgm:t>
    </dgm:pt>
    <dgm:pt modelId="{4AA26800-37AC-4E90-BFCC-02B2797B67C3}">
      <dgm:prSet phldrT="[Text]"/>
      <dgm:spPr/>
      <dgm:t>
        <a:bodyPr/>
        <a:lstStyle/>
        <a:p>
          <a:r>
            <a:rPr lang="de-DE" dirty="0" err="1"/>
            <a:t>creating</a:t>
          </a:r>
          <a:r>
            <a:rPr lang="de-DE" dirty="0"/>
            <a:t> </a:t>
          </a:r>
          <a:r>
            <a:rPr lang="de-DE" dirty="0" err="1"/>
            <a:t>summaries</a:t>
          </a:r>
          <a:endParaRPr lang="de-DE" dirty="0"/>
        </a:p>
      </dgm:t>
    </dgm:pt>
    <dgm:pt modelId="{9B787AA9-845C-45E1-97F4-5F7EB3D12F94}" type="parTrans" cxnId="{90C6761E-A439-4A78-99D3-0F39520BC706}">
      <dgm:prSet/>
      <dgm:spPr/>
      <dgm:t>
        <a:bodyPr/>
        <a:lstStyle/>
        <a:p>
          <a:endParaRPr lang="de-DE"/>
        </a:p>
      </dgm:t>
    </dgm:pt>
    <dgm:pt modelId="{12E8F664-ACB1-4DE4-9468-7B985F0A9F05}" type="sibTrans" cxnId="{90C6761E-A439-4A78-99D3-0F39520BC706}">
      <dgm:prSet/>
      <dgm:spPr/>
      <dgm:t>
        <a:bodyPr/>
        <a:lstStyle/>
        <a:p>
          <a:endParaRPr lang="de-DE"/>
        </a:p>
      </dgm:t>
    </dgm:pt>
    <dgm:pt modelId="{6EE94A63-415C-446D-B5BE-D5F1E3BB0600}" type="pres">
      <dgm:prSet presAssocID="{53AA6A32-CE27-42EE-9B3D-8B6A3AEA8FE5}" presName="compositeShape" presStyleCnt="0">
        <dgm:presLayoutVars>
          <dgm:chMax val="7"/>
          <dgm:dir/>
          <dgm:resizeHandles val="exact"/>
        </dgm:presLayoutVars>
      </dgm:prSet>
      <dgm:spPr/>
    </dgm:pt>
    <dgm:pt modelId="{842AB8DA-6C81-40B2-842A-BEDDBAF77A0B}" type="pres">
      <dgm:prSet presAssocID="{53AA6A32-CE27-42EE-9B3D-8B6A3AEA8FE5}" presName="wedge1" presStyleLbl="node1" presStyleIdx="0" presStyleCnt="5"/>
      <dgm:spPr/>
    </dgm:pt>
    <dgm:pt modelId="{D352D187-28F2-4290-A975-61ADA891BBE0}" type="pres">
      <dgm:prSet presAssocID="{53AA6A32-CE27-42EE-9B3D-8B6A3AEA8FE5}" presName="wedge1Tx" presStyleLbl="node1" presStyleIdx="0" presStyleCnt="5">
        <dgm:presLayoutVars>
          <dgm:chMax val="0"/>
          <dgm:chPref val="0"/>
          <dgm:bulletEnabled val="1"/>
        </dgm:presLayoutVars>
      </dgm:prSet>
      <dgm:spPr/>
    </dgm:pt>
    <dgm:pt modelId="{B68A0467-9961-40D1-AA33-83FCEF64452F}" type="pres">
      <dgm:prSet presAssocID="{53AA6A32-CE27-42EE-9B3D-8B6A3AEA8FE5}" presName="wedge2" presStyleLbl="node1" presStyleIdx="1" presStyleCnt="5"/>
      <dgm:spPr/>
    </dgm:pt>
    <dgm:pt modelId="{090099B8-5101-40AD-9003-81BE7ECE6589}" type="pres">
      <dgm:prSet presAssocID="{53AA6A32-CE27-42EE-9B3D-8B6A3AEA8FE5}" presName="wedge2Tx" presStyleLbl="node1" presStyleIdx="1" presStyleCnt="5">
        <dgm:presLayoutVars>
          <dgm:chMax val="0"/>
          <dgm:chPref val="0"/>
          <dgm:bulletEnabled val="1"/>
        </dgm:presLayoutVars>
      </dgm:prSet>
      <dgm:spPr/>
    </dgm:pt>
    <dgm:pt modelId="{6212C658-7929-41F4-9D8B-E782D618FC9D}" type="pres">
      <dgm:prSet presAssocID="{53AA6A32-CE27-42EE-9B3D-8B6A3AEA8FE5}" presName="wedge3" presStyleLbl="node1" presStyleIdx="2" presStyleCnt="5"/>
      <dgm:spPr/>
    </dgm:pt>
    <dgm:pt modelId="{98D7FB85-2D53-4844-958D-D7C14C0161B3}" type="pres">
      <dgm:prSet presAssocID="{53AA6A32-CE27-42EE-9B3D-8B6A3AEA8FE5}" presName="wedge3Tx" presStyleLbl="node1" presStyleIdx="2" presStyleCnt="5">
        <dgm:presLayoutVars>
          <dgm:chMax val="0"/>
          <dgm:chPref val="0"/>
          <dgm:bulletEnabled val="1"/>
        </dgm:presLayoutVars>
      </dgm:prSet>
      <dgm:spPr/>
    </dgm:pt>
    <dgm:pt modelId="{2AEB86A0-2F67-4719-931A-8AC58A4E3D62}" type="pres">
      <dgm:prSet presAssocID="{53AA6A32-CE27-42EE-9B3D-8B6A3AEA8FE5}" presName="wedge4" presStyleLbl="node1" presStyleIdx="3" presStyleCnt="5"/>
      <dgm:spPr/>
    </dgm:pt>
    <dgm:pt modelId="{09575A72-07CA-4969-8275-6A07738A96FC}" type="pres">
      <dgm:prSet presAssocID="{53AA6A32-CE27-42EE-9B3D-8B6A3AEA8FE5}" presName="wedge4Tx" presStyleLbl="node1" presStyleIdx="3" presStyleCnt="5">
        <dgm:presLayoutVars>
          <dgm:chMax val="0"/>
          <dgm:chPref val="0"/>
          <dgm:bulletEnabled val="1"/>
        </dgm:presLayoutVars>
      </dgm:prSet>
      <dgm:spPr/>
    </dgm:pt>
    <dgm:pt modelId="{FAD90A4D-3A42-46E4-9847-CC734FC7CE66}" type="pres">
      <dgm:prSet presAssocID="{53AA6A32-CE27-42EE-9B3D-8B6A3AEA8FE5}" presName="wedge5" presStyleLbl="node1" presStyleIdx="4" presStyleCnt="5"/>
      <dgm:spPr/>
    </dgm:pt>
    <dgm:pt modelId="{9DF830EE-45D9-4266-92D0-EC227B05B8C0}" type="pres">
      <dgm:prSet presAssocID="{53AA6A32-CE27-42EE-9B3D-8B6A3AEA8FE5}" presName="wedge5Tx" presStyleLbl="node1" presStyleIdx="4" presStyleCnt="5">
        <dgm:presLayoutVars>
          <dgm:chMax val="0"/>
          <dgm:chPref val="0"/>
          <dgm:bulletEnabled val="1"/>
        </dgm:presLayoutVars>
      </dgm:prSet>
      <dgm:spPr/>
    </dgm:pt>
  </dgm:ptLst>
  <dgm:cxnLst>
    <dgm:cxn modelId="{90C6761E-A439-4A78-99D3-0F39520BC706}" srcId="{53AA6A32-CE27-42EE-9B3D-8B6A3AEA8FE5}" destId="{4AA26800-37AC-4E90-BFCC-02B2797B67C3}" srcOrd="4" destOrd="0" parTransId="{9B787AA9-845C-45E1-97F4-5F7EB3D12F94}" sibTransId="{12E8F664-ACB1-4DE4-9468-7B985F0A9F05}"/>
    <dgm:cxn modelId="{5AF6E322-F5A1-4999-9B62-798A2EEF0FFD}" type="presOf" srcId="{B85255F0-1A49-42AF-B1EA-81D8CABFC44D}" destId="{D352D187-28F2-4290-A975-61ADA891BBE0}" srcOrd="1" destOrd="0" presId="urn:microsoft.com/office/officeart/2005/8/layout/chart3"/>
    <dgm:cxn modelId="{3978422C-985B-4580-9F3A-4E903365B16E}" type="presOf" srcId="{4AA26800-37AC-4E90-BFCC-02B2797B67C3}" destId="{9DF830EE-45D9-4266-92D0-EC227B05B8C0}" srcOrd="1" destOrd="0" presId="urn:microsoft.com/office/officeart/2005/8/layout/chart3"/>
    <dgm:cxn modelId="{75720131-F279-4416-881E-DE93839D57DD}" type="presOf" srcId="{53AA6A32-CE27-42EE-9B3D-8B6A3AEA8FE5}" destId="{6EE94A63-415C-446D-B5BE-D5F1E3BB0600}" srcOrd="0" destOrd="0" presId="urn:microsoft.com/office/officeart/2005/8/layout/chart3"/>
    <dgm:cxn modelId="{355ED835-D779-4F14-A7B4-08F28435A09D}" type="presOf" srcId="{E3508E97-0473-4EB8-A25A-2998CF6ED1F0}" destId="{98D7FB85-2D53-4844-958D-D7C14C0161B3}" srcOrd="1" destOrd="0" presId="urn:microsoft.com/office/officeart/2005/8/layout/chart3"/>
    <dgm:cxn modelId="{E4E2D737-EB24-42C3-A4A0-7052CE67ED3E}" srcId="{53AA6A32-CE27-42EE-9B3D-8B6A3AEA8FE5}" destId="{E3508E97-0473-4EB8-A25A-2998CF6ED1F0}" srcOrd="2" destOrd="0" parTransId="{AC6B69A6-A1E3-40EB-8C89-5AA5A4D851C4}" sibTransId="{B9FD347D-2AC2-4751-837E-DEFBADCDD930}"/>
    <dgm:cxn modelId="{0C0F4346-3E5B-4F8A-9874-86B2856EDA91}" type="presOf" srcId="{6335A813-17B1-4C42-A07D-3C4D1C1E54ED}" destId="{090099B8-5101-40AD-9003-81BE7ECE6589}" srcOrd="1" destOrd="0" presId="urn:microsoft.com/office/officeart/2005/8/layout/chart3"/>
    <dgm:cxn modelId="{815DA684-F6AE-4CD0-87E4-BFD972DE1BCA}" type="presOf" srcId="{E3508E97-0473-4EB8-A25A-2998CF6ED1F0}" destId="{6212C658-7929-41F4-9D8B-E782D618FC9D}" srcOrd="0" destOrd="0" presId="urn:microsoft.com/office/officeart/2005/8/layout/chart3"/>
    <dgm:cxn modelId="{5DD2C79A-97DE-4066-8800-376568F76860}" type="presOf" srcId="{6335A813-17B1-4C42-A07D-3C4D1C1E54ED}" destId="{B68A0467-9961-40D1-AA33-83FCEF64452F}" srcOrd="0" destOrd="0" presId="urn:microsoft.com/office/officeart/2005/8/layout/chart3"/>
    <dgm:cxn modelId="{EFDA1CA1-0D06-489A-8747-61DDE9BB44F7}" type="presOf" srcId="{4AA26800-37AC-4E90-BFCC-02B2797B67C3}" destId="{FAD90A4D-3A42-46E4-9847-CC734FC7CE66}" srcOrd="0" destOrd="0" presId="urn:microsoft.com/office/officeart/2005/8/layout/chart3"/>
    <dgm:cxn modelId="{BFF7FAB2-A434-4401-AB7F-666211E78C2D}" type="presOf" srcId="{124EFF97-F163-47D1-8998-C87EDE0DCBB1}" destId="{09575A72-07CA-4969-8275-6A07738A96FC}" srcOrd="1" destOrd="0" presId="urn:microsoft.com/office/officeart/2005/8/layout/chart3"/>
    <dgm:cxn modelId="{8DBAC7B3-7100-4434-A1E8-234DCE3C0AE7}" srcId="{53AA6A32-CE27-42EE-9B3D-8B6A3AEA8FE5}" destId="{6335A813-17B1-4C42-A07D-3C4D1C1E54ED}" srcOrd="1" destOrd="0" parTransId="{0C1A97CC-C7B0-4F7E-B7CD-F243F1031F26}" sibTransId="{89C797BD-E1B9-4BA9-BA54-37E9217E1FCC}"/>
    <dgm:cxn modelId="{1B1EACD0-2C30-4B9A-B776-694BAA5DCA3D}" srcId="{53AA6A32-CE27-42EE-9B3D-8B6A3AEA8FE5}" destId="{B85255F0-1A49-42AF-B1EA-81D8CABFC44D}" srcOrd="0" destOrd="0" parTransId="{12A3E60A-D048-44F0-8017-25A4FC3F4B35}" sibTransId="{398FB5BF-EA27-43C9-92A0-2CC089482386}"/>
    <dgm:cxn modelId="{EB9018DE-EDA1-4D75-94D0-094F1131BB6B}" srcId="{53AA6A32-CE27-42EE-9B3D-8B6A3AEA8FE5}" destId="{124EFF97-F163-47D1-8998-C87EDE0DCBB1}" srcOrd="3" destOrd="0" parTransId="{3A978B3B-F2AF-4C0D-A3F1-DAFB8EF923B3}" sibTransId="{D2E1AA7E-18F3-4DF2-99CF-B4B3E5D3DC5E}"/>
    <dgm:cxn modelId="{7E9A7BE2-46C4-4E18-91A3-1812B48D70A2}" type="presOf" srcId="{124EFF97-F163-47D1-8998-C87EDE0DCBB1}" destId="{2AEB86A0-2F67-4719-931A-8AC58A4E3D62}" srcOrd="0" destOrd="0" presId="urn:microsoft.com/office/officeart/2005/8/layout/chart3"/>
    <dgm:cxn modelId="{0F9703F1-804D-4899-9304-521D640E3BB9}" type="presOf" srcId="{B85255F0-1A49-42AF-B1EA-81D8CABFC44D}" destId="{842AB8DA-6C81-40B2-842A-BEDDBAF77A0B}" srcOrd="0" destOrd="0" presId="urn:microsoft.com/office/officeart/2005/8/layout/chart3"/>
    <dgm:cxn modelId="{D74E4409-0B2D-480E-B484-8FBFC8FA6828}" type="presParOf" srcId="{6EE94A63-415C-446D-B5BE-D5F1E3BB0600}" destId="{842AB8DA-6C81-40B2-842A-BEDDBAF77A0B}" srcOrd="0" destOrd="0" presId="urn:microsoft.com/office/officeart/2005/8/layout/chart3"/>
    <dgm:cxn modelId="{92ECE60B-4CEF-41C7-B28F-623786DEBA71}" type="presParOf" srcId="{6EE94A63-415C-446D-B5BE-D5F1E3BB0600}" destId="{D352D187-28F2-4290-A975-61ADA891BBE0}" srcOrd="1" destOrd="0" presId="urn:microsoft.com/office/officeart/2005/8/layout/chart3"/>
    <dgm:cxn modelId="{0E3364CA-FEB8-4633-93AF-817FECF0429F}" type="presParOf" srcId="{6EE94A63-415C-446D-B5BE-D5F1E3BB0600}" destId="{B68A0467-9961-40D1-AA33-83FCEF64452F}" srcOrd="2" destOrd="0" presId="urn:microsoft.com/office/officeart/2005/8/layout/chart3"/>
    <dgm:cxn modelId="{DD2A6F45-5016-445E-8F89-37815AB09124}" type="presParOf" srcId="{6EE94A63-415C-446D-B5BE-D5F1E3BB0600}" destId="{090099B8-5101-40AD-9003-81BE7ECE6589}" srcOrd="3" destOrd="0" presId="urn:microsoft.com/office/officeart/2005/8/layout/chart3"/>
    <dgm:cxn modelId="{99F5A466-E97A-49BD-A154-D04AA8C2EA37}" type="presParOf" srcId="{6EE94A63-415C-446D-B5BE-D5F1E3BB0600}" destId="{6212C658-7929-41F4-9D8B-E782D618FC9D}" srcOrd="4" destOrd="0" presId="urn:microsoft.com/office/officeart/2005/8/layout/chart3"/>
    <dgm:cxn modelId="{2B0F41A3-1DA9-49A9-BD10-1F7BE0317E04}" type="presParOf" srcId="{6EE94A63-415C-446D-B5BE-D5F1E3BB0600}" destId="{98D7FB85-2D53-4844-958D-D7C14C0161B3}" srcOrd="5" destOrd="0" presId="urn:microsoft.com/office/officeart/2005/8/layout/chart3"/>
    <dgm:cxn modelId="{0336D5F2-B56A-47D0-9889-F33D8C10F9A9}" type="presParOf" srcId="{6EE94A63-415C-446D-B5BE-D5F1E3BB0600}" destId="{2AEB86A0-2F67-4719-931A-8AC58A4E3D62}" srcOrd="6" destOrd="0" presId="urn:microsoft.com/office/officeart/2005/8/layout/chart3"/>
    <dgm:cxn modelId="{397B37BA-CB40-46DA-A5BB-7F0D52B53970}" type="presParOf" srcId="{6EE94A63-415C-446D-B5BE-D5F1E3BB0600}" destId="{09575A72-07CA-4969-8275-6A07738A96FC}" srcOrd="7" destOrd="0" presId="urn:microsoft.com/office/officeart/2005/8/layout/chart3"/>
    <dgm:cxn modelId="{B31494F6-0592-48A2-B440-859CB2E2C4AE}" type="presParOf" srcId="{6EE94A63-415C-446D-B5BE-D5F1E3BB0600}" destId="{FAD90A4D-3A42-46E4-9847-CC734FC7CE66}" srcOrd="8" destOrd="0" presId="urn:microsoft.com/office/officeart/2005/8/layout/chart3"/>
    <dgm:cxn modelId="{744AC060-DD8D-4643-96EB-CDE5C76A304D}" type="presParOf" srcId="{6EE94A63-415C-446D-B5BE-D5F1E3BB0600}" destId="{9DF830EE-45D9-4266-92D0-EC227B05B8C0}"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E6754-9C24-4CF0-9A38-EB067F2C650E}" type="doc">
      <dgm:prSet loTypeId="urn:microsoft.com/office/officeart/2005/8/layout/process2" loCatId="process" qsTypeId="urn:microsoft.com/office/officeart/2005/8/quickstyle/simple1" qsCatId="simple" csTypeId="urn:microsoft.com/office/officeart/2005/8/colors/colorful2" csCatId="colorful" phldr="1"/>
      <dgm:spPr/>
    </dgm:pt>
    <dgm:pt modelId="{3D72D429-0B8A-4A48-B9D9-94AD34B3BF97}">
      <dgm:prSet phldrT="[Text]" custT="1"/>
      <dgm:spPr/>
      <dgm:t>
        <a:bodyPr/>
        <a:lstStyle/>
        <a:p>
          <a:r>
            <a:rPr lang="de-DE" sz="1400" dirty="0"/>
            <a:t>Basic Framework</a:t>
          </a:r>
        </a:p>
      </dgm:t>
    </dgm:pt>
    <dgm:pt modelId="{BE2E24A0-B2CB-4050-904A-586C0F11F8C9}" type="parTrans" cxnId="{BFD2AF6C-A52B-4119-81CE-B4B5E534CBA2}">
      <dgm:prSet/>
      <dgm:spPr/>
      <dgm:t>
        <a:bodyPr/>
        <a:lstStyle/>
        <a:p>
          <a:endParaRPr lang="de-DE"/>
        </a:p>
      </dgm:t>
    </dgm:pt>
    <dgm:pt modelId="{2F99FA21-CFC0-4766-8E01-BB487EA8BFAD}" type="sibTrans" cxnId="{BFD2AF6C-A52B-4119-81CE-B4B5E534CBA2}">
      <dgm:prSet/>
      <dgm:spPr/>
      <dgm:t>
        <a:bodyPr/>
        <a:lstStyle/>
        <a:p>
          <a:endParaRPr lang="de-DE"/>
        </a:p>
      </dgm:t>
    </dgm:pt>
    <dgm:pt modelId="{8C46BCF9-1F91-4282-AF7B-A99519C47586}">
      <dgm:prSet phldrT="[Text]" custT="1"/>
      <dgm:spPr/>
      <dgm:t>
        <a:bodyPr/>
        <a:lstStyle/>
        <a:p>
          <a:r>
            <a:rPr lang="de-AT" sz="1400" dirty="0"/>
            <a:t>Read </a:t>
          </a:r>
          <a:r>
            <a:rPr lang="de-AT" sz="1400" dirty="0" err="1"/>
            <a:t>data</a:t>
          </a:r>
          <a:endParaRPr lang="de-DE" sz="1400" dirty="0"/>
        </a:p>
      </dgm:t>
    </dgm:pt>
    <dgm:pt modelId="{1A48884F-8EFF-416E-9AFB-00C1E299CA00}" type="parTrans" cxnId="{C9186217-C576-4CAB-AF14-97C4A8EEBE44}">
      <dgm:prSet/>
      <dgm:spPr/>
      <dgm:t>
        <a:bodyPr/>
        <a:lstStyle/>
        <a:p>
          <a:endParaRPr lang="de-DE"/>
        </a:p>
      </dgm:t>
    </dgm:pt>
    <dgm:pt modelId="{81F42194-31B4-4220-BA45-D662E6BCE36F}" type="sibTrans" cxnId="{C9186217-C576-4CAB-AF14-97C4A8EEBE44}">
      <dgm:prSet/>
      <dgm:spPr/>
      <dgm:t>
        <a:bodyPr/>
        <a:lstStyle/>
        <a:p>
          <a:endParaRPr lang="de-DE"/>
        </a:p>
      </dgm:t>
    </dgm:pt>
    <dgm:pt modelId="{E6652C08-7F70-4A06-B6C0-E83784C43E9C}">
      <dgm:prSet phldrT="[Text]" custT="1"/>
      <dgm:spPr/>
      <dgm:t>
        <a:bodyPr/>
        <a:lstStyle/>
        <a:p>
          <a:r>
            <a:rPr lang="de-AT" sz="1400" dirty="0" err="1"/>
            <a:t>Prepare</a:t>
          </a:r>
          <a:r>
            <a:rPr lang="de-AT" sz="1400" dirty="0"/>
            <a:t> </a:t>
          </a:r>
          <a:r>
            <a:rPr lang="de-AT" sz="1400" dirty="0" err="1"/>
            <a:t>data</a:t>
          </a:r>
          <a:r>
            <a:rPr lang="de-AT" sz="1400" dirty="0"/>
            <a:t> (+ </a:t>
          </a:r>
          <a:r>
            <a:rPr lang="de-AT" sz="1400" dirty="0" err="1"/>
            <a:t>exploration</a:t>
          </a:r>
          <a:r>
            <a:rPr lang="de-AT" sz="1400" dirty="0"/>
            <a:t>)</a:t>
          </a:r>
          <a:endParaRPr lang="de-DE" sz="1400" dirty="0"/>
        </a:p>
      </dgm:t>
    </dgm:pt>
    <dgm:pt modelId="{AD09FB15-34F0-4943-BB94-4D89B9DB7CD7}" type="parTrans" cxnId="{73EC2EF9-3849-415D-BB40-15FAE076C3D4}">
      <dgm:prSet/>
      <dgm:spPr/>
      <dgm:t>
        <a:bodyPr/>
        <a:lstStyle/>
        <a:p>
          <a:endParaRPr lang="de-DE"/>
        </a:p>
      </dgm:t>
    </dgm:pt>
    <dgm:pt modelId="{3946C637-0263-4626-8A90-52EE88C38BA7}" type="sibTrans" cxnId="{73EC2EF9-3849-415D-BB40-15FAE076C3D4}">
      <dgm:prSet/>
      <dgm:spPr/>
      <dgm:t>
        <a:bodyPr/>
        <a:lstStyle/>
        <a:p>
          <a:endParaRPr lang="de-DE"/>
        </a:p>
      </dgm:t>
    </dgm:pt>
    <dgm:pt modelId="{D2A36645-C999-4DA6-BDAC-8B01DD947AB5}">
      <dgm:prSet phldrT="[Text]" custT="1"/>
      <dgm:spPr/>
      <dgm:t>
        <a:bodyPr/>
        <a:lstStyle/>
        <a:p>
          <a:r>
            <a:rPr lang="de-AT" sz="1400" dirty="0" err="1"/>
            <a:t>Calculations</a:t>
          </a:r>
          <a:r>
            <a:rPr lang="de-AT" sz="1400" dirty="0"/>
            <a:t> (+ </a:t>
          </a:r>
          <a:r>
            <a:rPr lang="de-AT" sz="1400" dirty="0" err="1"/>
            <a:t>plots</a:t>
          </a:r>
          <a:r>
            <a:rPr lang="de-AT" sz="1400" dirty="0"/>
            <a:t>?)</a:t>
          </a:r>
          <a:endParaRPr lang="de-DE" sz="1400" dirty="0"/>
        </a:p>
      </dgm:t>
    </dgm:pt>
    <dgm:pt modelId="{595D7F9F-492C-48A9-A119-90BEBDCB2879}" type="parTrans" cxnId="{AEBE2749-B2DC-43D8-98CD-28913AEE47D3}">
      <dgm:prSet/>
      <dgm:spPr/>
      <dgm:t>
        <a:bodyPr/>
        <a:lstStyle/>
        <a:p>
          <a:endParaRPr lang="de-DE"/>
        </a:p>
      </dgm:t>
    </dgm:pt>
    <dgm:pt modelId="{4FAAA257-A2F6-4357-911A-D86A189CC717}" type="sibTrans" cxnId="{AEBE2749-B2DC-43D8-98CD-28913AEE47D3}">
      <dgm:prSet/>
      <dgm:spPr/>
      <dgm:t>
        <a:bodyPr/>
        <a:lstStyle/>
        <a:p>
          <a:endParaRPr lang="de-DE"/>
        </a:p>
      </dgm:t>
    </dgm:pt>
    <dgm:pt modelId="{B06523DD-E7AF-4C34-8D72-96CF4C15EFFF}">
      <dgm:prSet phldrT="[Text]" custT="1"/>
      <dgm:spPr/>
      <dgm:t>
        <a:bodyPr/>
        <a:lstStyle/>
        <a:p>
          <a:r>
            <a:rPr lang="de-AT" sz="1400" dirty="0"/>
            <a:t>Save</a:t>
          </a:r>
          <a:endParaRPr lang="de-DE" sz="1400" dirty="0"/>
        </a:p>
      </dgm:t>
    </dgm:pt>
    <dgm:pt modelId="{8DA949AB-9182-49FE-817F-CB4702B27510}" type="parTrans" cxnId="{9DAA0CA7-3DF3-42D3-8442-1B35BF5BA233}">
      <dgm:prSet/>
      <dgm:spPr/>
      <dgm:t>
        <a:bodyPr/>
        <a:lstStyle/>
        <a:p>
          <a:endParaRPr lang="de-DE"/>
        </a:p>
      </dgm:t>
    </dgm:pt>
    <dgm:pt modelId="{A2EB9615-F5C3-4290-B31F-66F4E313F283}" type="sibTrans" cxnId="{9DAA0CA7-3DF3-42D3-8442-1B35BF5BA233}">
      <dgm:prSet/>
      <dgm:spPr/>
      <dgm:t>
        <a:bodyPr/>
        <a:lstStyle/>
        <a:p>
          <a:endParaRPr lang="de-DE"/>
        </a:p>
      </dgm:t>
    </dgm:pt>
    <dgm:pt modelId="{79FE6F46-A6C7-4B05-B919-F40C4AB6784C}" type="pres">
      <dgm:prSet presAssocID="{B2FE6754-9C24-4CF0-9A38-EB067F2C650E}" presName="linearFlow" presStyleCnt="0">
        <dgm:presLayoutVars>
          <dgm:resizeHandles val="exact"/>
        </dgm:presLayoutVars>
      </dgm:prSet>
      <dgm:spPr/>
    </dgm:pt>
    <dgm:pt modelId="{F3A28551-F053-4E95-8DA1-9141520EBF8D}" type="pres">
      <dgm:prSet presAssocID="{3D72D429-0B8A-4A48-B9D9-94AD34B3BF97}" presName="node" presStyleLbl="node1" presStyleIdx="0" presStyleCnt="5">
        <dgm:presLayoutVars>
          <dgm:bulletEnabled val="1"/>
        </dgm:presLayoutVars>
      </dgm:prSet>
      <dgm:spPr/>
    </dgm:pt>
    <dgm:pt modelId="{AFF87DBB-67E9-44F2-A004-1103B3B1A4D9}" type="pres">
      <dgm:prSet presAssocID="{2F99FA21-CFC0-4766-8E01-BB487EA8BFAD}" presName="sibTrans" presStyleLbl="sibTrans2D1" presStyleIdx="0" presStyleCnt="4"/>
      <dgm:spPr/>
    </dgm:pt>
    <dgm:pt modelId="{01B329CF-9EF5-415D-94C6-7B42777708D8}" type="pres">
      <dgm:prSet presAssocID="{2F99FA21-CFC0-4766-8E01-BB487EA8BFAD}" presName="connectorText" presStyleLbl="sibTrans2D1" presStyleIdx="0" presStyleCnt="4"/>
      <dgm:spPr/>
    </dgm:pt>
    <dgm:pt modelId="{242C10F5-45D3-457C-B37D-E9B10CFD0DD6}" type="pres">
      <dgm:prSet presAssocID="{8C46BCF9-1F91-4282-AF7B-A99519C47586}" presName="node" presStyleLbl="node1" presStyleIdx="1" presStyleCnt="5">
        <dgm:presLayoutVars>
          <dgm:bulletEnabled val="1"/>
        </dgm:presLayoutVars>
      </dgm:prSet>
      <dgm:spPr/>
    </dgm:pt>
    <dgm:pt modelId="{1DAAB90D-38AD-46E5-8ED3-0EF38D2374A2}" type="pres">
      <dgm:prSet presAssocID="{81F42194-31B4-4220-BA45-D662E6BCE36F}" presName="sibTrans" presStyleLbl="sibTrans2D1" presStyleIdx="1" presStyleCnt="4"/>
      <dgm:spPr/>
    </dgm:pt>
    <dgm:pt modelId="{03FBF5B0-6E25-45D1-B427-843350EBE998}" type="pres">
      <dgm:prSet presAssocID="{81F42194-31B4-4220-BA45-D662E6BCE36F}" presName="connectorText" presStyleLbl="sibTrans2D1" presStyleIdx="1" presStyleCnt="4"/>
      <dgm:spPr/>
    </dgm:pt>
    <dgm:pt modelId="{C757FD8F-60BE-42E6-ADD3-475E64D5F3AE}" type="pres">
      <dgm:prSet presAssocID="{E6652C08-7F70-4A06-B6C0-E83784C43E9C}" presName="node" presStyleLbl="node1" presStyleIdx="2" presStyleCnt="5">
        <dgm:presLayoutVars>
          <dgm:bulletEnabled val="1"/>
        </dgm:presLayoutVars>
      </dgm:prSet>
      <dgm:spPr/>
    </dgm:pt>
    <dgm:pt modelId="{16C0CEAA-1DBB-4F31-9A98-9F0DBF5D8AD1}" type="pres">
      <dgm:prSet presAssocID="{3946C637-0263-4626-8A90-52EE88C38BA7}" presName="sibTrans" presStyleLbl="sibTrans2D1" presStyleIdx="2" presStyleCnt="4"/>
      <dgm:spPr/>
    </dgm:pt>
    <dgm:pt modelId="{9B8B175A-F7F1-44FB-9648-363B756D8B69}" type="pres">
      <dgm:prSet presAssocID="{3946C637-0263-4626-8A90-52EE88C38BA7}" presName="connectorText" presStyleLbl="sibTrans2D1" presStyleIdx="2" presStyleCnt="4"/>
      <dgm:spPr/>
    </dgm:pt>
    <dgm:pt modelId="{DB4A1DA1-B362-4674-8937-AD474CD4C628}" type="pres">
      <dgm:prSet presAssocID="{D2A36645-C999-4DA6-BDAC-8B01DD947AB5}" presName="node" presStyleLbl="node1" presStyleIdx="3" presStyleCnt="5">
        <dgm:presLayoutVars>
          <dgm:bulletEnabled val="1"/>
        </dgm:presLayoutVars>
      </dgm:prSet>
      <dgm:spPr/>
    </dgm:pt>
    <dgm:pt modelId="{FC615C81-348F-48D2-8B8B-A1534445475D}" type="pres">
      <dgm:prSet presAssocID="{4FAAA257-A2F6-4357-911A-D86A189CC717}" presName="sibTrans" presStyleLbl="sibTrans2D1" presStyleIdx="3" presStyleCnt="4"/>
      <dgm:spPr/>
    </dgm:pt>
    <dgm:pt modelId="{C44D88D2-AE4B-4A9E-92B5-FB97B3EADA8B}" type="pres">
      <dgm:prSet presAssocID="{4FAAA257-A2F6-4357-911A-D86A189CC717}" presName="connectorText" presStyleLbl="sibTrans2D1" presStyleIdx="3" presStyleCnt="4"/>
      <dgm:spPr/>
    </dgm:pt>
    <dgm:pt modelId="{3D0D0F13-A6AF-48FE-80D9-EA5705F661F7}" type="pres">
      <dgm:prSet presAssocID="{B06523DD-E7AF-4C34-8D72-96CF4C15EFFF}" presName="node" presStyleLbl="node1" presStyleIdx="4" presStyleCnt="5">
        <dgm:presLayoutVars>
          <dgm:bulletEnabled val="1"/>
        </dgm:presLayoutVars>
      </dgm:prSet>
      <dgm:spPr/>
    </dgm:pt>
  </dgm:ptLst>
  <dgm:cxnLst>
    <dgm:cxn modelId="{88094508-4DF6-408A-951B-81728AD1C539}" type="presOf" srcId="{D2A36645-C999-4DA6-BDAC-8B01DD947AB5}" destId="{DB4A1DA1-B362-4674-8937-AD474CD4C628}" srcOrd="0" destOrd="0" presId="urn:microsoft.com/office/officeart/2005/8/layout/process2"/>
    <dgm:cxn modelId="{C9186217-C576-4CAB-AF14-97C4A8EEBE44}" srcId="{B2FE6754-9C24-4CF0-9A38-EB067F2C650E}" destId="{8C46BCF9-1F91-4282-AF7B-A99519C47586}" srcOrd="1" destOrd="0" parTransId="{1A48884F-8EFF-416E-9AFB-00C1E299CA00}" sibTransId="{81F42194-31B4-4220-BA45-D662E6BCE36F}"/>
    <dgm:cxn modelId="{CB9DB11D-4477-4150-8E81-853AFB8EBEE2}" type="presOf" srcId="{8C46BCF9-1F91-4282-AF7B-A99519C47586}" destId="{242C10F5-45D3-457C-B37D-E9B10CFD0DD6}" srcOrd="0" destOrd="0" presId="urn:microsoft.com/office/officeart/2005/8/layout/process2"/>
    <dgm:cxn modelId="{863D8020-8476-4833-99F8-3E0062CDD088}" type="presOf" srcId="{E6652C08-7F70-4A06-B6C0-E83784C43E9C}" destId="{C757FD8F-60BE-42E6-ADD3-475E64D5F3AE}" srcOrd="0" destOrd="0" presId="urn:microsoft.com/office/officeart/2005/8/layout/process2"/>
    <dgm:cxn modelId="{F0452C23-9847-4AA7-B5F5-55D89A0652FE}" type="presOf" srcId="{2F99FA21-CFC0-4766-8E01-BB487EA8BFAD}" destId="{01B329CF-9EF5-415D-94C6-7B42777708D8}" srcOrd="1" destOrd="0" presId="urn:microsoft.com/office/officeart/2005/8/layout/process2"/>
    <dgm:cxn modelId="{8408B72C-E68F-4CC6-8592-4A8DA684C599}" type="presOf" srcId="{81F42194-31B4-4220-BA45-D662E6BCE36F}" destId="{1DAAB90D-38AD-46E5-8ED3-0EF38D2374A2}" srcOrd="0" destOrd="0" presId="urn:microsoft.com/office/officeart/2005/8/layout/process2"/>
    <dgm:cxn modelId="{54E7E361-3A6E-4E11-AC91-3694990AA28D}" type="presOf" srcId="{81F42194-31B4-4220-BA45-D662E6BCE36F}" destId="{03FBF5B0-6E25-45D1-B427-843350EBE998}" srcOrd="1" destOrd="0" presId="urn:microsoft.com/office/officeart/2005/8/layout/process2"/>
    <dgm:cxn modelId="{AEBE2749-B2DC-43D8-98CD-28913AEE47D3}" srcId="{B2FE6754-9C24-4CF0-9A38-EB067F2C650E}" destId="{D2A36645-C999-4DA6-BDAC-8B01DD947AB5}" srcOrd="3" destOrd="0" parTransId="{595D7F9F-492C-48A9-A119-90BEBDCB2879}" sibTransId="{4FAAA257-A2F6-4357-911A-D86A189CC717}"/>
    <dgm:cxn modelId="{BFD2AF6C-A52B-4119-81CE-B4B5E534CBA2}" srcId="{B2FE6754-9C24-4CF0-9A38-EB067F2C650E}" destId="{3D72D429-0B8A-4A48-B9D9-94AD34B3BF97}" srcOrd="0" destOrd="0" parTransId="{BE2E24A0-B2CB-4050-904A-586C0F11F8C9}" sibTransId="{2F99FA21-CFC0-4766-8E01-BB487EA8BFAD}"/>
    <dgm:cxn modelId="{CA802A7E-A4D5-4A7C-8C0E-1AA2D9C789EE}" type="presOf" srcId="{3D72D429-0B8A-4A48-B9D9-94AD34B3BF97}" destId="{F3A28551-F053-4E95-8DA1-9141520EBF8D}" srcOrd="0" destOrd="0" presId="urn:microsoft.com/office/officeart/2005/8/layout/process2"/>
    <dgm:cxn modelId="{DA1C9899-B074-4AEE-AD1D-5BDABC0EFB68}" type="presOf" srcId="{B2FE6754-9C24-4CF0-9A38-EB067F2C650E}" destId="{79FE6F46-A6C7-4B05-B919-F40C4AB6784C}" srcOrd="0" destOrd="0" presId="urn:microsoft.com/office/officeart/2005/8/layout/process2"/>
    <dgm:cxn modelId="{6FD5FC9F-07A9-4E43-84CE-02BF08C92BAB}" type="presOf" srcId="{4FAAA257-A2F6-4357-911A-D86A189CC717}" destId="{FC615C81-348F-48D2-8B8B-A1534445475D}" srcOrd="0" destOrd="0" presId="urn:microsoft.com/office/officeart/2005/8/layout/process2"/>
    <dgm:cxn modelId="{9DAA0CA7-3DF3-42D3-8442-1B35BF5BA233}" srcId="{B2FE6754-9C24-4CF0-9A38-EB067F2C650E}" destId="{B06523DD-E7AF-4C34-8D72-96CF4C15EFFF}" srcOrd="4" destOrd="0" parTransId="{8DA949AB-9182-49FE-817F-CB4702B27510}" sibTransId="{A2EB9615-F5C3-4290-B31F-66F4E313F283}"/>
    <dgm:cxn modelId="{7F4AEBB6-BA51-4826-9B88-DFFE68243202}" type="presOf" srcId="{2F99FA21-CFC0-4766-8E01-BB487EA8BFAD}" destId="{AFF87DBB-67E9-44F2-A004-1103B3B1A4D9}" srcOrd="0" destOrd="0" presId="urn:microsoft.com/office/officeart/2005/8/layout/process2"/>
    <dgm:cxn modelId="{7F7147BB-9ADB-4FA6-AE62-62866FAAE4A9}" type="presOf" srcId="{4FAAA257-A2F6-4357-911A-D86A189CC717}" destId="{C44D88D2-AE4B-4A9E-92B5-FB97B3EADA8B}" srcOrd="1" destOrd="0" presId="urn:microsoft.com/office/officeart/2005/8/layout/process2"/>
    <dgm:cxn modelId="{262BABC0-EF28-4B47-ABF8-E084AE95BBEB}" type="presOf" srcId="{B06523DD-E7AF-4C34-8D72-96CF4C15EFFF}" destId="{3D0D0F13-A6AF-48FE-80D9-EA5705F661F7}" srcOrd="0" destOrd="0" presId="urn:microsoft.com/office/officeart/2005/8/layout/process2"/>
    <dgm:cxn modelId="{CC6768C2-5096-41C0-ABC7-6C01EA4F8346}" type="presOf" srcId="{3946C637-0263-4626-8A90-52EE88C38BA7}" destId="{9B8B175A-F7F1-44FB-9648-363B756D8B69}" srcOrd="1" destOrd="0" presId="urn:microsoft.com/office/officeart/2005/8/layout/process2"/>
    <dgm:cxn modelId="{2ED473D3-636B-4DC5-A90D-EDBCDAA46268}" type="presOf" srcId="{3946C637-0263-4626-8A90-52EE88C38BA7}" destId="{16C0CEAA-1DBB-4F31-9A98-9F0DBF5D8AD1}" srcOrd="0" destOrd="0" presId="urn:microsoft.com/office/officeart/2005/8/layout/process2"/>
    <dgm:cxn modelId="{73EC2EF9-3849-415D-BB40-15FAE076C3D4}" srcId="{B2FE6754-9C24-4CF0-9A38-EB067F2C650E}" destId="{E6652C08-7F70-4A06-B6C0-E83784C43E9C}" srcOrd="2" destOrd="0" parTransId="{AD09FB15-34F0-4943-BB94-4D89B9DB7CD7}" sibTransId="{3946C637-0263-4626-8A90-52EE88C38BA7}"/>
    <dgm:cxn modelId="{0683C13C-02E7-41C2-9EE8-660F548BDF7A}" type="presParOf" srcId="{79FE6F46-A6C7-4B05-B919-F40C4AB6784C}" destId="{F3A28551-F053-4E95-8DA1-9141520EBF8D}" srcOrd="0" destOrd="0" presId="urn:microsoft.com/office/officeart/2005/8/layout/process2"/>
    <dgm:cxn modelId="{298F0C1C-1141-4B37-A154-BBB58A1B271F}" type="presParOf" srcId="{79FE6F46-A6C7-4B05-B919-F40C4AB6784C}" destId="{AFF87DBB-67E9-44F2-A004-1103B3B1A4D9}" srcOrd="1" destOrd="0" presId="urn:microsoft.com/office/officeart/2005/8/layout/process2"/>
    <dgm:cxn modelId="{2C79C9CC-EA30-40C4-A32D-EE19FB40228C}" type="presParOf" srcId="{AFF87DBB-67E9-44F2-A004-1103B3B1A4D9}" destId="{01B329CF-9EF5-415D-94C6-7B42777708D8}" srcOrd="0" destOrd="0" presId="urn:microsoft.com/office/officeart/2005/8/layout/process2"/>
    <dgm:cxn modelId="{B65FF28F-BB28-48F1-B2A9-35AD9A9EFDC2}" type="presParOf" srcId="{79FE6F46-A6C7-4B05-B919-F40C4AB6784C}" destId="{242C10F5-45D3-457C-B37D-E9B10CFD0DD6}" srcOrd="2" destOrd="0" presId="urn:microsoft.com/office/officeart/2005/8/layout/process2"/>
    <dgm:cxn modelId="{15196190-1194-4710-9D20-C223413487BD}" type="presParOf" srcId="{79FE6F46-A6C7-4B05-B919-F40C4AB6784C}" destId="{1DAAB90D-38AD-46E5-8ED3-0EF38D2374A2}" srcOrd="3" destOrd="0" presId="urn:microsoft.com/office/officeart/2005/8/layout/process2"/>
    <dgm:cxn modelId="{0A8E644B-50FF-4326-B101-98ADB571B030}" type="presParOf" srcId="{1DAAB90D-38AD-46E5-8ED3-0EF38D2374A2}" destId="{03FBF5B0-6E25-45D1-B427-843350EBE998}" srcOrd="0" destOrd="0" presId="urn:microsoft.com/office/officeart/2005/8/layout/process2"/>
    <dgm:cxn modelId="{E6635F16-1189-4C2A-A358-52B404DDC43B}" type="presParOf" srcId="{79FE6F46-A6C7-4B05-B919-F40C4AB6784C}" destId="{C757FD8F-60BE-42E6-ADD3-475E64D5F3AE}" srcOrd="4" destOrd="0" presId="urn:microsoft.com/office/officeart/2005/8/layout/process2"/>
    <dgm:cxn modelId="{9F7391CA-0F8C-492B-B0C7-15A2AA232446}" type="presParOf" srcId="{79FE6F46-A6C7-4B05-B919-F40C4AB6784C}" destId="{16C0CEAA-1DBB-4F31-9A98-9F0DBF5D8AD1}" srcOrd="5" destOrd="0" presId="urn:microsoft.com/office/officeart/2005/8/layout/process2"/>
    <dgm:cxn modelId="{9DBBC1C1-3A69-4C8C-B62B-0EFF58B8D29D}" type="presParOf" srcId="{16C0CEAA-1DBB-4F31-9A98-9F0DBF5D8AD1}" destId="{9B8B175A-F7F1-44FB-9648-363B756D8B69}" srcOrd="0" destOrd="0" presId="urn:microsoft.com/office/officeart/2005/8/layout/process2"/>
    <dgm:cxn modelId="{E1BA8A4E-C306-404F-B6F0-A64640BE89AB}" type="presParOf" srcId="{79FE6F46-A6C7-4B05-B919-F40C4AB6784C}" destId="{DB4A1DA1-B362-4674-8937-AD474CD4C628}" srcOrd="6" destOrd="0" presId="urn:microsoft.com/office/officeart/2005/8/layout/process2"/>
    <dgm:cxn modelId="{5F7FB6A5-8851-4613-9F3C-4A578E16A98C}" type="presParOf" srcId="{79FE6F46-A6C7-4B05-B919-F40C4AB6784C}" destId="{FC615C81-348F-48D2-8B8B-A1534445475D}" srcOrd="7" destOrd="0" presId="urn:microsoft.com/office/officeart/2005/8/layout/process2"/>
    <dgm:cxn modelId="{277D529A-B24A-4883-AF5A-3D8C9510E748}" type="presParOf" srcId="{FC615C81-348F-48D2-8B8B-A1534445475D}" destId="{C44D88D2-AE4B-4A9E-92B5-FB97B3EADA8B}" srcOrd="0" destOrd="0" presId="urn:microsoft.com/office/officeart/2005/8/layout/process2"/>
    <dgm:cxn modelId="{6E2A8DFB-7ACC-4AAD-9249-06B0F2B0324E}" type="presParOf" srcId="{79FE6F46-A6C7-4B05-B919-F40C4AB6784C}" destId="{3D0D0F13-A6AF-48FE-80D9-EA5705F661F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682CF-DFE2-45BB-AFDE-40F593A67A95}">
      <dsp:nvSpPr>
        <dsp:cNvPr id="0" name=""/>
        <dsp:cNvSpPr/>
      </dsp:nvSpPr>
      <dsp:spPr>
        <a:xfrm>
          <a:off x="0" y="1076"/>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4CF12-268D-4AB5-8057-20C4964D3BDE}">
      <dsp:nvSpPr>
        <dsp:cNvPr id="0" name=""/>
        <dsp:cNvSpPr/>
      </dsp:nvSpPr>
      <dsp:spPr>
        <a:xfrm>
          <a:off x="81354" y="46875"/>
          <a:ext cx="367189" cy="3671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CA2E58-71C9-40F4-B085-3F43191FACB1}">
      <dsp:nvSpPr>
        <dsp:cNvPr id="0" name=""/>
        <dsp:cNvSpPr/>
      </dsp:nvSpPr>
      <dsp:spPr>
        <a:xfrm>
          <a:off x="529898" y="1076"/>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a:t>Open Source</a:t>
          </a:r>
        </a:p>
      </dsp:txBody>
      <dsp:txXfrm>
        <a:off x="529898" y="1076"/>
        <a:ext cx="7448876" cy="458786"/>
      </dsp:txXfrm>
    </dsp:sp>
    <dsp:sp modelId="{3444C3AD-3880-4A95-AC4C-C60CEEB37B19}">
      <dsp:nvSpPr>
        <dsp:cNvPr id="0" name=""/>
        <dsp:cNvSpPr/>
      </dsp:nvSpPr>
      <dsp:spPr>
        <a:xfrm>
          <a:off x="0" y="574559"/>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D49CE-85ED-4629-8A47-9B2A635968D6}">
      <dsp:nvSpPr>
        <dsp:cNvPr id="0" name=""/>
        <dsp:cNvSpPr/>
      </dsp:nvSpPr>
      <dsp:spPr>
        <a:xfrm>
          <a:off x="81354" y="620357"/>
          <a:ext cx="367189" cy="367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B5CFD-C338-4DEA-AE28-A45A405D4215}">
      <dsp:nvSpPr>
        <dsp:cNvPr id="0" name=""/>
        <dsp:cNvSpPr/>
      </dsp:nvSpPr>
      <dsp:spPr>
        <a:xfrm>
          <a:off x="529898" y="574559"/>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100% </a:t>
          </a:r>
          <a:r>
            <a:rPr lang="de-DE" sz="1900" kern="1200" dirty="0" err="1"/>
            <a:t>free</a:t>
          </a:r>
          <a:endParaRPr lang="de-DE" sz="1900" kern="1200" dirty="0"/>
        </a:p>
      </dsp:txBody>
      <dsp:txXfrm>
        <a:off x="529898" y="574559"/>
        <a:ext cx="7448876" cy="458786"/>
      </dsp:txXfrm>
    </dsp:sp>
    <dsp:sp modelId="{251E8390-E57B-4048-A4DE-16150C5281F0}">
      <dsp:nvSpPr>
        <dsp:cNvPr id="0" name=""/>
        <dsp:cNvSpPr/>
      </dsp:nvSpPr>
      <dsp:spPr>
        <a:xfrm>
          <a:off x="0" y="1148042"/>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B1EA8-E0F7-4B1F-8786-A6D8A783FB03}">
      <dsp:nvSpPr>
        <dsp:cNvPr id="0" name=""/>
        <dsp:cNvSpPr/>
      </dsp:nvSpPr>
      <dsp:spPr>
        <a:xfrm>
          <a:off x="81354" y="1193840"/>
          <a:ext cx="367189" cy="3671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7F26A7-142A-42E5-AA20-ECF34FB33F82}">
      <dsp:nvSpPr>
        <dsp:cNvPr id="0" name=""/>
        <dsp:cNvSpPr/>
      </dsp:nvSpPr>
      <dsp:spPr>
        <a:xfrm>
          <a:off x="529898" y="1148042"/>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err="1"/>
            <a:t>active</a:t>
          </a:r>
          <a:r>
            <a:rPr lang="de-DE" sz="1900" kern="1200" dirty="0"/>
            <a:t> </a:t>
          </a:r>
          <a:r>
            <a:rPr lang="de-DE" sz="1900" kern="1200" dirty="0" err="1"/>
            <a:t>community</a:t>
          </a:r>
          <a:r>
            <a:rPr lang="de-DE" sz="1900" kern="1200" dirty="0"/>
            <a:t>, </a:t>
          </a:r>
          <a:r>
            <a:rPr lang="de-DE" sz="1900" kern="1200" dirty="0" err="1"/>
            <a:t>great</a:t>
          </a:r>
          <a:r>
            <a:rPr lang="de-DE" sz="1900" kern="1200" dirty="0"/>
            <a:t> support </a:t>
          </a:r>
          <a:r>
            <a:rPr lang="de-DE" sz="1900" kern="1200" dirty="0" err="1"/>
            <a:t>system</a:t>
          </a:r>
          <a:endParaRPr lang="de-DE" sz="1900" kern="1200" dirty="0"/>
        </a:p>
      </dsp:txBody>
      <dsp:txXfrm>
        <a:off x="529898" y="1148042"/>
        <a:ext cx="7448876" cy="458786"/>
      </dsp:txXfrm>
    </dsp:sp>
    <dsp:sp modelId="{632EF15A-358C-47F5-B80F-272EE68826DB}">
      <dsp:nvSpPr>
        <dsp:cNvPr id="0" name=""/>
        <dsp:cNvSpPr/>
      </dsp:nvSpPr>
      <dsp:spPr>
        <a:xfrm>
          <a:off x="0" y="1721524"/>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EA4E2D-EEC4-43E4-B0FE-AC79432AD98E}">
      <dsp:nvSpPr>
        <dsp:cNvPr id="0" name=""/>
        <dsp:cNvSpPr/>
      </dsp:nvSpPr>
      <dsp:spPr>
        <a:xfrm>
          <a:off x="81354" y="1767323"/>
          <a:ext cx="367189" cy="3671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4F631D-DAEF-4270-9116-F397A1CA22FD}">
      <dsp:nvSpPr>
        <dsp:cNvPr id="0" name=""/>
        <dsp:cNvSpPr/>
      </dsp:nvSpPr>
      <dsp:spPr>
        <a:xfrm>
          <a:off x="529898" y="1721524"/>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flexible &amp; versatile, all in </a:t>
          </a:r>
          <a:r>
            <a:rPr lang="de-DE" sz="1900" kern="1200" dirty="0" err="1"/>
            <a:t>one</a:t>
          </a:r>
          <a:r>
            <a:rPr lang="de-DE" sz="1900" kern="1200" dirty="0"/>
            <a:t> </a:t>
          </a:r>
          <a:r>
            <a:rPr lang="de-DE" sz="1900" kern="1200" dirty="0" err="1"/>
            <a:t>solution</a:t>
          </a:r>
          <a:endParaRPr lang="de-DE" sz="1900" kern="1200" dirty="0"/>
        </a:p>
      </dsp:txBody>
      <dsp:txXfrm>
        <a:off x="529898" y="1721524"/>
        <a:ext cx="7448876" cy="458786"/>
      </dsp:txXfrm>
    </dsp:sp>
    <dsp:sp modelId="{699423BD-369C-4AC5-B5BB-471C21E83F0C}">
      <dsp:nvSpPr>
        <dsp:cNvPr id="0" name=""/>
        <dsp:cNvSpPr/>
      </dsp:nvSpPr>
      <dsp:spPr>
        <a:xfrm>
          <a:off x="0" y="2295007"/>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704F8-4C64-4B96-B22E-0FAC7D7FF99D}">
      <dsp:nvSpPr>
        <dsp:cNvPr id="0" name=""/>
        <dsp:cNvSpPr/>
      </dsp:nvSpPr>
      <dsp:spPr>
        <a:xfrm>
          <a:off x="81354" y="2340806"/>
          <a:ext cx="367189" cy="367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4379F-E780-4AB4-BAD2-EDCB5BA7C06B}">
      <dsp:nvSpPr>
        <dsp:cNvPr id="0" name=""/>
        <dsp:cNvSpPr/>
      </dsp:nvSpPr>
      <dsp:spPr>
        <a:xfrm>
          <a:off x="529898" y="2295007"/>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expandable</a:t>
          </a:r>
          <a:endParaRPr lang="de-DE" sz="1900" kern="1200" dirty="0"/>
        </a:p>
      </dsp:txBody>
      <dsp:txXfrm>
        <a:off x="529898" y="2295007"/>
        <a:ext cx="7448876" cy="458786"/>
      </dsp:txXfrm>
    </dsp:sp>
    <dsp:sp modelId="{FCE39E04-05D5-4985-A3D3-78E58497A0AC}">
      <dsp:nvSpPr>
        <dsp:cNvPr id="0" name=""/>
        <dsp:cNvSpPr/>
      </dsp:nvSpPr>
      <dsp:spPr>
        <a:xfrm>
          <a:off x="0" y="2868490"/>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391D0-33D1-48BB-9961-039ACE77F42C}">
      <dsp:nvSpPr>
        <dsp:cNvPr id="0" name=""/>
        <dsp:cNvSpPr/>
      </dsp:nvSpPr>
      <dsp:spPr>
        <a:xfrm>
          <a:off x="81354" y="2914288"/>
          <a:ext cx="367189" cy="367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989F1D-2385-473A-8313-9653988ACC78}">
      <dsp:nvSpPr>
        <dsp:cNvPr id="0" name=""/>
        <dsp:cNvSpPr/>
      </dsp:nvSpPr>
      <dsp:spPr>
        <a:xfrm>
          <a:off x="529898" y="2868490"/>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reproducible</a:t>
          </a:r>
          <a:r>
            <a:rPr lang="de-AT" sz="1900" kern="1200" dirty="0"/>
            <a:t> &amp; transparent</a:t>
          </a:r>
          <a:endParaRPr lang="de-DE" sz="1900" kern="1200" dirty="0"/>
        </a:p>
      </dsp:txBody>
      <dsp:txXfrm>
        <a:off x="529898" y="2868490"/>
        <a:ext cx="7448876" cy="458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05D91-5A41-47F5-90A0-721B46E90187}">
      <dsp:nvSpPr>
        <dsp:cNvPr id="0" name=""/>
        <dsp:cNvSpPr/>
      </dsp:nvSpPr>
      <dsp:spPr>
        <a:xfrm>
          <a:off x="439183" y="0"/>
          <a:ext cx="1979167" cy="1484376"/>
        </a:xfrm>
        <a:prstGeom prst="upArrow">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CC669-D028-4E8E-8B76-367560A55C4C}">
      <dsp:nvSpPr>
        <dsp:cNvPr id="0" name=""/>
        <dsp:cNvSpPr/>
      </dsp:nvSpPr>
      <dsp:spPr>
        <a:xfrm>
          <a:off x="2477726" y="0"/>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PRO: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2477726" y="0"/>
        <a:ext cx="4468114" cy="1484376"/>
      </dsp:txXfrm>
    </dsp:sp>
    <dsp:sp modelId="{5876CEA4-ECF3-41BC-9004-3A9BE12E7FBD}">
      <dsp:nvSpPr>
        <dsp:cNvPr id="0" name=""/>
        <dsp:cNvSpPr/>
      </dsp:nvSpPr>
      <dsp:spPr>
        <a:xfrm>
          <a:off x="1032934" y="1608074"/>
          <a:ext cx="1979167" cy="1484376"/>
        </a:xfrm>
        <a:prstGeom prst="downArrow">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9107D-F0B8-4945-8DB0-C4E41D030264}">
      <dsp:nvSpPr>
        <dsp:cNvPr id="0" name=""/>
        <dsp:cNvSpPr/>
      </dsp:nvSpPr>
      <dsp:spPr>
        <a:xfrm>
          <a:off x="3071477" y="1608074"/>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CON: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3071477" y="1608074"/>
        <a:ext cx="4468114" cy="1484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5199A-3F84-4F39-9BC4-56E8C465D3F1}">
      <dsp:nvSpPr>
        <dsp:cNvPr id="0" name=""/>
        <dsp:cNvSpPr/>
      </dsp:nvSpPr>
      <dsp:spPr>
        <a:xfrm>
          <a:off x="1601738"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Nathaniel D. Phillips „</a:t>
          </a:r>
          <a:r>
            <a:rPr lang="de-DE" sz="1000" b="1" kern="1200" dirty="0" err="1"/>
            <a:t>YaRrr</a:t>
          </a:r>
          <a:r>
            <a:rPr lang="de-DE" sz="1000" b="1" kern="1200" dirty="0"/>
            <a:t>! The </a:t>
          </a:r>
          <a:r>
            <a:rPr lang="de-DE" sz="1000" b="1" kern="1200" dirty="0" err="1"/>
            <a:t>Pirate's</a:t>
          </a:r>
          <a:r>
            <a:rPr lang="de-DE" sz="1000" b="1" kern="1200" dirty="0"/>
            <a:t> Guide </a:t>
          </a:r>
          <a:r>
            <a:rPr lang="de-DE" sz="1000" b="1" kern="1200" dirty="0" err="1"/>
            <a:t>to</a:t>
          </a:r>
          <a:r>
            <a:rPr lang="de-DE" sz="1000" b="1" kern="1200" dirty="0"/>
            <a:t> R“</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
            </a:rPr>
            <a:t>https://bookdown.org/ndphillips/YaRrr/</a:t>
          </a:r>
          <a:endParaRPr lang="de-DE" sz="1000" kern="1200" dirty="0"/>
        </a:p>
        <a:p>
          <a:pPr marL="0" lvl="0" indent="0" algn="l" defTabSz="444500">
            <a:lnSpc>
              <a:spcPct val="90000"/>
            </a:lnSpc>
            <a:spcBef>
              <a:spcPct val="0"/>
            </a:spcBef>
            <a:spcAft>
              <a:spcPct val="35000"/>
            </a:spcAft>
            <a:buNone/>
          </a:pPr>
          <a:r>
            <a:rPr lang="en-US" sz="1000" kern="1200" dirty="0"/>
            <a:t>very playful and easy to read, good exercises</a:t>
          </a:r>
          <a:endParaRPr lang="de-DE" sz="1000" kern="1200" dirty="0"/>
        </a:p>
      </dsp:txBody>
      <dsp:txXfrm>
        <a:off x="1601738" y="138629"/>
        <a:ext cx="2914649" cy="910828"/>
      </dsp:txXfrm>
    </dsp:sp>
    <dsp:sp modelId="{14DE9CF5-DABE-4279-A3B2-DDA39CC54678}">
      <dsp:nvSpPr>
        <dsp:cNvPr id="0" name=""/>
        <dsp:cNvSpPr/>
      </dsp:nvSpPr>
      <dsp:spPr>
        <a:xfrm>
          <a:off x="1480294" y="7065"/>
          <a:ext cx="637579" cy="95636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CC103-0347-4EA8-A0B7-A260A358D457}">
      <dsp:nvSpPr>
        <dsp:cNvPr id="0" name=""/>
        <dsp:cNvSpPr/>
      </dsp:nvSpPr>
      <dsp:spPr>
        <a:xfrm>
          <a:off x="4749054"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Hadley </a:t>
          </a:r>
          <a:r>
            <a:rPr lang="de-DE" sz="1000" b="1" kern="1200" dirty="0" err="1"/>
            <a:t>Wickham</a:t>
          </a:r>
          <a:r>
            <a:rPr lang="de-DE" sz="1000" b="1" kern="1200" dirty="0"/>
            <a:t> und Garrett </a:t>
          </a:r>
          <a:r>
            <a:rPr lang="de-DE" sz="1000" b="1" kern="1200" dirty="0" err="1"/>
            <a:t>Grolemunds</a:t>
          </a:r>
          <a:r>
            <a:rPr lang="de-DE" sz="1000" b="1" kern="1200" dirty="0"/>
            <a:t> „R 4 Data Science“</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3"/>
            </a:rPr>
            <a:t>https://r4ds.had.co.nz/</a:t>
          </a:r>
          <a:endParaRPr lang="de-DE" sz="1000" kern="1200" dirty="0"/>
        </a:p>
        <a:p>
          <a:pPr marL="0" lvl="0" indent="0" algn="l" defTabSz="444500">
            <a:lnSpc>
              <a:spcPct val="90000"/>
            </a:lnSpc>
            <a:spcBef>
              <a:spcPct val="0"/>
            </a:spcBef>
            <a:spcAft>
              <a:spcPct val="35000"/>
            </a:spcAft>
            <a:buNone/>
          </a:pPr>
          <a:r>
            <a:rPr lang="de-DE" sz="1000" kern="1200" dirty="0"/>
            <a:t>all in </a:t>
          </a:r>
          <a:r>
            <a:rPr lang="de-DE" sz="1000" kern="1200" dirty="0" err="1"/>
            <a:t>one</a:t>
          </a:r>
          <a:r>
            <a:rPr lang="de-DE" sz="1000" kern="1200" dirty="0"/>
            <a:t> </a:t>
          </a:r>
          <a:r>
            <a:rPr lang="de-DE" sz="1000" kern="1200" dirty="0" err="1"/>
            <a:t>with</a:t>
          </a:r>
          <a:r>
            <a:rPr lang="de-DE" sz="1000" kern="1200" dirty="0"/>
            <a:t> </a:t>
          </a:r>
          <a:r>
            <a:rPr lang="de-DE" sz="1000" kern="1200" dirty="0" err="1"/>
            <a:t>Tidyverse</a:t>
          </a:r>
          <a:endParaRPr lang="de-DE" sz="1000" kern="1200" dirty="0"/>
        </a:p>
      </dsp:txBody>
      <dsp:txXfrm>
        <a:off x="4749054" y="138629"/>
        <a:ext cx="2914649" cy="910828"/>
      </dsp:txXfrm>
    </dsp:sp>
    <dsp:sp modelId="{714729F0-078E-46B4-8534-D48874EEAFCD}">
      <dsp:nvSpPr>
        <dsp:cNvPr id="0" name=""/>
        <dsp:cNvSpPr/>
      </dsp:nvSpPr>
      <dsp:spPr>
        <a:xfrm>
          <a:off x="4627611" y="7065"/>
          <a:ext cx="637579" cy="956369"/>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6B80E-D843-49F8-8AD1-8DF48EB683B9}">
      <dsp:nvSpPr>
        <dsp:cNvPr id="0" name=""/>
        <dsp:cNvSpPr/>
      </dsp:nvSpPr>
      <dsp:spPr>
        <a:xfrm>
          <a:off x="1601738"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Robert I. </a:t>
          </a:r>
          <a:r>
            <a:rPr lang="de-DE" sz="1000" b="1" kern="1200" dirty="0" err="1"/>
            <a:t>Kabacoff</a:t>
          </a:r>
          <a:r>
            <a:rPr lang="de-DE" sz="1000" b="1" kern="1200" dirty="0"/>
            <a:t> „R in Action“</a:t>
          </a:r>
          <a:br>
            <a:rPr lang="de-DE" sz="1000" kern="1200" dirty="0"/>
          </a:br>
          <a:r>
            <a:rPr lang="de-DE" sz="1000" kern="1200" dirty="0">
              <a:hlinkClick xmlns:r="http://schemas.openxmlformats.org/officeDocument/2006/relationships" r:id="rId5"/>
            </a:rPr>
            <a:t>https://www.manning.com/books/r-in-action</a:t>
          </a:r>
          <a:br>
            <a:rPr lang="de-DE" sz="1000" kern="1200" dirty="0"/>
          </a:br>
          <a:r>
            <a:rPr lang="de-DE" sz="1000" kern="1200" dirty="0"/>
            <a:t>1. </a:t>
          </a:r>
          <a:r>
            <a:rPr lang="de-DE" sz="1000" kern="1200" dirty="0" err="1"/>
            <a:t>edition</a:t>
          </a:r>
          <a:r>
            <a:rPr lang="de-DE" sz="1000" kern="1200" dirty="0"/>
            <a:t> </a:t>
          </a:r>
          <a:r>
            <a:rPr lang="de-DE" sz="1000" kern="1200" dirty="0" err="1"/>
            <a:t>should</a:t>
          </a:r>
          <a:r>
            <a:rPr lang="de-DE" sz="1000" kern="1200" dirty="0"/>
            <a:t> </a:t>
          </a:r>
          <a:r>
            <a:rPr lang="de-DE" sz="1000" kern="1200" dirty="0" err="1"/>
            <a:t>hopefully</a:t>
          </a:r>
          <a:r>
            <a:rPr lang="de-DE" sz="1000" kern="1200" dirty="0"/>
            <a:t> still </a:t>
          </a:r>
          <a:r>
            <a:rPr lang="de-DE" sz="1000" kern="1200" dirty="0" err="1"/>
            <a:t>be</a:t>
          </a:r>
          <a:r>
            <a:rPr lang="de-DE" sz="1000" kern="1200" dirty="0"/>
            <a:t> </a:t>
          </a:r>
          <a:r>
            <a:rPr lang="de-DE" sz="1000" kern="1200" dirty="0" err="1"/>
            <a:t>free</a:t>
          </a:r>
          <a:endParaRPr lang="de-DE" sz="1000" kern="1200" dirty="0"/>
        </a:p>
      </dsp:txBody>
      <dsp:txXfrm>
        <a:off x="1601738" y="1285261"/>
        <a:ext cx="2914649" cy="910828"/>
      </dsp:txXfrm>
    </dsp:sp>
    <dsp:sp modelId="{E5DDDF90-5E57-465E-8FF0-6A5B3515C2E7}">
      <dsp:nvSpPr>
        <dsp:cNvPr id="0" name=""/>
        <dsp:cNvSpPr/>
      </dsp:nvSpPr>
      <dsp:spPr>
        <a:xfrm>
          <a:off x="1480294" y="1153696"/>
          <a:ext cx="637579" cy="956369"/>
        </a:xfrm>
        <a:prstGeom prst="rect">
          <a:avLst/>
        </a:prstGeom>
        <a:blipFill rotWithShape="1">
          <a:blip xmlns:r="http://schemas.openxmlformats.org/officeDocument/2006/relationships" r:embed="rId6"/>
          <a:srcRect/>
          <a:stretch>
            <a:fillRect l="-10000" r="-10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EFAB8E-FFE7-46B7-A45E-CC794207E215}">
      <dsp:nvSpPr>
        <dsp:cNvPr id="0" name=""/>
        <dsp:cNvSpPr/>
      </dsp:nvSpPr>
      <dsp:spPr>
        <a:xfrm>
          <a:off x="4749054"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err="1"/>
            <a:t>Datacamp</a:t>
          </a:r>
          <a:r>
            <a:rPr lang="de-DE" sz="1000"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7"/>
            </a:rPr>
            <a:t>https://www.datacamp.com/</a:t>
          </a:r>
          <a:endParaRPr lang="de-DE" sz="1000" kern="1200" dirty="0"/>
        </a:p>
        <a:p>
          <a:pPr marL="0" lvl="0" indent="0" algn="l" defTabSz="444500">
            <a:lnSpc>
              <a:spcPct val="90000"/>
            </a:lnSpc>
            <a:spcBef>
              <a:spcPct val="0"/>
            </a:spcBef>
            <a:spcAft>
              <a:spcPct val="35000"/>
            </a:spcAft>
            <a:buNone/>
          </a:pPr>
          <a:r>
            <a:rPr lang="de-DE" sz="1000" kern="1200" dirty="0"/>
            <a:t>Hands-on, </a:t>
          </a:r>
          <a:r>
            <a:rPr lang="en-US" sz="1000" kern="1200" dirty="0"/>
            <a:t>guided exercises in the browser (introductory courses are free of charge, otherwise it’s a subscription service)</a:t>
          </a:r>
          <a:endParaRPr lang="de-DE" sz="1000" kern="1200" dirty="0"/>
        </a:p>
      </dsp:txBody>
      <dsp:txXfrm>
        <a:off x="4749054" y="1285261"/>
        <a:ext cx="2914649" cy="910828"/>
      </dsp:txXfrm>
    </dsp:sp>
    <dsp:sp modelId="{939C54B6-7D1B-47CF-8B39-812D0DFD1248}">
      <dsp:nvSpPr>
        <dsp:cNvPr id="0" name=""/>
        <dsp:cNvSpPr/>
      </dsp:nvSpPr>
      <dsp:spPr>
        <a:xfrm>
          <a:off x="4627611" y="1153696"/>
          <a:ext cx="637579" cy="956369"/>
        </a:xfrm>
        <a:prstGeom prst="rect">
          <a:avLst/>
        </a:prstGeom>
        <a:blipFill dpi="0" rotWithShape="1">
          <a:blip xmlns:r="http://schemas.openxmlformats.org/officeDocument/2006/relationships" r:embed="rId8"/>
          <a:srcRect/>
          <a:stretch>
            <a:fillRect t="38709" b="3870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39C11-DD99-410D-94C3-A11924E62A19}">
      <dsp:nvSpPr>
        <dsp:cNvPr id="0" name=""/>
        <dsp:cNvSpPr/>
      </dsp:nvSpPr>
      <dsp:spPr>
        <a:xfrm>
          <a:off x="1601738"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dirty="0"/>
            <a:t>Auf Deutsch: </a:t>
          </a:r>
        </a:p>
        <a:p>
          <a:pPr marL="0" lvl="0" indent="0" algn="l" defTabSz="444500">
            <a:lnSpc>
              <a:spcPct val="90000"/>
            </a:lnSpc>
            <a:spcBef>
              <a:spcPct val="0"/>
            </a:spcBef>
            <a:spcAft>
              <a:spcPct val="35000"/>
            </a:spcAft>
            <a:buNone/>
          </a:pPr>
          <a:r>
            <a:rPr lang="de-DE" sz="1000" b="1" kern="1200" dirty="0"/>
            <a:t>Wikibooks GNU R </a:t>
          </a:r>
          <a:r>
            <a:rPr lang="de-DE" sz="1000" kern="1200" dirty="0">
              <a:hlinkClick xmlns:r="http://schemas.openxmlformats.org/officeDocument/2006/relationships" r:id="rId9"/>
            </a:rPr>
            <a:t>https://de.wikibooks.org/wiki/GNU_R</a:t>
          </a:r>
          <a:endParaRPr lang="de-DE" sz="1000" kern="1200" dirty="0"/>
        </a:p>
        <a:p>
          <a:pPr marL="0" lvl="0" indent="0" algn="l" defTabSz="444500">
            <a:lnSpc>
              <a:spcPct val="90000"/>
            </a:lnSpc>
            <a:spcBef>
              <a:spcPct val="0"/>
            </a:spcBef>
            <a:spcAft>
              <a:spcPct val="35000"/>
            </a:spcAft>
            <a:buNone/>
          </a:pPr>
          <a:r>
            <a:rPr lang="de-DE" sz="1000" b="1" kern="1200" dirty="0"/>
            <a:t>Statistik mit R und </a:t>
          </a:r>
          <a:r>
            <a:rPr lang="de-DE" sz="1000" b="1" kern="1200" dirty="0" err="1"/>
            <a:t>RStudio</a:t>
          </a:r>
          <a:r>
            <a:rPr lang="de-DE" sz="1000" b="1" kern="1200" dirty="0"/>
            <a:t> </a:t>
          </a:r>
          <a:r>
            <a:rPr lang="de-DE" sz="1000" kern="1200" dirty="0">
              <a:hlinkClick xmlns:r="http://schemas.openxmlformats.org/officeDocument/2006/relationships" r:id="rId10"/>
            </a:rPr>
            <a:t>https://www.produnis.de/R/index.html</a:t>
          </a:r>
          <a:endParaRPr lang="de-DE" sz="1000" kern="1200" dirty="0"/>
        </a:p>
      </dsp:txBody>
      <dsp:txXfrm>
        <a:off x="1601738" y="2431892"/>
        <a:ext cx="2914649" cy="910828"/>
      </dsp:txXfrm>
    </dsp:sp>
    <dsp:sp modelId="{85FD372C-40A4-46B5-9948-BA8F7A5A1FA3}">
      <dsp:nvSpPr>
        <dsp:cNvPr id="0" name=""/>
        <dsp:cNvSpPr/>
      </dsp:nvSpPr>
      <dsp:spPr>
        <a:xfrm>
          <a:off x="1480294" y="2300328"/>
          <a:ext cx="637579" cy="956369"/>
        </a:xfrm>
        <a:prstGeom prst="rect">
          <a:avLst/>
        </a:prstGeom>
        <a:blipFill dpi="0" rotWithShape="1">
          <a:blip xmlns:r="http://schemas.openxmlformats.org/officeDocument/2006/relationships" r:embed="rId11"/>
          <a:srcRect/>
          <a:stretch>
            <a:fillRect t="19119" b="1911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6BF24-ED1B-4554-BD42-FF3999760656}">
      <dsp:nvSpPr>
        <dsp:cNvPr id="0" name=""/>
        <dsp:cNvSpPr/>
      </dsp:nvSpPr>
      <dsp:spPr>
        <a:xfrm>
          <a:off x="4749054"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Kieran Healys „Data </a:t>
          </a:r>
          <a:r>
            <a:rPr lang="de-DE" sz="1000" b="1" kern="1200" dirty="0" err="1"/>
            <a:t>Visualization</a:t>
          </a:r>
          <a:r>
            <a:rPr lang="de-DE" sz="1000" b="1" kern="1200" dirty="0"/>
            <a:t> - A </a:t>
          </a:r>
          <a:r>
            <a:rPr lang="de-DE" sz="1000" b="1" kern="1200" dirty="0" err="1"/>
            <a:t>practical</a:t>
          </a:r>
          <a:r>
            <a:rPr lang="de-DE" sz="1000" b="1" kern="1200" dirty="0"/>
            <a:t> </a:t>
          </a:r>
          <a:r>
            <a:rPr lang="de-DE" sz="1000" b="1" kern="1200" dirty="0" err="1"/>
            <a:t>introduction</a:t>
          </a:r>
          <a:r>
            <a:rPr lang="de-DE" sz="1000" b="1"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2"/>
            </a:rPr>
            <a:t>http://socviz.co/</a:t>
          </a:r>
          <a:endParaRPr lang="de-DE" sz="1000" kern="1200" dirty="0"/>
        </a:p>
        <a:p>
          <a:pPr marL="0" lvl="0" indent="0" algn="l" defTabSz="444500">
            <a:lnSpc>
              <a:spcPct val="90000"/>
            </a:lnSpc>
            <a:spcBef>
              <a:spcPct val="0"/>
            </a:spcBef>
            <a:spcAft>
              <a:spcPct val="35000"/>
            </a:spcAft>
            <a:buNone/>
          </a:pPr>
          <a:r>
            <a:rPr lang="en-US" sz="1000" kern="1200" dirty="0"/>
            <a:t>detailed introduction to R and ggplot2</a:t>
          </a:r>
          <a:endParaRPr lang="de-DE" sz="1000" kern="1200" dirty="0"/>
        </a:p>
      </dsp:txBody>
      <dsp:txXfrm>
        <a:off x="4749054" y="2431892"/>
        <a:ext cx="2914649" cy="910828"/>
      </dsp:txXfrm>
    </dsp:sp>
    <dsp:sp modelId="{888B5242-73DF-4070-BE5F-A4CAE2EF3110}">
      <dsp:nvSpPr>
        <dsp:cNvPr id="0" name=""/>
        <dsp:cNvSpPr/>
      </dsp:nvSpPr>
      <dsp:spPr>
        <a:xfrm>
          <a:off x="4627611" y="2300328"/>
          <a:ext cx="637579" cy="956369"/>
        </a:xfrm>
        <a:prstGeom prst="rect">
          <a:avLst/>
        </a:prstGeom>
        <a:blipFill dpi="0" rotWithShape="1">
          <a:blip xmlns:r="http://schemas.openxmlformats.org/officeDocument/2006/relationships" r:embed="rId13"/>
          <a:srcRect/>
          <a:stretch>
            <a:fillRect t="13997" b="13997"/>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88874-CD65-4CA7-B019-3B2C0898B047}">
      <dsp:nvSpPr>
        <dsp:cNvPr id="0" name=""/>
        <dsp:cNvSpPr/>
      </dsp:nvSpPr>
      <dsp:spPr>
        <a:xfrm>
          <a:off x="2423" y="332951"/>
          <a:ext cx="1922326" cy="1153396"/>
        </a:xfrm>
        <a:prstGeom prst="rect">
          <a:avLst/>
        </a:prstGeom>
        <a:solidFill>
          <a:schemeClr val="accent2">
            <a:shade val="8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na.rm = FALSE)</a:t>
          </a:r>
        </a:p>
      </dsp:txBody>
      <dsp:txXfrm>
        <a:off x="2423" y="332951"/>
        <a:ext cx="1922326" cy="1153396"/>
      </dsp:txXfrm>
    </dsp:sp>
    <dsp:sp modelId="{FC728F3A-7265-433F-9AEC-9D2E3B14DA6D}">
      <dsp:nvSpPr>
        <dsp:cNvPr id="0" name=""/>
        <dsp:cNvSpPr/>
      </dsp:nvSpPr>
      <dsp:spPr>
        <a:xfrm>
          <a:off x="2116982" y="332951"/>
          <a:ext cx="1922326" cy="1153396"/>
        </a:xfrm>
        <a:prstGeom prst="rect">
          <a:avLst/>
        </a:prstGeom>
        <a:solidFill>
          <a:schemeClr val="accent2">
            <a:shade val="80000"/>
            <a:hueOff val="-17838"/>
            <a:satOff val="-497"/>
            <a:lumOff val="8084"/>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1"/>
              </a:solidFill>
              <a:highlight>
                <a:srgbClr val="E6EFF3"/>
              </a:highlight>
              <a:latin typeface="Lucida Console" panose="020B0609040504020204" pitchFamily="49" charset="0"/>
            </a:rPr>
            <a:t>mean(na.rm = FALSE,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2116982" y="332951"/>
        <a:ext cx="1922326" cy="1153396"/>
      </dsp:txXfrm>
    </dsp:sp>
    <dsp:sp modelId="{09C2F33A-780A-40EC-B748-222DD5344182}">
      <dsp:nvSpPr>
        <dsp:cNvPr id="0" name=""/>
        <dsp:cNvSpPr/>
      </dsp:nvSpPr>
      <dsp:spPr>
        <a:xfrm>
          <a:off x="4231542" y="332951"/>
          <a:ext cx="1922326" cy="1153396"/>
        </a:xfrm>
        <a:prstGeom prst="rect">
          <a:avLst/>
        </a:prstGeom>
        <a:solidFill>
          <a:schemeClr val="accent2">
            <a:shade val="80000"/>
            <a:hueOff val="-35675"/>
            <a:satOff val="-995"/>
            <a:lumOff val="16167"/>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0, FALSE)</a:t>
          </a:r>
        </a:p>
      </dsp:txBody>
      <dsp:txXfrm>
        <a:off x="4231542" y="332951"/>
        <a:ext cx="1922326" cy="1153396"/>
      </dsp:txXfrm>
    </dsp:sp>
    <dsp:sp modelId="{6CD48611-789A-4558-A11C-AD57798F1893}">
      <dsp:nvSpPr>
        <dsp:cNvPr id="0" name=""/>
        <dsp:cNvSpPr/>
      </dsp:nvSpPr>
      <dsp:spPr>
        <a:xfrm>
          <a:off x="6346101" y="332951"/>
          <a:ext cx="1922326" cy="1153396"/>
        </a:xfrm>
        <a:prstGeom prst="rect">
          <a:avLst/>
        </a:prstGeom>
        <a:solidFill>
          <a:schemeClr val="accent2">
            <a:shade val="80000"/>
            <a:hueOff val="-53513"/>
            <a:satOff val="-1492"/>
            <a:lumOff val="2425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6346101" y="332951"/>
        <a:ext cx="1922326" cy="1153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AB8DA-6C81-40B2-842A-BEDDBAF77A0B}">
      <dsp:nvSpPr>
        <dsp:cNvPr id="0" name=""/>
        <dsp:cNvSpPr/>
      </dsp:nvSpPr>
      <dsp:spPr>
        <a:xfrm>
          <a:off x="2736017" y="184773"/>
          <a:ext cx="2597658" cy="2597658"/>
        </a:xfrm>
        <a:prstGeom prst="pie">
          <a:avLst>
            <a:gd name="adj1" fmla="val 16200000"/>
            <a:gd name="adj2" fmla="val 2052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filtering</a:t>
          </a:r>
          <a:endParaRPr lang="de-DE" sz="1400" kern="1200" dirty="0"/>
        </a:p>
      </dsp:txBody>
      <dsp:txXfrm>
        <a:off x="4067626" y="572876"/>
        <a:ext cx="881348" cy="603027"/>
      </dsp:txXfrm>
    </dsp:sp>
    <dsp:sp modelId="{B68A0467-9961-40D1-AA33-83FCEF64452F}">
      <dsp:nvSpPr>
        <dsp:cNvPr id="0" name=""/>
        <dsp:cNvSpPr/>
      </dsp:nvSpPr>
      <dsp:spPr>
        <a:xfrm>
          <a:off x="2645099" y="310018"/>
          <a:ext cx="2597658" cy="2597658"/>
        </a:xfrm>
        <a:prstGeom prst="pie">
          <a:avLst>
            <a:gd name="adj1" fmla="val 20520000"/>
            <a:gd name="adj2" fmla="val 324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arranging</a:t>
          </a:r>
          <a:endParaRPr lang="de-DE" sz="1400" kern="1200" dirty="0"/>
        </a:p>
      </dsp:txBody>
      <dsp:txXfrm>
        <a:off x="4342854" y="1485149"/>
        <a:ext cx="773112" cy="652506"/>
      </dsp:txXfrm>
    </dsp:sp>
    <dsp:sp modelId="{6212C658-7929-41F4-9D8B-E782D618FC9D}">
      <dsp:nvSpPr>
        <dsp:cNvPr id="0" name=""/>
        <dsp:cNvSpPr/>
      </dsp:nvSpPr>
      <dsp:spPr>
        <a:xfrm>
          <a:off x="2645099" y="310018"/>
          <a:ext cx="2597658" cy="2597658"/>
        </a:xfrm>
        <a:prstGeom prst="pie">
          <a:avLst>
            <a:gd name="adj1" fmla="val 3240000"/>
            <a:gd name="adj2" fmla="val 756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selecting</a:t>
          </a:r>
          <a:endParaRPr lang="de-DE" sz="1400" kern="1200" dirty="0"/>
        </a:p>
      </dsp:txBody>
      <dsp:txXfrm>
        <a:off x="3480060" y="2258261"/>
        <a:ext cx="927735" cy="556641"/>
      </dsp:txXfrm>
    </dsp:sp>
    <dsp:sp modelId="{2AEB86A0-2F67-4719-931A-8AC58A4E3D62}">
      <dsp:nvSpPr>
        <dsp:cNvPr id="0" name=""/>
        <dsp:cNvSpPr/>
      </dsp:nvSpPr>
      <dsp:spPr>
        <a:xfrm>
          <a:off x="2645099" y="310018"/>
          <a:ext cx="2597658" cy="2597658"/>
        </a:xfrm>
        <a:prstGeom prst="pie">
          <a:avLst>
            <a:gd name="adj1" fmla="val 7560000"/>
            <a:gd name="adj2" fmla="val 1188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making</a:t>
          </a:r>
          <a:r>
            <a:rPr lang="de-DE" sz="1400" kern="1200" dirty="0"/>
            <a:t> </a:t>
          </a:r>
          <a:r>
            <a:rPr lang="de-DE" sz="1400" kern="1200" dirty="0" err="1"/>
            <a:t>new</a:t>
          </a:r>
          <a:r>
            <a:rPr lang="de-DE" sz="1400" kern="1200" dirty="0"/>
            <a:t> variables</a:t>
          </a:r>
        </a:p>
      </dsp:txBody>
      <dsp:txXfrm>
        <a:off x="2768797" y="1485149"/>
        <a:ext cx="773112" cy="652506"/>
      </dsp:txXfrm>
    </dsp:sp>
    <dsp:sp modelId="{FAD90A4D-3A42-46E4-9847-CC734FC7CE66}">
      <dsp:nvSpPr>
        <dsp:cNvPr id="0" name=""/>
        <dsp:cNvSpPr/>
      </dsp:nvSpPr>
      <dsp:spPr>
        <a:xfrm>
          <a:off x="2645099" y="310018"/>
          <a:ext cx="2597658" cy="2597658"/>
        </a:xfrm>
        <a:prstGeom prst="pie">
          <a:avLst>
            <a:gd name="adj1" fmla="val 11880000"/>
            <a:gd name="adj2" fmla="val 1620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creating</a:t>
          </a:r>
          <a:r>
            <a:rPr lang="de-DE" sz="1400" kern="1200" dirty="0"/>
            <a:t> </a:t>
          </a:r>
          <a:r>
            <a:rPr lang="de-DE" sz="1400" kern="1200" dirty="0" err="1"/>
            <a:t>summaries</a:t>
          </a:r>
          <a:endParaRPr lang="de-DE" sz="1400" kern="1200" dirty="0"/>
        </a:p>
      </dsp:txBody>
      <dsp:txXfrm>
        <a:off x="3023924" y="705851"/>
        <a:ext cx="881348" cy="603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28551-F053-4E95-8DA1-9141520EBF8D}">
      <dsp:nvSpPr>
        <dsp:cNvPr id="0" name=""/>
        <dsp:cNvSpPr/>
      </dsp:nvSpPr>
      <dsp:spPr>
        <a:xfrm>
          <a:off x="1302360" y="2132"/>
          <a:ext cx="1994402" cy="498600"/>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Basic Framework</a:t>
          </a:r>
        </a:p>
      </dsp:txBody>
      <dsp:txXfrm>
        <a:off x="1316963" y="16735"/>
        <a:ext cx="1965196" cy="469394"/>
      </dsp:txXfrm>
    </dsp:sp>
    <dsp:sp modelId="{AFF87DBB-67E9-44F2-A004-1103B3B1A4D9}">
      <dsp:nvSpPr>
        <dsp:cNvPr id="0" name=""/>
        <dsp:cNvSpPr/>
      </dsp:nvSpPr>
      <dsp:spPr>
        <a:xfrm rot="5400000">
          <a:off x="2206074" y="513198"/>
          <a:ext cx="186975" cy="2243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531895"/>
        <a:ext cx="134622" cy="130883"/>
      </dsp:txXfrm>
    </dsp:sp>
    <dsp:sp modelId="{242C10F5-45D3-457C-B37D-E9B10CFD0DD6}">
      <dsp:nvSpPr>
        <dsp:cNvPr id="0" name=""/>
        <dsp:cNvSpPr/>
      </dsp:nvSpPr>
      <dsp:spPr>
        <a:xfrm>
          <a:off x="1302360" y="750033"/>
          <a:ext cx="1994402" cy="498600"/>
        </a:xfrm>
        <a:prstGeom prst="roundRect">
          <a:avLst>
            <a:gd name="adj" fmla="val 1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Read </a:t>
          </a:r>
          <a:r>
            <a:rPr lang="de-AT" sz="1400" kern="1200" dirty="0" err="1"/>
            <a:t>data</a:t>
          </a:r>
          <a:endParaRPr lang="de-DE" sz="1400" kern="1200" dirty="0"/>
        </a:p>
      </dsp:txBody>
      <dsp:txXfrm>
        <a:off x="1316963" y="764636"/>
        <a:ext cx="1965196" cy="469394"/>
      </dsp:txXfrm>
    </dsp:sp>
    <dsp:sp modelId="{1DAAB90D-38AD-46E5-8ED3-0EF38D2374A2}">
      <dsp:nvSpPr>
        <dsp:cNvPr id="0" name=""/>
        <dsp:cNvSpPr/>
      </dsp:nvSpPr>
      <dsp:spPr>
        <a:xfrm rot="5400000">
          <a:off x="2206074" y="1261098"/>
          <a:ext cx="186975" cy="224370"/>
        </a:xfrm>
        <a:prstGeom prst="rightArrow">
          <a:avLst>
            <a:gd name="adj1" fmla="val 60000"/>
            <a:gd name="adj2" fmla="val 50000"/>
          </a:avLst>
        </a:prstGeom>
        <a:solidFill>
          <a:schemeClr val="accent2">
            <a:hueOff val="4121322"/>
            <a:satOff val="14982"/>
            <a:lumOff val="-73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1279795"/>
        <a:ext cx="134622" cy="130883"/>
      </dsp:txXfrm>
    </dsp:sp>
    <dsp:sp modelId="{C757FD8F-60BE-42E6-ADD3-475E64D5F3AE}">
      <dsp:nvSpPr>
        <dsp:cNvPr id="0" name=""/>
        <dsp:cNvSpPr/>
      </dsp:nvSpPr>
      <dsp:spPr>
        <a:xfrm>
          <a:off x="1302360" y="1497934"/>
          <a:ext cx="1994402" cy="498600"/>
        </a:xfrm>
        <a:prstGeom prst="roundRect">
          <a:avLst>
            <a:gd name="adj" fmla="val 1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Prepare</a:t>
          </a:r>
          <a:r>
            <a:rPr lang="de-AT" sz="1400" kern="1200" dirty="0"/>
            <a:t> </a:t>
          </a:r>
          <a:r>
            <a:rPr lang="de-AT" sz="1400" kern="1200" dirty="0" err="1"/>
            <a:t>data</a:t>
          </a:r>
          <a:r>
            <a:rPr lang="de-AT" sz="1400" kern="1200" dirty="0"/>
            <a:t> (+ </a:t>
          </a:r>
          <a:r>
            <a:rPr lang="de-AT" sz="1400" kern="1200" dirty="0" err="1"/>
            <a:t>exploration</a:t>
          </a:r>
          <a:r>
            <a:rPr lang="de-AT" sz="1400" kern="1200" dirty="0"/>
            <a:t>)</a:t>
          </a:r>
          <a:endParaRPr lang="de-DE" sz="1400" kern="1200" dirty="0"/>
        </a:p>
      </dsp:txBody>
      <dsp:txXfrm>
        <a:off x="1316963" y="1512537"/>
        <a:ext cx="1965196" cy="469394"/>
      </dsp:txXfrm>
    </dsp:sp>
    <dsp:sp modelId="{16C0CEAA-1DBB-4F31-9A98-9F0DBF5D8AD1}">
      <dsp:nvSpPr>
        <dsp:cNvPr id="0" name=""/>
        <dsp:cNvSpPr/>
      </dsp:nvSpPr>
      <dsp:spPr>
        <a:xfrm rot="5400000">
          <a:off x="2206074" y="2008999"/>
          <a:ext cx="186975" cy="224370"/>
        </a:xfrm>
        <a:prstGeom prst="rightArrow">
          <a:avLst>
            <a:gd name="adj1" fmla="val 60000"/>
            <a:gd name="adj2" fmla="val 50000"/>
          </a:avLst>
        </a:prstGeom>
        <a:solidFill>
          <a:schemeClr val="accent2">
            <a:hueOff val="8242644"/>
            <a:satOff val="29965"/>
            <a:lumOff val="-146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027696"/>
        <a:ext cx="134622" cy="130883"/>
      </dsp:txXfrm>
    </dsp:sp>
    <dsp:sp modelId="{DB4A1DA1-B362-4674-8937-AD474CD4C628}">
      <dsp:nvSpPr>
        <dsp:cNvPr id="0" name=""/>
        <dsp:cNvSpPr/>
      </dsp:nvSpPr>
      <dsp:spPr>
        <a:xfrm>
          <a:off x="1302360" y="2245835"/>
          <a:ext cx="1994402" cy="498600"/>
        </a:xfrm>
        <a:prstGeom prst="roundRect">
          <a:avLst>
            <a:gd name="adj" fmla="val 1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Calculations</a:t>
          </a:r>
          <a:r>
            <a:rPr lang="de-AT" sz="1400" kern="1200" dirty="0"/>
            <a:t> (+ </a:t>
          </a:r>
          <a:r>
            <a:rPr lang="de-AT" sz="1400" kern="1200" dirty="0" err="1"/>
            <a:t>plots</a:t>
          </a:r>
          <a:r>
            <a:rPr lang="de-AT" sz="1400" kern="1200" dirty="0"/>
            <a:t>?)</a:t>
          </a:r>
          <a:endParaRPr lang="de-DE" sz="1400" kern="1200" dirty="0"/>
        </a:p>
      </dsp:txBody>
      <dsp:txXfrm>
        <a:off x="1316963" y="2260438"/>
        <a:ext cx="1965196" cy="469394"/>
      </dsp:txXfrm>
    </dsp:sp>
    <dsp:sp modelId="{FC615C81-348F-48D2-8B8B-A1534445475D}">
      <dsp:nvSpPr>
        <dsp:cNvPr id="0" name=""/>
        <dsp:cNvSpPr/>
      </dsp:nvSpPr>
      <dsp:spPr>
        <a:xfrm rot="5400000">
          <a:off x="2206074" y="2756900"/>
          <a:ext cx="186975" cy="224370"/>
        </a:xfrm>
        <a:prstGeom prst="rightArrow">
          <a:avLst>
            <a:gd name="adj1" fmla="val 60000"/>
            <a:gd name="adj2" fmla="val 50000"/>
          </a:avLst>
        </a:prstGeom>
        <a:solidFill>
          <a:schemeClr val="accent2">
            <a:hueOff val="12363965"/>
            <a:satOff val="44947"/>
            <a:lumOff val="-21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775597"/>
        <a:ext cx="134622" cy="130883"/>
      </dsp:txXfrm>
    </dsp:sp>
    <dsp:sp modelId="{3D0D0F13-A6AF-48FE-80D9-EA5705F661F7}">
      <dsp:nvSpPr>
        <dsp:cNvPr id="0" name=""/>
        <dsp:cNvSpPr/>
      </dsp:nvSpPr>
      <dsp:spPr>
        <a:xfrm>
          <a:off x="1302360" y="2993735"/>
          <a:ext cx="1994402" cy="498600"/>
        </a:xfrm>
        <a:prstGeom prst="roundRect">
          <a:avLst>
            <a:gd name="adj" fmla="val 1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Save</a:t>
          </a:r>
          <a:endParaRPr lang="de-DE" sz="1400" kern="1200" dirty="0"/>
        </a:p>
      </dsp:txBody>
      <dsp:txXfrm>
        <a:off x="1316963" y="3008338"/>
        <a:ext cx="1965196" cy="4693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779151" y="9430306"/>
            <a:ext cx="2889938" cy="496332"/>
          </a:xfrm>
          <a:prstGeom prst="rect">
            <a:avLst/>
          </a:prstGeom>
        </p:spPr>
        <p:txBody>
          <a:bodyPr vert="horz" lIns="91440" tIns="45720" rIns="91440" bIns="45720" rtlCol="0" anchor="b" anchorCtr="0"/>
          <a:lstStyle>
            <a:lvl1pPr algn="r">
              <a:defRPr sz="1200"/>
            </a:lvl1pPr>
          </a:lstStyle>
          <a:p>
            <a:fld id="{A4F87B00-D7D7-4E73-88E5-5DF5797B2681}" type="datetimeFigureOut">
              <a:rPr lang="de-AT" smtClean="0"/>
              <a:t>24.04.2024</a:t>
            </a:fld>
            <a:endParaRPr lang="de-AT" dirty="0"/>
          </a:p>
        </p:txBody>
      </p:sp>
      <p:sp>
        <p:nvSpPr>
          <p:cNvPr id="4" name="Fußzeilenplatzhalt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dirty="0"/>
          </a:p>
        </p:txBody>
      </p:sp>
      <p:sp>
        <p:nvSpPr>
          <p:cNvPr id="6" name="Foliennummernplatzhalter 5"/>
          <p:cNvSpPr>
            <a:spLocks noGrp="1"/>
          </p:cNvSpPr>
          <p:nvPr>
            <p:ph type="sldNum" sz="quarter" idx="3"/>
          </p:nvPr>
        </p:nvSpPr>
        <p:spPr>
          <a:xfrm>
            <a:off x="2889938" y="9428583"/>
            <a:ext cx="887669" cy="496332"/>
          </a:xfrm>
          <a:prstGeom prst="rect">
            <a:avLst/>
          </a:prstGeom>
        </p:spPr>
        <p:txBody>
          <a:bodyPr vert="horz" lIns="91440" tIns="45720" rIns="91440" bIns="45720" rtlCol="0" anchor="b"/>
          <a:lstStyle>
            <a:lvl1pPr algn="r">
              <a:defRPr sz="1200"/>
            </a:lvl1pPr>
          </a:lstStyle>
          <a:p>
            <a:pPr algn="ctr"/>
            <a:fld id="{1BCACBB0-6C6B-4B3E-B6E6-54B62284C21B}" type="slidenum">
              <a:rPr lang="de-AT" smtClean="0"/>
              <a:pPr algn="ctr"/>
              <a:t>‹Nr.›</a:t>
            </a:fld>
            <a:endParaRPr lang="de-AT" dirty="0"/>
          </a:p>
        </p:txBody>
      </p:sp>
      <p:pic>
        <p:nvPicPr>
          <p:cNvPr id="7" name="Grafik 6" descr="Bundesministerium &#10;&#10;&#10;Bildung, Wissenschaft und Forschu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895" y="432000"/>
            <a:ext cx="1448080" cy="460800"/>
          </a:xfrm>
          <a:prstGeom prst="rect">
            <a:avLst/>
          </a:prstGeom>
          <a:noFill/>
          <a:ln>
            <a:noFill/>
          </a:ln>
        </p:spPr>
      </p:pic>
    </p:spTree>
    <p:extLst>
      <p:ext uri="{BB962C8B-B14F-4D97-AF65-F5344CB8AC3E}">
        <p14:creationId xmlns:p14="http://schemas.microsoft.com/office/powerpoint/2010/main" val="148334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779151" y="9428582"/>
            <a:ext cx="2889938" cy="496332"/>
          </a:xfrm>
          <a:prstGeom prst="rect">
            <a:avLst/>
          </a:prstGeom>
        </p:spPr>
        <p:txBody>
          <a:bodyPr vert="horz" lIns="91440" tIns="45720" rIns="91440" bIns="45720" rtlCol="0" anchor="b" anchorCtr="0"/>
          <a:lstStyle>
            <a:lvl1pPr algn="r">
              <a:defRPr sz="1200"/>
            </a:lvl1pPr>
          </a:lstStyle>
          <a:p>
            <a:fld id="{64F923B6-97FF-4AF0-A17D-1758840DBBE2}" type="datetimeFigureOut">
              <a:rPr lang="de-AT" smtClean="0"/>
              <a:t>24.04.2024</a:t>
            </a:fld>
            <a:endParaRPr lang="de-AT"/>
          </a:p>
        </p:txBody>
      </p:sp>
      <p:sp>
        <p:nvSpPr>
          <p:cNvPr id="4" name="Folienbildplatzhalter 3"/>
          <p:cNvSpPr>
            <a:spLocks noGrp="1" noRot="1" noChangeAspect="1"/>
          </p:cNvSpPr>
          <p:nvPr>
            <p:ph type="sldImg" idx="2"/>
          </p:nvPr>
        </p:nvSpPr>
        <p:spPr>
          <a:xfrm>
            <a:off x="-381000" y="674688"/>
            <a:ext cx="7431088" cy="418147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838723" y="4963320"/>
            <a:ext cx="4994060" cy="4218821"/>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2889938" y="9428582"/>
            <a:ext cx="887669" cy="498056"/>
          </a:xfrm>
          <a:prstGeom prst="rect">
            <a:avLst/>
          </a:prstGeom>
        </p:spPr>
        <p:txBody>
          <a:bodyPr vert="horz" lIns="91440" tIns="45720" rIns="91440" bIns="45720" rtlCol="0" anchor="b"/>
          <a:lstStyle>
            <a:lvl1pPr algn="ctr">
              <a:defRPr sz="1200"/>
            </a:lvl1pPr>
          </a:lstStyle>
          <a:p>
            <a:fld id="{F0A5DA3B-92D6-4D4B-9895-D15CB563B5E4}" type="slidenum">
              <a:rPr lang="de-AT" smtClean="0"/>
              <a:pPr/>
              <a:t>‹Nr.›</a:t>
            </a:fld>
            <a:endParaRPr lang="de-AT"/>
          </a:p>
        </p:txBody>
      </p:sp>
    </p:spTree>
    <p:extLst>
      <p:ext uri="{BB962C8B-B14F-4D97-AF65-F5344CB8AC3E}">
        <p14:creationId xmlns:p14="http://schemas.microsoft.com/office/powerpoint/2010/main" val="1136113356"/>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200"/>
      </a:spcBef>
      <a:defRPr sz="1200" kern="1200">
        <a:solidFill>
          <a:schemeClr val="tx1"/>
        </a:solidFill>
        <a:latin typeface="+mn-lt"/>
        <a:ea typeface="+mn-ea"/>
        <a:cs typeface="+mn-cs"/>
      </a:defRPr>
    </a:lvl1pPr>
    <a:lvl2pPr marL="396000" indent="-171450" algn="l" defTabSz="914400" rtl="0" eaLnBrk="1" latinLnBrk="0" hangingPunct="1">
      <a:spcBef>
        <a:spcPts val="200"/>
      </a:spcBef>
      <a:buFont typeface="Arial" pitchFamily="34" charset="0"/>
      <a:buChar char="•"/>
      <a:defRPr sz="1200" kern="1200">
        <a:solidFill>
          <a:schemeClr val="tx1"/>
        </a:solidFill>
        <a:latin typeface="+mn-lt"/>
        <a:ea typeface="+mn-ea"/>
        <a:cs typeface="+mn-cs"/>
      </a:defRPr>
    </a:lvl2pPr>
    <a:lvl3pPr marL="792000" indent="-171450" algn="l" defTabSz="914400" rtl="0" eaLnBrk="1" latinLnBrk="0" hangingPunct="1">
      <a:spcBef>
        <a:spcPts val="200"/>
      </a:spcBef>
      <a:buFont typeface="Courier New" pitchFamily="49" charset="0"/>
      <a:buChar char="o"/>
      <a:defRPr sz="1200" kern="1200">
        <a:solidFill>
          <a:schemeClr val="tx1"/>
        </a:solidFill>
        <a:latin typeface="+mn-lt"/>
        <a:ea typeface="+mn-ea"/>
        <a:cs typeface="+mn-cs"/>
      </a:defRPr>
    </a:lvl3pPr>
    <a:lvl4pPr marL="1188000" indent="-171450" algn="l" defTabSz="914400" rtl="0" eaLnBrk="1" latinLnBrk="0" hangingPunct="1">
      <a:spcBef>
        <a:spcPts val="200"/>
      </a:spcBef>
      <a:buFont typeface="Wingdings" pitchFamily="2" charset="2"/>
      <a:buChar char="§"/>
      <a:defRPr sz="1200" kern="1200">
        <a:solidFill>
          <a:schemeClr val="tx1"/>
        </a:solidFill>
        <a:latin typeface="+mn-lt"/>
        <a:ea typeface="+mn-ea"/>
        <a:cs typeface="+mn-cs"/>
      </a:defRPr>
    </a:lvl4pPr>
    <a:lvl5pPr marL="1584000" indent="-171450" algn="l" defTabSz="914400" rtl="0" eaLnBrk="1" latinLnBrk="0" hangingPunct="1">
      <a:spcBef>
        <a:spcPts val="200"/>
      </a:spcBef>
      <a:buFont typeface="Symbol"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a:t>
            </a:fld>
            <a:endParaRPr lang="de-AT"/>
          </a:p>
        </p:txBody>
      </p:sp>
    </p:spTree>
    <p:extLst>
      <p:ext uri="{BB962C8B-B14F-4D97-AF65-F5344CB8AC3E}">
        <p14:creationId xmlns:p14="http://schemas.microsoft.com/office/powerpoint/2010/main" val="321611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https://bookdown.org/ndphillips/YaRrr/the-four-rstudio-windows.html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32</a:t>
            </a:fld>
            <a:endParaRPr lang="de-AT"/>
          </a:p>
        </p:txBody>
      </p:sp>
    </p:spTree>
    <p:extLst>
      <p:ext uri="{BB962C8B-B14F-4D97-AF65-F5344CB8AC3E}">
        <p14:creationId xmlns:p14="http://schemas.microsoft.com/office/powerpoint/2010/main" val="275985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hash</a:t>
            </a:r>
            <a:r>
              <a:rPr lang="de-DE" dirty="0"/>
              <a:t>, </a:t>
            </a:r>
            <a:r>
              <a:rPr lang="de-DE" dirty="0" err="1"/>
              <a:t>pound</a:t>
            </a:r>
            <a:r>
              <a:rPr lang="de-DE" dirty="0"/>
              <a:t> </a:t>
            </a:r>
            <a:r>
              <a:rPr lang="de-DE" dirty="0" err="1"/>
              <a:t>sign</a:t>
            </a:r>
            <a:r>
              <a:rPr lang="de-DE" dirty="0"/>
              <a:t> (Zaun, Hashtag)</a:t>
            </a:r>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38</a:t>
            </a:fld>
            <a:endParaRPr lang="de-AT"/>
          </a:p>
        </p:txBody>
      </p:sp>
    </p:spTree>
    <p:extLst>
      <p:ext uri="{BB962C8B-B14F-4D97-AF65-F5344CB8AC3E}">
        <p14:creationId xmlns:p14="http://schemas.microsoft.com/office/powerpoint/2010/main" val="66220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Skript öffnen, alle führen den Code zusammen aus, müssen aber nichts selber schreiben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40</a:t>
            </a:fld>
            <a:endParaRPr lang="de-AT"/>
          </a:p>
        </p:txBody>
      </p:sp>
    </p:spTree>
    <p:extLst>
      <p:ext uri="{BB962C8B-B14F-4D97-AF65-F5344CB8AC3E}">
        <p14:creationId xmlns:p14="http://schemas.microsoft.com/office/powerpoint/2010/main" val="426211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https://cran.r-project.org/;</a:t>
            </a:r>
          </a:p>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18350 Packages Stand 3.7.22</a:t>
            </a:r>
          </a:p>
        </p:txBody>
      </p:sp>
      <p:sp>
        <p:nvSpPr>
          <p:cNvPr id="4" name="Foliennummernplatzhalter 3"/>
          <p:cNvSpPr>
            <a:spLocks noGrp="1"/>
          </p:cNvSpPr>
          <p:nvPr>
            <p:ph type="sldNum" sz="quarter" idx="5"/>
          </p:nvPr>
        </p:nvSpPr>
        <p:spPr/>
        <p:txBody>
          <a:bodyPr/>
          <a:lstStyle/>
          <a:p>
            <a:fld id="{F0A5DA3B-92D6-4D4B-9895-D15CB563B5E4}" type="slidenum">
              <a:rPr lang="de-AT" smtClean="0"/>
              <a:pPr/>
              <a:t>64</a:t>
            </a:fld>
            <a:endParaRPr lang="de-AT"/>
          </a:p>
        </p:txBody>
      </p:sp>
    </p:spTree>
    <p:extLst>
      <p:ext uri="{BB962C8B-B14F-4D97-AF65-F5344CB8AC3E}">
        <p14:creationId xmlns:p14="http://schemas.microsoft.com/office/powerpoint/2010/main" val="414611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https://ipub.com/dev-corner/apps/r-package-downloads/</a:t>
            </a:r>
          </a:p>
          <a:p>
            <a:r>
              <a:rPr lang="de-DE" dirty="0"/>
              <a:t>http://www.datasciencemeta.com/rpackages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65</a:t>
            </a:fld>
            <a:endParaRPr lang="de-AT"/>
          </a:p>
        </p:txBody>
      </p:sp>
    </p:spTree>
    <p:extLst>
      <p:ext uri="{BB962C8B-B14F-4D97-AF65-F5344CB8AC3E}">
        <p14:creationId xmlns:p14="http://schemas.microsoft.com/office/powerpoint/2010/main" val="18069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Bemerke: die meisten </a:t>
            </a:r>
            <a:r>
              <a:rPr lang="de-DE" dirty="0" err="1"/>
              <a:t>base</a:t>
            </a:r>
            <a:r>
              <a:rPr lang="de-DE" dirty="0"/>
              <a:t>-Funktionen folgen nicht dieser „Konvention“. x steht hier häufig für den Haupt-Input, egal, welche Form dieser hat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71</a:t>
            </a:fld>
            <a:endParaRPr lang="de-AT"/>
          </a:p>
        </p:txBody>
      </p:sp>
    </p:spTree>
    <p:extLst>
      <p:ext uri="{BB962C8B-B14F-4D97-AF65-F5344CB8AC3E}">
        <p14:creationId xmlns:p14="http://schemas.microsoft.com/office/powerpoint/2010/main" val="413617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spc="-15" dirty="0">
                <a:latin typeface="Tahoma"/>
                <a:cs typeface="Tahoma"/>
              </a:rPr>
              <a:t>Übung ist</a:t>
            </a:r>
            <a:r>
              <a:rPr lang="de-DE" sz="1200" spc="-50" dirty="0">
                <a:latin typeface="Tahoma"/>
                <a:cs typeface="Tahoma"/>
              </a:rPr>
              <a:t> </a:t>
            </a:r>
            <a:r>
              <a:rPr lang="de-DE" sz="1200" spc="-40" dirty="0">
                <a:latin typeface="Tahoma"/>
                <a:cs typeface="Tahoma"/>
              </a:rPr>
              <a:t>nur</a:t>
            </a:r>
            <a:r>
              <a:rPr lang="de-DE" sz="1200" spc="-50" dirty="0">
                <a:latin typeface="Tahoma"/>
                <a:cs typeface="Tahoma"/>
              </a:rPr>
              <a:t> </a:t>
            </a:r>
            <a:r>
              <a:rPr lang="de-DE" sz="1200" spc="-40" dirty="0">
                <a:latin typeface="Tahoma"/>
                <a:cs typeface="Tahoma"/>
              </a:rPr>
              <a:t>zum</a:t>
            </a:r>
            <a:r>
              <a:rPr lang="de-DE" sz="1200" spc="-50" dirty="0">
                <a:latin typeface="Tahoma"/>
                <a:cs typeface="Tahoma"/>
              </a:rPr>
              <a:t> </a:t>
            </a:r>
            <a:r>
              <a:rPr lang="de-DE" sz="1200" spc="-40" dirty="0">
                <a:latin typeface="Tahoma"/>
                <a:cs typeface="Tahoma"/>
              </a:rPr>
              <a:t>Ausprobieren,</a:t>
            </a:r>
            <a:r>
              <a:rPr lang="de-DE" sz="1200" spc="-50" dirty="0">
                <a:latin typeface="Tahoma"/>
                <a:cs typeface="Tahoma"/>
              </a:rPr>
              <a:t> </a:t>
            </a:r>
            <a:r>
              <a:rPr lang="de-DE" sz="1200" spc="-80" dirty="0">
                <a:latin typeface="Tahoma"/>
                <a:cs typeface="Tahoma"/>
              </a:rPr>
              <a:t>es</a:t>
            </a:r>
            <a:r>
              <a:rPr lang="de-DE" sz="1200" spc="-55" dirty="0">
                <a:latin typeface="Tahoma"/>
                <a:cs typeface="Tahoma"/>
              </a:rPr>
              <a:t> </a:t>
            </a:r>
            <a:r>
              <a:rPr lang="de-DE" sz="1200" spc="-40" dirty="0">
                <a:latin typeface="Tahoma"/>
                <a:cs typeface="Tahoma"/>
              </a:rPr>
              <a:t>geht</a:t>
            </a:r>
            <a:r>
              <a:rPr lang="de-DE" sz="1200" spc="-55" dirty="0">
                <a:latin typeface="Tahoma"/>
                <a:cs typeface="Tahoma"/>
              </a:rPr>
              <a:t> </a:t>
            </a:r>
            <a:r>
              <a:rPr lang="de-DE" sz="1200" spc="-20" dirty="0">
                <a:latin typeface="Tahoma"/>
                <a:cs typeface="Tahoma"/>
              </a:rPr>
              <a:t>nicht</a:t>
            </a:r>
            <a:r>
              <a:rPr lang="de-DE" sz="1200" spc="-50" dirty="0">
                <a:latin typeface="Tahoma"/>
                <a:cs typeface="Tahoma"/>
              </a:rPr>
              <a:t> um </a:t>
            </a:r>
            <a:r>
              <a:rPr lang="de-DE" sz="1200" spc="-45" dirty="0">
                <a:latin typeface="Tahoma"/>
                <a:cs typeface="Tahoma"/>
              </a:rPr>
              <a:t>Ergebnisse.</a:t>
            </a:r>
            <a:r>
              <a:rPr lang="de-DE" sz="1200" spc="-55" dirty="0">
                <a:latin typeface="Tahoma"/>
                <a:cs typeface="Tahoma"/>
              </a:rPr>
              <a:t> </a:t>
            </a:r>
            <a:r>
              <a:rPr lang="de-DE" sz="1200" spc="-20" dirty="0">
                <a:latin typeface="Tahoma"/>
                <a:cs typeface="Tahoma"/>
              </a:rPr>
              <a:t>Einfach</a:t>
            </a:r>
            <a:r>
              <a:rPr lang="de-DE" sz="1200" spc="-55" dirty="0">
                <a:latin typeface="Tahoma"/>
                <a:cs typeface="Tahoma"/>
              </a:rPr>
              <a:t> </a:t>
            </a:r>
            <a:r>
              <a:rPr lang="de-DE" sz="1200" spc="-40" dirty="0">
                <a:latin typeface="Tahoma"/>
                <a:cs typeface="Tahoma"/>
              </a:rPr>
              <a:t>ein-</a:t>
            </a:r>
            <a:r>
              <a:rPr lang="de-DE" sz="1200" spc="-30" dirty="0">
                <a:latin typeface="Tahoma"/>
                <a:cs typeface="Tahoma"/>
              </a:rPr>
              <a:t> </a:t>
            </a:r>
            <a:r>
              <a:rPr lang="de-DE" sz="1200" spc="-35" dirty="0">
                <a:latin typeface="Tahoma"/>
                <a:cs typeface="Tahoma"/>
              </a:rPr>
              <a:t>mal</a:t>
            </a:r>
            <a:r>
              <a:rPr lang="de-DE" sz="1200" spc="-15" dirty="0">
                <a:latin typeface="Tahoma"/>
                <a:cs typeface="Tahoma"/>
              </a:rPr>
              <a:t> </a:t>
            </a:r>
            <a:r>
              <a:rPr lang="de-DE" sz="1200" spc="-45" dirty="0">
                <a:latin typeface="Tahoma"/>
                <a:cs typeface="Tahoma"/>
              </a:rPr>
              <a:t>ein</a:t>
            </a:r>
            <a:r>
              <a:rPr lang="de-DE" sz="1200" spc="-15" dirty="0">
                <a:latin typeface="Tahoma"/>
                <a:cs typeface="Tahoma"/>
              </a:rPr>
              <a:t> </a:t>
            </a:r>
            <a:r>
              <a:rPr lang="de-DE" sz="1200" spc="-50" dirty="0">
                <a:latin typeface="Tahoma"/>
                <a:cs typeface="Tahoma"/>
              </a:rPr>
              <a:t>bisschen</a:t>
            </a:r>
            <a:r>
              <a:rPr lang="de-DE" sz="1200" spc="-10" dirty="0">
                <a:latin typeface="Tahoma"/>
                <a:cs typeface="Tahoma"/>
              </a:rPr>
              <a:t> </a:t>
            </a:r>
            <a:r>
              <a:rPr lang="de-DE" sz="1200" spc="-20" dirty="0">
                <a:latin typeface="Tahoma"/>
                <a:cs typeface="Tahoma"/>
              </a:rPr>
              <a:t>in</a:t>
            </a:r>
            <a:r>
              <a:rPr lang="de-DE" sz="1200" spc="-15" dirty="0">
                <a:latin typeface="Tahoma"/>
                <a:cs typeface="Tahoma"/>
              </a:rPr>
              <a:t> </a:t>
            </a:r>
            <a:r>
              <a:rPr lang="de-DE" sz="1200" spc="-25" dirty="0">
                <a:latin typeface="Tahoma"/>
                <a:cs typeface="Tahoma"/>
              </a:rPr>
              <a:t>Konsole</a:t>
            </a:r>
            <a:r>
              <a:rPr lang="de-DE" sz="1200" spc="-15" dirty="0">
                <a:latin typeface="Tahoma"/>
                <a:cs typeface="Tahoma"/>
              </a:rPr>
              <a:t> </a:t>
            </a:r>
            <a:r>
              <a:rPr lang="de-DE" sz="1200" spc="-45" dirty="0">
                <a:latin typeface="Tahoma"/>
                <a:cs typeface="Tahoma"/>
              </a:rPr>
              <a:t>und</a:t>
            </a:r>
            <a:r>
              <a:rPr lang="de-DE" sz="1200" spc="-15" dirty="0">
                <a:latin typeface="Tahoma"/>
                <a:cs typeface="Tahoma"/>
              </a:rPr>
              <a:t> Editor</a:t>
            </a:r>
            <a:r>
              <a:rPr lang="de-DE" sz="1200" spc="-10" dirty="0">
                <a:latin typeface="Tahoma"/>
                <a:cs typeface="Tahoma"/>
              </a:rPr>
              <a:t> </a:t>
            </a:r>
            <a:r>
              <a:rPr lang="de-DE" sz="1200" spc="-55" dirty="0">
                <a:latin typeface="Tahoma"/>
                <a:cs typeface="Tahoma"/>
              </a:rPr>
              <a:t>eingeben</a:t>
            </a:r>
            <a:r>
              <a:rPr lang="de-DE" sz="1200" spc="-15" dirty="0">
                <a:latin typeface="Tahoma"/>
                <a:cs typeface="Tahoma"/>
              </a:rPr>
              <a:t> </a:t>
            </a:r>
            <a:r>
              <a:rPr lang="de-DE" sz="1200" spc="-45" dirty="0">
                <a:latin typeface="Tahoma"/>
                <a:cs typeface="Tahoma"/>
              </a:rPr>
              <a:t>und</a:t>
            </a:r>
            <a:r>
              <a:rPr lang="de-DE" sz="1200" spc="-15" dirty="0">
                <a:latin typeface="Tahoma"/>
                <a:cs typeface="Tahoma"/>
              </a:rPr>
              <a:t> </a:t>
            </a:r>
            <a:r>
              <a:rPr lang="de-DE" sz="1200" spc="-55" dirty="0">
                <a:latin typeface="Tahoma"/>
                <a:cs typeface="Tahoma"/>
              </a:rPr>
              <a:t>schauen,</a:t>
            </a:r>
            <a:r>
              <a:rPr lang="de-DE" sz="1200" spc="-10" dirty="0">
                <a:latin typeface="Tahoma"/>
                <a:cs typeface="Tahoma"/>
              </a:rPr>
              <a:t> </a:t>
            </a:r>
            <a:r>
              <a:rPr lang="de-DE" sz="1200" spc="-45" dirty="0">
                <a:latin typeface="Tahoma"/>
                <a:cs typeface="Tahoma"/>
              </a:rPr>
              <a:t>ob</a:t>
            </a:r>
            <a:r>
              <a:rPr lang="de-DE" sz="1200" spc="-15" dirty="0">
                <a:latin typeface="Tahoma"/>
                <a:cs typeface="Tahoma"/>
              </a:rPr>
              <a:t> </a:t>
            </a:r>
            <a:r>
              <a:rPr lang="de-DE" sz="1200" spc="-15" dirty="0" err="1">
                <a:latin typeface="Tahoma"/>
                <a:cs typeface="Tahoma"/>
              </a:rPr>
              <a:t>RStudio</a:t>
            </a:r>
            <a:r>
              <a:rPr lang="de-DE" sz="1200" spc="-20" dirty="0">
                <a:latin typeface="Tahoma"/>
                <a:cs typeface="Tahoma"/>
              </a:rPr>
              <a:t> </a:t>
            </a:r>
            <a:r>
              <a:rPr lang="de-DE" sz="1200" spc="-50" dirty="0">
                <a:latin typeface="Tahoma"/>
                <a:cs typeface="Tahoma"/>
              </a:rPr>
              <a:t>soweit</a:t>
            </a:r>
            <a:r>
              <a:rPr lang="de-DE" sz="1200" spc="15" dirty="0">
                <a:latin typeface="Tahoma"/>
                <a:cs typeface="Tahoma"/>
              </a:rPr>
              <a:t> </a:t>
            </a:r>
            <a:r>
              <a:rPr lang="de-DE" sz="1200" spc="-35" dirty="0">
                <a:latin typeface="Tahoma"/>
                <a:cs typeface="Tahoma"/>
              </a:rPr>
              <a:t>eingerichtet</a:t>
            </a:r>
            <a:r>
              <a:rPr lang="de-DE" sz="1200" spc="15" dirty="0">
                <a:latin typeface="Tahoma"/>
                <a:cs typeface="Tahoma"/>
              </a:rPr>
              <a:t> </a:t>
            </a:r>
            <a:r>
              <a:rPr lang="de-DE" sz="1200" spc="-15" dirty="0">
                <a:latin typeface="Tahoma"/>
                <a:cs typeface="Tahoma"/>
              </a:rPr>
              <a:t>ist</a:t>
            </a:r>
            <a:r>
              <a:rPr lang="de-DE" sz="1200" spc="20" dirty="0">
                <a:latin typeface="Tahoma"/>
                <a:cs typeface="Tahoma"/>
              </a:rPr>
              <a:t> </a:t>
            </a:r>
            <a:r>
              <a:rPr lang="de-DE" sz="1200" spc="-45" dirty="0">
                <a:latin typeface="Tahoma"/>
                <a:cs typeface="Tahoma"/>
              </a:rPr>
              <a:t>und</a:t>
            </a:r>
            <a:r>
              <a:rPr lang="de-DE" sz="1200" spc="20" dirty="0">
                <a:latin typeface="Tahoma"/>
                <a:cs typeface="Tahoma"/>
              </a:rPr>
              <a:t> </a:t>
            </a:r>
            <a:r>
              <a:rPr lang="de-DE" sz="1200" spc="-45" dirty="0">
                <a:latin typeface="Tahoma"/>
                <a:cs typeface="Tahoma"/>
              </a:rPr>
              <a:t>ob</a:t>
            </a:r>
            <a:r>
              <a:rPr lang="de-DE" sz="1200" spc="15" dirty="0">
                <a:latin typeface="Tahoma"/>
                <a:cs typeface="Tahoma"/>
              </a:rPr>
              <a:t> </a:t>
            </a:r>
            <a:r>
              <a:rPr lang="de-DE" sz="1200" spc="-40" dirty="0">
                <a:latin typeface="Tahoma"/>
                <a:cs typeface="Tahoma"/>
              </a:rPr>
              <a:t>alles</a:t>
            </a:r>
            <a:r>
              <a:rPr lang="de-DE" sz="1200" spc="20" dirty="0">
                <a:latin typeface="Tahoma"/>
                <a:cs typeface="Tahoma"/>
              </a:rPr>
              <a:t> </a:t>
            </a:r>
            <a:r>
              <a:rPr lang="de-DE" sz="1200" spc="-25" dirty="0">
                <a:latin typeface="Tahoma"/>
                <a:cs typeface="Tahoma"/>
              </a:rPr>
              <a:t>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72</a:t>
            </a:fld>
            <a:endParaRPr lang="de-AT"/>
          </a:p>
        </p:txBody>
      </p:sp>
    </p:spTree>
    <p:extLst>
      <p:ext uri="{BB962C8B-B14F-4D97-AF65-F5344CB8AC3E}">
        <p14:creationId xmlns:p14="http://schemas.microsoft.com/office/powerpoint/2010/main" val="157206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Rätselzeit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77</a:t>
            </a:fld>
            <a:endParaRPr lang="de-AT"/>
          </a:p>
        </p:txBody>
      </p:sp>
    </p:spTree>
    <p:extLst>
      <p:ext uri="{BB962C8B-B14F-4D97-AF65-F5344CB8AC3E}">
        <p14:creationId xmlns:p14="http://schemas.microsoft.com/office/powerpoint/2010/main" val="76953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https://stackoverflow.com/questions/57023442/translating-dplyr-to-data-table/57043135#57043135</a:t>
            </a:r>
            <a:br>
              <a:rPr lang="de-DE" dirty="0"/>
            </a:br>
            <a:r>
              <a:rPr lang="de-DE" dirty="0"/>
              <a:t>https://stackoverflow.com/questions/72243968/plain-code-chunks-for-r-input-in-knitr-output/72411178#72411178</a:t>
            </a:r>
          </a:p>
        </p:txBody>
      </p:sp>
      <p:sp>
        <p:nvSpPr>
          <p:cNvPr id="4" name="Foliennummernplatzhalter 3"/>
          <p:cNvSpPr>
            <a:spLocks noGrp="1"/>
          </p:cNvSpPr>
          <p:nvPr>
            <p:ph type="sldNum" sz="quarter" idx="5"/>
          </p:nvPr>
        </p:nvSpPr>
        <p:spPr/>
        <p:txBody>
          <a:bodyPr/>
          <a:lstStyle/>
          <a:p>
            <a:fld id="{F0A5DA3B-92D6-4D4B-9895-D15CB563B5E4}" type="slidenum">
              <a:rPr lang="de-AT" smtClean="0"/>
              <a:pPr/>
              <a:t>81</a:t>
            </a:fld>
            <a:endParaRPr lang="de-AT"/>
          </a:p>
        </p:txBody>
      </p:sp>
    </p:spTree>
    <p:extLst>
      <p:ext uri="{BB962C8B-B14F-4D97-AF65-F5344CB8AC3E}">
        <p14:creationId xmlns:p14="http://schemas.microsoft.com/office/powerpoint/2010/main" val="215703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 zusammen anschauen und Antworten durchgehen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82</a:t>
            </a:fld>
            <a:endParaRPr lang="de-AT"/>
          </a:p>
        </p:txBody>
      </p:sp>
    </p:spTree>
    <p:extLst>
      <p:ext uri="{BB962C8B-B14F-4D97-AF65-F5344CB8AC3E}">
        <p14:creationId xmlns:p14="http://schemas.microsoft.com/office/powerpoint/2010/main" val="173067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5</a:t>
            </a:fld>
            <a:endParaRPr lang="de-AT"/>
          </a:p>
        </p:txBody>
      </p:sp>
    </p:spTree>
    <p:extLst>
      <p:ext uri="{BB962C8B-B14F-4D97-AF65-F5344CB8AC3E}">
        <p14:creationId xmlns:p14="http://schemas.microsoft.com/office/powerpoint/2010/main" val="1122251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90</a:t>
            </a:fld>
            <a:endParaRPr lang="de-AT"/>
          </a:p>
        </p:txBody>
      </p:sp>
    </p:spTree>
    <p:extLst>
      <p:ext uri="{BB962C8B-B14F-4D97-AF65-F5344CB8AC3E}">
        <p14:creationId xmlns:p14="http://schemas.microsoft.com/office/powerpoint/2010/main" val="1647525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91</a:t>
            </a:fld>
            <a:endParaRPr lang="de-AT"/>
          </a:p>
        </p:txBody>
      </p:sp>
    </p:spTree>
    <p:extLst>
      <p:ext uri="{BB962C8B-B14F-4D97-AF65-F5344CB8AC3E}">
        <p14:creationId xmlns:p14="http://schemas.microsoft.com/office/powerpoint/2010/main" val="454175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104</a:t>
            </a:fld>
            <a:endParaRPr lang="de-AT"/>
          </a:p>
        </p:txBody>
      </p:sp>
    </p:spTree>
    <p:extLst>
      <p:ext uri="{BB962C8B-B14F-4D97-AF65-F5344CB8AC3E}">
        <p14:creationId xmlns:p14="http://schemas.microsoft.com/office/powerpoint/2010/main" val="3137624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105</a:t>
            </a:fld>
            <a:endParaRPr lang="de-AT"/>
          </a:p>
        </p:txBody>
      </p:sp>
    </p:spTree>
    <p:extLst>
      <p:ext uri="{BB962C8B-B14F-4D97-AF65-F5344CB8AC3E}">
        <p14:creationId xmlns:p14="http://schemas.microsoft.com/office/powerpoint/2010/main" val="2500180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106</a:t>
            </a:fld>
            <a:endParaRPr lang="de-AT"/>
          </a:p>
        </p:txBody>
      </p:sp>
    </p:spTree>
    <p:extLst>
      <p:ext uri="{BB962C8B-B14F-4D97-AF65-F5344CB8AC3E}">
        <p14:creationId xmlns:p14="http://schemas.microsoft.com/office/powerpoint/2010/main" val="370235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https://style.tidyverse.org/index.html</a:t>
            </a:r>
          </a:p>
          <a:p>
            <a:r>
              <a:rPr lang="de-DE" dirty="0"/>
              <a:t>Folie 38 / </a:t>
            </a:r>
            <a:r>
              <a:rPr lang="de-DE" dirty="0" err="1"/>
              <a:t>Yarrr</a:t>
            </a:r>
            <a:endParaRPr lang="de-DE" dirty="0"/>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107</a:t>
            </a:fld>
            <a:endParaRPr lang="de-AT"/>
          </a:p>
        </p:txBody>
      </p:sp>
    </p:spTree>
    <p:extLst>
      <p:ext uri="{BB962C8B-B14F-4D97-AF65-F5344CB8AC3E}">
        <p14:creationId xmlns:p14="http://schemas.microsoft.com/office/powerpoint/2010/main" val="3957592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Style Guide sind Richtlinien: man nehme sich, was man sicher durchhalten kann. Überschriften, Leerzeichen und Kommentare sind sehr wichtig, der Rest ist optional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109</a:t>
            </a:fld>
            <a:endParaRPr lang="de-AT"/>
          </a:p>
        </p:txBody>
      </p:sp>
    </p:spTree>
    <p:extLst>
      <p:ext uri="{BB962C8B-B14F-4D97-AF65-F5344CB8AC3E}">
        <p14:creationId xmlns:p14="http://schemas.microsoft.com/office/powerpoint/2010/main" val="1108203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https://speakerdeck.com/jennybc/zen-and-the-art-of-workflow-maintenance?slide=57</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113</a:t>
            </a:fld>
            <a:endParaRPr lang="de-AT"/>
          </a:p>
        </p:txBody>
      </p:sp>
    </p:spTree>
    <p:extLst>
      <p:ext uri="{BB962C8B-B14F-4D97-AF65-F5344CB8AC3E}">
        <p14:creationId xmlns:p14="http://schemas.microsoft.com/office/powerpoint/2010/main" val="3546964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https://speakerdeck.com/jennybc/how-to-name-files</a:t>
            </a:r>
          </a:p>
          <a:p>
            <a:r>
              <a:rPr lang="de-DE" dirty="0"/>
              <a:t>mit Ausnahmen auch für Objektnamen gültig (keine Zahlen am Anfang)</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116</a:t>
            </a:fld>
            <a:endParaRPr lang="de-AT"/>
          </a:p>
        </p:txBody>
      </p:sp>
    </p:spTree>
    <p:extLst>
      <p:ext uri="{BB962C8B-B14F-4D97-AF65-F5344CB8AC3E}">
        <p14:creationId xmlns:p14="http://schemas.microsoft.com/office/powerpoint/2010/main" val="1882107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a:p>
            <a:r>
              <a:rPr lang="de-DE" dirty="0"/>
              <a:t>Beispiel: in unserer Arbeit wurde vor ein paar Jahren die Ordnerstruktur umgeworfen -&gt; sämtliche </a:t>
            </a:r>
            <a:r>
              <a:rPr lang="de-DE" dirty="0" err="1"/>
              <a:t>setwd</a:t>
            </a:r>
            <a:r>
              <a:rPr lang="de-DE" dirty="0"/>
              <a:t>()s gingen nicht mehr; Projekte (+ deren sensible </a:t>
            </a:r>
            <a:r>
              <a:rPr lang="de-DE" dirty="0" err="1"/>
              <a:t>use</a:t>
            </a:r>
            <a:r>
              <a:rPr lang="de-DE" dirty="0"/>
              <a:t>) hätten das verhindert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119</a:t>
            </a:fld>
            <a:endParaRPr lang="de-AT"/>
          </a:p>
        </p:txBody>
      </p:sp>
    </p:spTree>
    <p:extLst>
      <p:ext uri="{BB962C8B-B14F-4D97-AF65-F5344CB8AC3E}">
        <p14:creationId xmlns:p14="http://schemas.microsoft.com/office/powerpoint/2010/main" val="371254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„Lots </a:t>
            </a:r>
            <a:r>
              <a:rPr lang="de-DE" dirty="0" err="1"/>
              <a:t>of</a:t>
            </a:r>
            <a:r>
              <a:rPr lang="de-DE" dirty="0"/>
              <a:t> </a:t>
            </a:r>
            <a:r>
              <a:rPr lang="de-DE" dirty="0" err="1"/>
              <a:t>people</a:t>
            </a:r>
            <a:r>
              <a:rPr lang="de-DE" dirty="0"/>
              <a:t> </a:t>
            </a:r>
            <a:r>
              <a:rPr lang="de-DE" dirty="0" err="1"/>
              <a:t>call</a:t>
            </a:r>
            <a:r>
              <a:rPr lang="de-DE" dirty="0"/>
              <a:t> </a:t>
            </a:r>
            <a:r>
              <a:rPr lang="de-DE" dirty="0" err="1"/>
              <a:t>me</a:t>
            </a:r>
            <a:r>
              <a:rPr lang="de-DE" dirty="0"/>
              <a:t> a </a:t>
            </a:r>
            <a:r>
              <a:rPr lang="de-DE" dirty="0" err="1"/>
              <a:t>psychometrician</a:t>
            </a:r>
            <a:r>
              <a:rPr lang="de-DE" dirty="0"/>
              <a:t> – I </a:t>
            </a:r>
            <a:r>
              <a:rPr lang="de-DE" dirty="0" err="1"/>
              <a:t>realise</a:t>
            </a:r>
            <a:r>
              <a:rPr lang="de-DE" dirty="0"/>
              <a:t> </a:t>
            </a:r>
            <a:r>
              <a:rPr lang="de-DE" dirty="0" err="1"/>
              <a:t>that</a:t>
            </a:r>
            <a:r>
              <a:rPr lang="de-DE" dirty="0"/>
              <a:t> </a:t>
            </a:r>
            <a:r>
              <a:rPr lang="de-DE" dirty="0" err="1"/>
              <a:t>that</a:t>
            </a:r>
            <a:r>
              <a:rPr lang="de-DE" dirty="0"/>
              <a:t> </a:t>
            </a:r>
            <a:r>
              <a:rPr lang="de-DE" dirty="0" err="1"/>
              <a:t>sounds</a:t>
            </a:r>
            <a:r>
              <a:rPr lang="de-DE" dirty="0"/>
              <a:t> </a:t>
            </a:r>
            <a:r>
              <a:rPr lang="de-DE" dirty="0" err="1"/>
              <a:t>more</a:t>
            </a:r>
            <a:r>
              <a:rPr lang="de-DE" dirty="0"/>
              <a:t> like an </a:t>
            </a:r>
            <a:r>
              <a:rPr lang="de-DE" dirty="0" err="1"/>
              <a:t>insult</a:t>
            </a:r>
            <a:r>
              <a:rPr lang="de-DE" dirty="0"/>
              <a:t> </a:t>
            </a:r>
            <a:r>
              <a:rPr lang="de-DE" dirty="0" err="1"/>
              <a:t>than</a:t>
            </a:r>
            <a:r>
              <a:rPr lang="de-DE" dirty="0"/>
              <a:t> </a:t>
            </a:r>
            <a:r>
              <a:rPr lang="de-DE" dirty="0" err="1"/>
              <a:t>it</a:t>
            </a:r>
            <a:r>
              <a:rPr lang="de-DE" dirty="0"/>
              <a:t> </a:t>
            </a:r>
            <a:r>
              <a:rPr lang="de-DE" dirty="0" err="1"/>
              <a:t>does</a:t>
            </a:r>
            <a:r>
              <a:rPr lang="de-DE" dirty="0"/>
              <a:t> a </a:t>
            </a:r>
            <a:r>
              <a:rPr lang="de-DE" dirty="0" err="1"/>
              <a:t>job</a:t>
            </a:r>
            <a:r>
              <a:rPr lang="de-DE" dirty="0"/>
              <a:t> title but </a:t>
            </a:r>
            <a:r>
              <a:rPr lang="de-DE" dirty="0" err="1"/>
              <a:t>what</a:t>
            </a:r>
            <a:r>
              <a:rPr lang="de-DE" dirty="0"/>
              <a:t> </a:t>
            </a:r>
            <a:r>
              <a:rPr lang="de-DE" dirty="0" err="1"/>
              <a:t>it</a:t>
            </a:r>
            <a:r>
              <a:rPr lang="de-DE" dirty="0"/>
              <a:t> </a:t>
            </a:r>
            <a:r>
              <a:rPr lang="de-DE" dirty="0" err="1"/>
              <a:t>means</a:t>
            </a:r>
            <a:r>
              <a:rPr lang="de-DE" dirty="0"/>
              <a:t> </a:t>
            </a:r>
            <a:r>
              <a:rPr lang="de-DE" dirty="0" err="1"/>
              <a:t>that</a:t>
            </a:r>
            <a:r>
              <a:rPr lang="de-DE" dirty="0"/>
              <a:t> I </a:t>
            </a:r>
            <a:r>
              <a:rPr lang="de-DE" dirty="0" err="1"/>
              <a:t>study</a:t>
            </a:r>
            <a:r>
              <a:rPr lang="de-DE" dirty="0"/>
              <a:t> </a:t>
            </a:r>
            <a:r>
              <a:rPr lang="de-DE" dirty="0" err="1"/>
              <a:t>psychological</a:t>
            </a:r>
            <a:r>
              <a:rPr lang="de-DE" dirty="0"/>
              <a:t> </a:t>
            </a:r>
            <a:r>
              <a:rPr lang="de-DE" dirty="0" err="1"/>
              <a:t>metrics</a:t>
            </a:r>
            <a:r>
              <a:rPr lang="de-DE" dirty="0"/>
              <a:t> and in </a:t>
            </a:r>
            <a:r>
              <a:rPr lang="de-DE" dirty="0" err="1"/>
              <a:t>particular</a:t>
            </a:r>
            <a:r>
              <a:rPr lang="de-DE" dirty="0"/>
              <a:t> </a:t>
            </a:r>
            <a:r>
              <a:rPr lang="de-DE" dirty="0" err="1"/>
              <a:t>I‘m</a:t>
            </a:r>
            <a:r>
              <a:rPr lang="de-DE" dirty="0"/>
              <a:t> </a:t>
            </a:r>
            <a:r>
              <a:rPr lang="de-DE" dirty="0" err="1"/>
              <a:t>interested</a:t>
            </a:r>
            <a:r>
              <a:rPr lang="de-DE" dirty="0"/>
              <a:t> in </a:t>
            </a:r>
            <a:r>
              <a:rPr lang="de-DE" dirty="0" err="1"/>
              <a:t>educational</a:t>
            </a:r>
            <a:r>
              <a:rPr lang="de-DE" dirty="0"/>
              <a:t> </a:t>
            </a:r>
            <a:r>
              <a:rPr lang="de-DE" dirty="0" err="1"/>
              <a:t>test</a:t>
            </a:r>
            <a:r>
              <a:rPr lang="de-DE" dirty="0"/>
              <a:t> </a:t>
            </a:r>
            <a:r>
              <a:rPr lang="de-DE" dirty="0" err="1"/>
              <a:t>scores</a:t>
            </a:r>
            <a:r>
              <a:rPr lang="de-DE" dirty="0"/>
              <a:t>. </a:t>
            </a:r>
            <a:r>
              <a:rPr lang="de-DE" dirty="0" err="1"/>
              <a:t>I‘m</a:t>
            </a:r>
            <a:r>
              <a:rPr lang="de-DE" dirty="0"/>
              <a:t> </a:t>
            </a:r>
            <a:r>
              <a:rPr lang="de-DE" dirty="0" err="1"/>
              <a:t>interested</a:t>
            </a:r>
            <a:r>
              <a:rPr lang="de-DE" dirty="0"/>
              <a:t> in </a:t>
            </a:r>
            <a:r>
              <a:rPr lang="de-DE" dirty="0" err="1"/>
              <a:t>how</a:t>
            </a:r>
            <a:r>
              <a:rPr lang="de-DE" dirty="0"/>
              <a:t> </a:t>
            </a:r>
            <a:r>
              <a:rPr lang="de-DE" dirty="0" err="1"/>
              <a:t>we</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and </a:t>
            </a:r>
            <a:r>
              <a:rPr lang="de-DE" dirty="0" err="1"/>
              <a:t>how</a:t>
            </a:r>
            <a:r>
              <a:rPr lang="de-DE" dirty="0"/>
              <a:t> </a:t>
            </a:r>
            <a:r>
              <a:rPr lang="de-DE" dirty="0" err="1"/>
              <a:t>we</a:t>
            </a:r>
            <a:r>
              <a:rPr lang="de-DE" dirty="0"/>
              <a:t> </a:t>
            </a:r>
            <a:r>
              <a:rPr lang="de-DE" dirty="0" err="1"/>
              <a:t>might</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t>
            </a:r>
            <a:r>
              <a:rPr lang="de-DE" dirty="0" err="1"/>
              <a:t>better</a:t>
            </a:r>
            <a:r>
              <a:rPr lang="de-DE" dirty="0"/>
              <a:t> </a:t>
            </a:r>
            <a:r>
              <a:rPr lang="de-DE" dirty="0" err="1"/>
              <a:t>than</a:t>
            </a:r>
            <a:r>
              <a:rPr lang="de-DE" dirty="0"/>
              <a:t> </a:t>
            </a:r>
            <a:r>
              <a:rPr lang="de-DE" dirty="0" err="1"/>
              <a:t>we</a:t>
            </a:r>
            <a:r>
              <a:rPr lang="de-DE" dirty="0"/>
              <a:t> </a:t>
            </a:r>
            <a:r>
              <a:rPr lang="de-DE" dirty="0" err="1"/>
              <a:t>currently</a:t>
            </a:r>
            <a:r>
              <a:rPr lang="de-DE" dirty="0"/>
              <a:t> do, </a:t>
            </a:r>
            <a:r>
              <a:rPr lang="de-DE" dirty="0" err="1"/>
              <a:t>for</a:t>
            </a:r>
            <a:r>
              <a:rPr lang="de-DE" dirty="0"/>
              <a:t> </a:t>
            </a:r>
            <a:r>
              <a:rPr lang="de-DE" dirty="0" err="1"/>
              <a:t>parents</a:t>
            </a:r>
            <a:r>
              <a:rPr lang="de-DE" dirty="0"/>
              <a:t>, </a:t>
            </a:r>
            <a:r>
              <a:rPr lang="de-DE" dirty="0" err="1"/>
              <a:t>for</a:t>
            </a:r>
            <a:r>
              <a:rPr lang="de-DE" dirty="0"/>
              <a:t> </a:t>
            </a:r>
            <a:r>
              <a:rPr lang="de-DE" dirty="0" err="1"/>
              <a:t>teachers</a:t>
            </a:r>
            <a:r>
              <a:rPr lang="de-DE" dirty="0"/>
              <a:t>, </a:t>
            </a:r>
            <a:r>
              <a:rPr lang="de-DE" dirty="0" err="1"/>
              <a:t>for</a:t>
            </a:r>
            <a:r>
              <a:rPr lang="de-DE" dirty="0"/>
              <a:t> </a:t>
            </a:r>
            <a:r>
              <a:rPr lang="de-DE" dirty="0" err="1"/>
              <a:t>students</a:t>
            </a:r>
            <a:r>
              <a:rPr lang="de-DE" dirty="0"/>
              <a:t>, </a:t>
            </a:r>
            <a:r>
              <a:rPr lang="de-DE" dirty="0" err="1"/>
              <a:t>for</a:t>
            </a:r>
            <a:r>
              <a:rPr lang="de-DE" dirty="0"/>
              <a:t> </a:t>
            </a:r>
            <a:r>
              <a:rPr lang="de-DE" dirty="0" err="1"/>
              <a:t>school</a:t>
            </a:r>
            <a:r>
              <a:rPr lang="de-DE" dirty="0"/>
              <a:t> </a:t>
            </a:r>
            <a:r>
              <a:rPr lang="de-DE" dirty="0" err="1"/>
              <a:t>leaders</a:t>
            </a:r>
            <a:r>
              <a:rPr lang="de-DE" dirty="0"/>
              <a:t>, </a:t>
            </a:r>
            <a:r>
              <a:rPr lang="de-DE" dirty="0" err="1"/>
              <a:t>for</a:t>
            </a:r>
            <a:r>
              <a:rPr lang="de-DE" dirty="0"/>
              <a:t> </a:t>
            </a:r>
            <a:r>
              <a:rPr lang="de-DE" dirty="0" err="1"/>
              <a:t>policy</a:t>
            </a:r>
            <a:r>
              <a:rPr lang="de-DE" dirty="0"/>
              <a:t> </a:t>
            </a:r>
            <a:r>
              <a:rPr lang="de-DE" dirty="0" err="1"/>
              <a:t>makers</a:t>
            </a:r>
            <a:r>
              <a:rPr lang="de-DE" dirty="0"/>
              <a:t> and </a:t>
            </a:r>
            <a:r>
              <a:rPr lang="de-DE" dirty="0" err="1"/>
              <a:t>for</a:t>
            </a:r>
            <a:r>
              <a:rPr lang="de-DE" dirty="0"/>
              <a:t> </a:t>
            </a:r>
            <a:r>
              <a:rPr lang="de-DE" dirty="0" err="1"/>
              <a:t>educational</a:t>
            </a:r>
            <a:r>
              <a:rPr lang="de-DE" dirty="0"/>
              <a:t> </a:t>
            </a:r>
            <a:r>
              <a:rPr lang="de-DE" dirty="0" err="1"/>
              <a:t>researchers</a:t>
            </a:r>
            <a:r>
              <a:rPr lang="de-DE" dirty="0"/>
              <a:t>.“</a:t>
            </a:r>
            <a:br>
              <a:rPr lang="de-DE" dirty="0"/>
            </a:br>
            <a:r>
              <a:rPr lang="de-DE" dirty="0"/>
              <a:t>Andrew Ho: https://www.youtube.com/watch?v=qKFDLp3IXvM</a:t>
            </a:r>
            <a:br>
              <a:rPr lang="de-DE" dirty="0"/>
            </a:br>
            <a:br>
              <a:rPr lang="de-DE" dirty="0"/>
            </a:br>
            <a:r>
              <a:rPr lang="de-DE" dirty="0"/>
              <a:t>Kurz: Psychologin, die mit Daten arbeitet. </a:t>
            </a:r>
            <a:br>
              <a:rPr lang="de-DE" dirty="0"/>
            </a:br>
            <a:r>
              <a:rPr lang="de-DE" dirty="0"/>
              <a:t>Lang: Ich beschäftige mich damit, wie man Fähigkeiten und Kompetenzen misst, also wie man Tests designt, anwendet und auswertet, und wie man deren Ergebnisse nutzt, um Schüler/innen, Eltern, Lehrpersonen, Schulleitungen und Politiker/innen einen Informationsgewinn zu bieten. </a:t>
            </a:r>
          </a:p>
        </p:txBody>
      </p:sp>
      <p:sp>
        <p:nvSpPr>
          <p:cNvPr id="4" name="Foliennummernplatzhalter 3"/>
          <p:cNvSpPr>
            <a:spLocks noGrp="1"/>
          </p:cNvSpPr>
          <p:nvPr>
            <p:ph type="sldNum" sz="quarter" idx="5"/>
          </p:nvPr>
        </p:nvSpPr>
        <p:spPr/>
        <p:txBody>
          <a:bodyPr/>
          <a:lstStyle/>
          <a:p>
            <a:fld id="{F0A5DA3B-92D6-4D4B-9895-D15CB563B5E4}" type="slidenum">
              <a:rPr lang="de-AT" smtClean="0"/>
              <a:pPr/>
              <a:t>6</a:t>
            </a:fld>
            <a:endParaRPr lang="de-AT"/>
          </a:p>
        </p:txBody>
      </p:sp>
    </p:spTree>
    <p:extLst>
      <p:ext uri="{BB962C8B-B14F-4D97-AF65-F5344CB8AC3E}">
        <p14:creationId xmlns:p14="http://schemas.microsoft.com/office/powerpoint/2010/main" val="3990350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120</a:t>
            </a:fld>
            <a:endParaRPr lang="de-AT"/>
          </a:p>
        </p:txBody>
      </p:sp>
    </p:spTree>
    <p:extLst>
      <p:ext uri="{BB962C8B-B14F-4D97-AF65-F5344CB8AC3E}">
        <p14:creationId xmlns:p14="http://schemas.microsoft.com/office/powerpoint/2010/main" val="374459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https://www.tidyverse.org/blog/2017/12/workflow-vs-script/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121</a:t>
            </a:fld>
            <a:endParaRPr lang="de-AT"/>
          </a:p>
        </p:txBody>
      </p:sp>
    </p:spTree>
    <p:extLst>
      <p:ext uri="{BB962C8B-B14F-4D97-AF65-F5344CB8AC3E}">
        <p14:creationId xmlns:p14="http://schemas.microsoft.com/office/powerpoint/2010/main" val="2890985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127</a:t>
            </a:fld>
            <a:endParaRPr lang="de-AT"/>
          </a:p>
        </p:txBody>
      </p:sp>
    </p:spTree>
    <p:extLst>
      <p:ext uri="{BB962C8B-B14F-4D97-AF65-F5344CB8AC3E}">
        <p14:creationId xmlns:p14="http://schemas.microsoft.com/office/powerpoint/2010/main" val="407457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err="1"/>
              <a:t>skimr</a:t>
            </a:r>
            <a:r>
              <a:rPr lang="de-DE" dirty="0"/>
              <a:t>::</a:t>
            </a:r>
            <a:r>
              <a:rPr lang="de-DE" dirty="0" err="1"/>
              <a:t>skim</a:t>
            </a:r>
            <a:r>
              <a:rPr lang="de-DE" dirty="0"/>
              <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128</a:t>
            </a:fld>
            <a:endParaRPr lang="de-AT"/>
          </a:p>
        </p:txBody>
      </p:sp>
    </p:spTree>
    <p:extLst>
      <p:ext uri="{BB962C8B-B14F-4D97-AF65-F5344CB8AC3E}">
        <p14:creationId xmlns:p14="http://schemas.microsoft.com/office/powerpoint/2010/main" val="368234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mehrere Gruppierungsvariablen in </a:t>
            </a:r>
            <a:r>
              <a:rPr lang="de-DE" dirty="0" err="1"/>
              <a:t>list</a:t>
            </a:r>
            <a:r>
              <a:rPr lang="de-DE" dirty="0"/>
              <a:t>() packen.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133</a:t>
            </a:fld>
            <a:endParaRPr lang="de-AT"/>
          </a:p>
        </p:txBody>
      </p:sp>
    </p:spTree>
    <p:extLst>
      <p:ext uri="{BB962C8B-B14F-4D97-AF65-F5344CB8AC3E}">
        <p14:creationId xmlns:p14="http://schemas.microsoft.com/office/powerpoint/2010/main" val="2913479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a:p>
            <a:r>
              <a:rPr lang="de-DE" dirty="0" err="1"/>
              <a:t>two.sided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141</a:t>
            </a:fld>
            <a:endParaRPr lang="de-AT"/>
          </a:p>
        </p:txBody>
      </p:sp>
    </p:spTree>
    <p:extLst>
      <p:ext uri="{BB962C8B-B14F-4D97-AF65-F5344CB8AC3E}">
        <p14:creationId xmlns:p14="http://schemas.microsoft.com/office/powerpoint/2010/main" val="2183303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p:txBody>
      </p:sp>
      <p:sp>
        <p:nvSpPr>
          <p:cNvPr id="4" name="Foliennummernplatzhalter 3"/>
          <p:cNvSpPr>
            <a:spLocks noGrp="1"/>
          </p:cNvSpPr>
          <p:nvPr>
            <p:ph type="sldNum" sz="quarter" idx="5"/>
          </p:nvPr>
        </p:nvSpPr>
        <p:spPr/>
        <p:txBody>
          <a:bodyPr/>
          <a:lstStyle/>
          <a:p>
            <a:fld id="{F0A5DA3B-92D6-4D4B-9895-D15CB563B5E4}" type="slidenum">
              <a:rPr lang="de-AT" smtClean="0"/>
              <a:pPr/>
              <a:t>142</a:t>
            </a:fld>
            <a:endParaRPr lang="de-AT"/>
          </a:p>
        </p:txBody>
      </p:sp>
    </p:spTree>
    <p:extLst>
      <p:ext uri="{BB962C8B-B14F-4D97-AF65-F5344CB8AC3E}">
        <p14:creationId xmlns:p14="http://schemas.microsoft.com/office/powerpoint/2010/main" val="136001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http://www.sthda.com/english/wiki/ggplot2-title-main-axis-and-legend-titles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177</a:t>
            </a:fld>
            <a:endParaRPr lang="de-AT"/>
          </a:p>
        </p:txBody>
      </p:sp>
    </p:spTree>
    <p:extLst>
      <p:ext uri="{BB962C8B-B14F-4D97-AF65-F5344CB8AC3E}">
        <p14:creationId xmlns:p14="http://schemas.microsoft.com/office/powerpoint/2010/main" val="858420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https://rstudio.github.io/visual-markdown-editing/</a:t>
            </a:r>
          </a:p>
          <a:p>
            <a:r>
              <a:rPr lang="de-DE" dirty="0"/>
              <a:t>https://bookdown.org/yihui/rmarkdown-cookbook/rstudio-visual.html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186</a:t>
            </a:fld>
            <a:endParaRPr lang="de-AT"/>
          </a:p>
        </p:txBody>
      </p:sp>
    </p:spTree>
    <p:extLst>
      <p:ext uri="{BB962C8B-B14F-4D97-AF65-F5344CB8AC3E}">
        <p14:creationId xmlns:p14="http://schemas.microsoft.com/office/powerpoint/2010/main" val="1219994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https://speakerdeck.com/jennybc/object-of-type-closure-is-not-subsettable</a:t>
            </a:r>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203</a:t>
            </a:fld>
            <a:endParaRPr lang="de-AT"/>
          </a:p>
        </p:txBody>
      </p:sp>
    </p:spTree>
    <p:extLst>
      <p:ext uri="{BB962C8B-B14F-4D97-AF65-F5344CB8AC3E}">
        <p14:creationId xmlns:p14="http://schemas.microsoft.com/office/powerpoint/2010/main" val="259253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Portfolio-Time :-D</a:t>
            </a:r>
          </a:p>
        </p:txBody>
      </p:sp>
      <p:sp>
        <p:nvSpPr>
          <p:cNvPr id="4" name="Foliennummernplatzhalter 3"/>
          <p:cNvSpPr>
            <a:spLocks noGrp="1"/>
          </p:cNvSpPr>
          <p:nvPr>
            <p:ph type="sldNum" sz="quarter" idx="5"/>
          </p:nvPr>
        </p:nvSpPr>
        <p:spPr/>
        <p:txBody>
          <a:bodyPr/>
          <a:lstStyle/>
          <a:p>
            <a:fld id="{F0A5DA3B-92D6-4D4B-9895-D15CB563B5E4}" type="slidenum">
              <a:rPr lang="de-AT" smtClean="0"/>
              <a:pPr/>
              <a:t>7</a:t>
            </a:fld>
            <a:endParaRPr lang="de-AT"/>
          </a:p>
        </p:txBody>
      </p:sp>
    </p:spTree>
    <p:extLst>
      <p:ext uri="{BB962C8B-B14F-4D97-AF65-F5344CB8AC3E}">
        <p14:creationId xmlns:p14="http://schemas.microsoft.com/office/powerpoint/2010/main" val="2068407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https://bookdown.org/ndphillips/YaRrr/debugging.html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205</a:t>
            </a:fld>
            <a:endParaRPr lang="de-AT"/>
          </a:p>
        </p:txBody>
      </p:sp>
    </p:spTree>
    <p:extLst>
      <p:ext uri="{BB962C8B-B14F-4D97-AF65-F5344CB8AC3E}">
        <p14:creationId xmlns:p14="http://schemas.microsoft.com/office/powerpoint/2010/main" val="381184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Zitat Manuel Wick</a:t>
            </a:r>
          </a:p>
        </p:txBody>
      </p:sp>
      <p:sp>
        <p:nvSpPr>
          <p:cNvPr id="4" name="Foliennummernplatzhalter 3"/>
          <p:cNvSpPr>
            <a:spLocks noGrp="1"/>
          </p:cNvSpPr>
          <p:nvPr>
            <p:ph type="sldNum" sz="quarter" idx="5"/>
          </p:nvPr>
        </p:nvSpPr>
        <p:spPr/>
        <p:txBody>
          <a:bodyPr/>
          <a:lstStyle/>
          <a:p>
            <a:fld id="{F0A5DA3B-92D6-4D4B-9895-D15CB563B5E4}" type="slidenum">
              <a:rPr lang="de-AT" smtClean="0"/>
              <a:pPr/>
              <a:t>19</a:t>
            </a:fld>
            <a:endParaRPr lang="de-AT"/>
          </a:p>
        </p:txBody>
      </p:sp>
    </p:spTree>
    <p:extLst>
      <p:ext uri="{BB962C8B-B14F-4D97-AF65-F5344CB8AC3E}">
        <p14:creationId xmlns:p14="http://schemas.microsoft.com/office/powerpoint/2010/main" val="413336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SPSS-Syntax aus Gabis empirischem Seminar an der Uni</a:t>
            </a:r>
          </a:p>
        </p:txBody>
      </p:sp>
      <p:sp>
        <p:nvSpPr>
          <p:cNvPr id="4" name="Foliennummernplatzhalter 3"/>
          <p:cNvSpPr>
            <a:spLocks noGrp="1"/>
          </p:cNvSpPr>
          <p:nvPr>
            <p:ph type="sldNum" sz="quarter" idx="5"/>
          </p:nvPr>
        </p:nvSpPr>
        <p:spPr/>
        <p:txBody>
          <a:bodyPr/>
          <a:lstStyle/>
          <a:p>
            <a:fld id="{F0A5DA3B-92D6-4D4B-9895-D15CB563B5E4}" type="slidenum">
              <a:rPr lang="de-AT" smtClean="0"/>
              <a:pPr/>
              <a:t>20</a:t>
            </a:fld>
            <a:endParaRPr lang="de-AT"/>
          </a:p>
        </p:txBody>
      </p:sp>
    </p:spTree>
    <p:extLst>
      <p:ext uri="{BB962C8B-B14F-4D97-AF65-F5344CB8AC3E}">
        <p14:creationId xmlns:p14="http://schemas.microsoft.com/office/powerpoint/2010/main" val="397545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überspringen oder als Referenz anführen, aber nicht durchnehmen)</a:t>
            </a:r>
          </a:p>
          <a:p>
            <a:endParaRPr lang="de-DE" dirty="0"/>
          </a:p>
          <a:p>
            <a:pPr marL="0" marR="0" lvl="0" indent="0" algn="l" defTabSz="914400" rtl="0" eaLnBrk="1" fontAlgn="auto" latinLnBrk="0" hangingPunct="1">
              <a:lnSpc>
                <a:spcPct val="100000"/>
              </a:lnSpc>
              <a:spcBef>
                <a:spcPts val="200"/>
              </a:spcBef>
              <a:spcAft>
                <a:spcPts val="0"/>
              </a:spcAft>
              <a:buClrTx/>
              <a:buSzTx/>
              <a:buFontTx/>
              <a:buNone/>
              <a:tabLst/>
              <a:defRPr/>
            </a:pPr>
            <a:r>
              <a:rPr lang="de-DE" sz="1200" b="0" i="0" u="none" strike="noStrike" baseline="0" dirty="0" err="1">
                <a:latin typeface="CMSS10"/>
              </a:rPr>
              <a:t>YaRrr</a:t>
            </a:r>
            <a:r>
              <a:rPr lang="de-DE" sz="1200" b="0" i="0" u="none" strike="noStrike" baseline="0" dirty="0">
                <a:latin typeface="CMSS10"/>
              </a:rPr>
              <a:t> finde ich persönlich gut - leicht lesbar und alle wichtigen Infos drin, dieser Workshop orientiert sich strukturell an diesem Buch. Die Kapitel sind häppchenweise abzuarbeiten und enthalten am Ende immer einen 'Test </a:t>
            </a:r>
            <a:r>
              <a:rPr lang="de-DE" sz="1200" b="0" i="0" u="none" strike="noStrike" baseline="0" dirty="0" err="1">
                <a:latin typeface="CMSS10"/>
              </a:rPr>
              <a:t>your</a:t>
            </a:r>
            <a:r>
              <a:rPr lang="de-DE" sz="1200" b="0" i="0" u="none" strike="noStrike" baseline="0" dirty="0">
                <a:latin typeface="CMSS10"/>
              </a:rPr>
              <a:t> R </a:t>
            </a:r>
            <a:r>
              <a:rPr lang="de-DE" sz="1200" b="0" i="0" u="none" strike="noStrike" baseline="0" dirty="0" err="1">
                <a:latin typeface="CMSS10"/>
              </a:rPr>
              <a:t>might</a:t>
            </a:r>
            <a:r>
              <a:rPr lang="de-DE" sz="1200" b="0" i="0" u="none" strike="noStrike" baseline="0" dirty="0">
                <a:latin typeface="CMSS10"/>
              </a:rPr>
              <a:t>'-Teil mit nützlichen Übungen.</a:t>
            </a:r>
          </a:p>
          <a:p>
            <a:endParaRPr lang="de-DE" dirty="0"/>
          </a:p>
          <a:p>
            <a:pPr algn="l"/>
            <a:r>
              <a:rPr lang="de-DE" sz="1800" b="0" i="0" u="none" strike="noStrike" baseline="0" dirty="0">
                <a:latin typeface="CMSS10"/>
              </a:rPr>
              <a:t>Mit zweiterem kommt man sehr weit - es ist allerdings darauf hinzuweisen, dass in dem Buch eine leicht veränderte Sprache als in diesem Workshop verwendet wird, das sogenannte </a:t>
            </a:r>
            <a:r>
              <a:rPr lang="de-DE" sz="1800" b="0" i="0" u="none" strike="noStrike" baseline="0" dirty="0" err="1">
                <a:latin typeface="CMSS10"/>
              </a:rPr>
              <a:t>Tidyverse</a:t>
            </a:r>
            <a:r>
              <a:rPr lang="de-DE" sz="1800" b="0" i="0" u="none" strike="noStrike" baseline="0" dirty="0">
                <a:latin typeface="CMSS10"/>
              </a:rPr>
              <a:t>. Es ist aber ein sehr beliebtes und umfassendes Buch und immer empfehlenswert, es in einem Browserfenster geöffnet zu halten. Außerdem wird es immer auf dem aktuellen Stand gehalten – momentan wird an der nächsten Version geschrieben, die während dem Schreibprozess schon einsehbar ist. Hadley </a:t>
            </a:r>
            <a:r>
              <a:rPr lang="de-DE" sz="1800" b="0" i="0" u="none" strike="noStrike" baseline="0" dirty="0" err="1">
                <a:latin typeface="CMSS10"/>
              </a:rPr>
              <a:t>Wickham</a:t>
            </a:r>
            <a:r>
              <a:rPr lang="de-DE" sz="1800" b="0" i="0" u="none" strike="noStrike" baseline="0" dirty="0">
                <a:latin typeface="CMSS10"/>
              </a:rPr>
              <a:t> ist eine der Legenden der R-Community.</a:t>
            </a:r>
          </a:p>
          <a:p>
            <a:pPr algn="l"/>
            <a:endParaRPr lang="de-DE" sz="1800" b="0" i="0" u="none" strike="noStrike" baseline="0" dirty="0">
              <a:latin typeface="CMSS10"/>
            </a:endParaRPr>
          </a:p>
          <a:p>
            <a:pPr algn="l"/>
            <a:r>
              <a:rPr lang="de-DE" sz="1800" b="0" i="0" u="none" strike="noStrike" baseline="0" dirty="0" err="1">
                <a:latin typeface="CMSS10"/>
              </a:rPr>
              <a:t>Datacamp</a:t>
            </a:r>
            <a:r>
              <a:rPr lang="de-DE" sz="1800" b="0" i="0" u="none" strike="noStrike" baseline="0" dirty="0">
                <a:latin typeface="CMSS10"/>
              </a:rPr>
              <a:t> würde ich jedem empfehlen: das ist eine Online-Plattform zum Lernen von verschiedenen Kompetenzen im Data-Science-Bereich. Die </a:t>
            </a:r>
            <a:r>
              <a:rPr lang="de-DE" sz="1800" b="0" i="0" u="none" strike="noStrike" baseline="0" dirty="0" err="1">
                <a:latin typeface="CMSS10"/>
              </a:rPr>
              <a:t>Instructor</a:t>
            </a:r>
            <a:r>
              <a:rPr lang="de-DE" sz="1800" b="0" i="0" u="none" strike="noStrike" baseline="0" dirty="0">
                <a:latin typeface="CMSS10"/>
              </a:rPr>
              <a:t> sind sehr renommiert und die Kurse sind didaktisch sehr gut aufbereitet. Wer sich mit Üben schwertut, kann vielleicht mit dem Belohnungssystem etwas anfangen. Man muss sich registrieren und kann dann jeweils die ersten Kapitel der Kurse kostenlos absolvieren. Mit einem Abo (nicht günstig) hat man vollen Zugriff auf Kurse, Projekte, Career Tracks und die mobile App zum Üben. Falls man sich für ein Abo entscheidet: </a:t>
            </a:r>
            <a:r>
              <a:rPr lang="de-DE" dirty="0">
                <a:effectLst/>
              </a:rPr>
              <a:t>es gibt häufig Angebote, bei denen das Abo dann um die Hälfte günstiger ist.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24</a:t>
            </a:fld>
            <a:endParaRPr lang="de-AT"/>
          </a:p>
        </p:txBody>
      </p:sp>
    </p:spTree>
    <p:extLst>
      <p:ext uri="{BB962C8B-B14F-4D97-AF65-F5344CB8AC3E}">
        <p14:creationId xmlns:p14="http://schemas.microsoft.com/office/powerpoint/2010/main" val="33222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800" b="0" i="0" u="none" strike="noStrike" baseline="0" dirty="0">
                <a:latin typeface="CMSS10"/>
              </a:rPr>
              <a:t>Die R Reference Card kann man sich sehr gut ausdrucken und neben die Tastatur legen, um ein schnelles Nachschlagewerk zu haben, bis man die Grundbefehle auswendig kennt. Ebenso die </a:t>
            </a:r>
            <a:r>
              <a:rPr lang="de-DE" sz="1800" b="0" i="0" u="none" strike="noStrike" baseline="0" dirty="0" err="1">
                <a:latin typeface="CMSS10"/>
              </a:rPr>
              <a:t>Cheatsheets</a:t>
            </a:r>
            <a:r>
              <a:rPr lang="de-DE" sz="1800" b="0" i="0" u="none" strike="noStrike" baseline="0" dirty="0">
                <a:latin typeface="CMSS10"/>
              </a:rPr>
              <a:t>: das sind aufbereitete Informationen zu verschiedensten Themen und Packages. Quick-R ist von einem R-Lehrbuch-Autor (</a:t>
            </a:r>
            <a:r>
              <a:rPr lang="de-DE" sz="1800" b="0" i="0" u="none" strike="noStrike" baseline="0" dirty="0" err="1">
                <a:latin typeface="CMSS10"/>
              </a:rPr>
              <a:t>Kabacoff</a:t>
            </a:r>
            <a:r>
              <a:rPr lang="de-DE" sz="1800" b="0" i="0" u="none" strike="noStrike" baseline="0" dirty="0">
                <a:latin typeface="CMSS10"/>
              </a:rPr>
              <a:t> von R in Action), der sich dem Lehren verschrieben hat. Scheint meistens als einer der ersten Treffer auf Google auf und ist sehr hilfreich. Das R </a:t>
            </a:r>
            <a:r>
              <a:rPr lang="de-DE" sz="1800" b="0" i="0" u="none" strike="noStrike" baseline="0" dirty="0" err="1">
                <a:latin typeface="CMSS10"/>
              </a:rPr>
              <a:t>Cookbook</a:t>
            </a:r>
            <a:r>
              <a:rPr lang="de-DE" sz="1800" b="0" i="0" u="none" strike="noStrike" baseline="0" dirty="0">
                <a:latin typeface="CMSS10"/>
              </a:rPr>
              <a:t> von Winston Chang ist dem Zweck gewidmet, Lösungen und Code zu häufigen Problemen anzubieten. Auf den Style Guide geh ich später noch ein. </a:t>
            </a:r>
            <a:r>
              <a:rPr lang="de-DE" sz="1800" b="0" i="0" u="none" strike="noStrike" baseline="0" dirty="0" err="1">
                <a:latin typeface="CMSS10"/>
              </a:rPr>
              <a:t>Markdown</a:t>
            </a:r>
            <a:r>
              <a:rPr lang="de-DE" sz="1800" b="0" i="0" u="none" strike="noStrike" baseline="0" dirty="0">
                <a:latin typeface="CMSS10"/>
              </a:rPr>
              <a:t> ist eine Möglichkeit, ganze Reports in R zu schreiben und als PDF, HTML oder PPT zu exportieren. </a:t>
            </a:r>
            <a:r>
              <a:rPr lang="de-DE" sz="1800" b="0" i="0" u="none" strike="noStrike" baseline="0" dirty="0" err="1">
                <a:latin typeface="CMSS10"/>
              </a:rPr>
              <a:t>Advanced</a:t>
            </a:r>
            <a:r>
              <a:rPr lang="de-DE" sz="1800" b="0" i="0" u="none" strike="noStrike" baseline="0" dirty="0">
                <a:latin typeface="CMSS10"/>
              </a:rPr>
              <a:t> R und R Packages sind Bücher von Hadley </a:t>
            </a:r>
            <a:r>
              <a:rPr lang="de-DE" sz="1800" b="0" i="0" u="none" strike="noStrike" baseline="0" dirty="0" err="1">
                <a:latin typeface="CMSS10"/>
              </a:rPr>
              <a:t>Wickham</a:t>
            </a:r>
            <a:r>
              <a:rPr lang="de-DE" sz="1800" b="0" i="0" u="none" strike="noStrike" baseline="0" dirty="0">
                <a:latin typeface="CMSS10"/>
              </a:rPr>
              <a:t>, die mehr aufs Programmieren und Packages veröffentlichen ausgerichtet sind.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25</a:t>
            </a:fld>
            <a:endParaRPr lang="de-AT"/>
          </a:p>
        </p:txBody>
      </p:sp>
    </p:spTree>
    <p:extLst>
      <p:ext uri="{BB962C8B-B14F-4D97-AF65-F5344CB8AC3E}">
        <p14:creationId xmlns:p14="http://schemas.microsoft.com/office/powerpoint/2010/main" val="344655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https://rstats.wtf/save-source.html</a:t>
            </a:r>
          </a:p>
          <a:p>
            <a:r>
              <a:rPr lang="de-DE" dirty="0" err="1"/>
              <a:t>Why</a:t>
            </a:r>
            <a:r>
              <a:rPr lang="de-DE" dirty="0"/>
              <a:t>? </a:t>
            </a:r>
            <a:r>
              <a:rPr lang="de-DE" dirty="0" err="1"/>
              <a:t>To</a:t>
            </a:r>
            <a:r>
              <a:rPr lang="de-DE" dirty="0"/>
              <a:t> </a:t>
            </a:r>
            <a:r>
              <a:rPr lang="de-DE" dirty="0" err="1"/>
              <a:t>establish</a:t>
            </a:r>
            <a:r>
              <a:rPr lang="de-DE" dirty="0"/>
              <a:t> a </a:t>
            </a:r>
            <a:r>
              <a:rPr lang="de-DE" dirty="0" err="1"/>
              <a:t>reproducible</a:t>
            </a:r>
            <a:r>
              <a:rPr lang="de-DE" dirty="0"/>
              <a:t> </a:t>
            </a:r>
            <a:r>
              <a:rPr lang="de-DE" dirty="0" err="1"/>
              <a:t>workflow</a:t>
            </a:r>
            <a:r>
              <a:rPr lang="de-DE" dirty="0"/>
              <a:t> </a:t>
            </a:r>
            <a:r>
              <a:rPr lang="de-DE" dirty="0" err="1"/>
              <a:t>from</a:t>
            </a:r>
            <a:r>
              <a:rPr lang="de-DE" dirty="0"/>
              <a:t> </a:t>
            </a:r>
            <a:r>
              <a:rPr lang="de-DE" dirty="0" err="1"/>
              <a:t>the</a:t>
            </a:r>
            <a:r>
              <a:rPr lang="de-DE" dirty="0"/>
              <a:t> </a:t>
            </a:r>
            <a:r>
              <a:rPr lang="de-DE" dirty="0" err="1"/>
              <a:t>beginning</a:t>
            </a:r>
            <a:r>
              <a:rPr lang="de-DE" dirty="0"/>
              <a:t> </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that‘s</a:t>
            </a:r>
            <a:r>
              <a:rPr lang="de-DE" dirty="0">
                <a:sym typeface="Wingdings" panose="05000000000000000000" pitchFamily="2" charset="2"/>
              </a:rPr>
              <a:t> </a:t>
            </a:r>
            <a:r>
              <a:rPr lang="de-DE" dirty="0" err="1">
                <a:sym typeface="Wingdings" panose="05000000000000000000" pitchFamily="2" charset="2"/>
              </a:rPr>
              <a:t>important</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script</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takes</a:t>
            </a:r>
            <a:r>
              <a:rPr lang="de-DE" dirty="0">
                <a:sym typeface="Wingdings" panose="05000000000000000000" pitchFamily="2" charset="2"/>
              </a:rPr>
              <a:t> </a:t>
            </a:r>
            <a:r>
              <a:rPr lang="de-DE" dirty="0" err="1">
                <a:sym typeface="Wingdings" panose="05000000000000000000" pitchFamily="2" charset="2"/>
              </a:rPr>
              <a:t>long</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 </a:t>
            </a:r>
            <a:r>
              <a:rPr lang="de-DE" dirty="0" err="1">
                <a:sym typeface="Wingdings" panose="05000000000000000000" pitchFamily="2" charset="2"/>
              </a:rPr>
              <a:t>file</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 </a:t>
            </a:r>
            <a:r>
              <a:rPr lang="de-DE" dirty="0" err="1">
                <a:sym typeface="Wingdings" panose="05000000000000000000" pitchFamily="2" charset="2"/>
              </a:rPr>
              <a:t>way</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forcing</a:t>
            </a:r>
            <a:r>
              <a:rPr lang="de-DE" dirty="0">
                <a:sym typeface="Wingdings" panose="05000000000000000000" pitchFamily="2" charset="2"/>
              </a:rPr>
              <a:t> </a:t>
            </a:r>
            <a:r>
              <a:rPr lang="de-DE" dirty="0" err="1">
                <a:sym typeface="Wingdings" panose="05000000000000000000" pitchFamily="2" charset="2"/>
              </a:rPr>
              <a:t>oneself</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have</a:t>
            </a:r>
            <a:r>
              <a:rPr lang="de-DE" dirty="0">
                <a:sym typeface="Wingdings" panose="05000000000000000000" pitchFamily="2" charset="2"/>
              </a:rPr>
              <a:t> a </a:t>
            </a:r>
            <a:r>
              <a:rPr lang="de-DE" dirty="0" err="1">
                <a:sym typeface="Wingdings" panose="05000000000000000000" pitchFamily="2" charset="2"/>
              </a:rPr>
              <a:t>disciplined</a:t>
            </a:r>
            <a:r>
              <a:rPr lang="de-DE" dirty="0">
                <a:sym typeface="Wingdings" panose="05000000000000000000" pitchFamily="2" charset="2"/>
              </a:rPr>
              <a:t> </a:t>
            </a:r>
            <a:r>
              <a:rPr lang="de-DE" dirty="0" err="1">
                <a:sym typeface="Wingdings" panose="05000000000000000000" pitchFamily="2" charset="2"/>
              </a:rPr>
              <a:t>coding</a:t>
            </a:r>
            <a:r>
              <a:rPr lang="de-DE" dirty="0">
                <a:sym typeface="Wingdings" panose="05000000000000000000" pitchFamily="2" charset="2"/>
              </a:rPr>
              <a:t> </a:t>
            </a:r>
            <a:r>
              <a:rPr lang="de-DE" dirty="0" err="1">
                <a:sym typeface="Wingdings" panose="05000000000000000000" pitchFamily="2" charset="2"/>
              </a:rPr>
              <a:t>experience</a:t>
            </a:r>
            <a:br>
              <a:rPr lang="de-DE" dirty="0"/>
            </a:br>
            <a:r>
              <a:rPr lang="de-DE" dirty="0"/>
              <a:t>Warum? Um von Anfang an einen reproduzierbaren Workflow zu etablieren </a:t>
            </a:r>
            <a:r>
              <a:rPr lang="de-DE" dirty="0">
                <a:sym typeface="Wingdings" panose="05000000000000000000" pitchFamily="2" charset="2"/>
              </a:rPr>
              <a:t> alles, was wichtig ist, wird ins Skript gespeichert, alles, was lange dauert, wird zwischengespeichert.</a:t>
            </a:r>
          </a:p>
          <a:p>
            <a:endParaRPr lang="de-DE" dirty="0">
              <a:sym typeface="Wingdings" panose="05000000000000000000" pitchFamily="2" charset="2"/>
            </a:endParaRPr>
          </a:p>
          <a:p>
            <a:r>
              <a:rPr lang="de-DE" dirty="0">
                <a:sym typeface="Wingdings" panose="05000000000000000000" pitchFamily="2" charset="2"/>
              </a:rPr>
              <a:t>Hier </a:t>
            </a:r>
            <a:r>
              <a:rPr lang="de-DE" dirty="0" err="1">
                <a:sym typeface="Wingdings" panose="05000000000000000000" pitchFamily="2" charset="2"/>
              </a:rPr>
              <a:t>RStudio</a:t>
            </a:r>
            <a:r>
              <a:rPr lang="de-DE" dirty="0">
                <a:sym typeface="Wingdings" panose="05000000000000000000" pitchFamily="2" charset="2"/>
              </a:rPr>
              <a:t> aufmachen alle zusammen und schauen, ob es 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30</a:t>
            </a:fld>
            <a:endParaRPr lang="de-AT"/>
          </a:p>
        </p:txBody>
      </p:sp>
    </p:spTree>
    <p:extLst>
      <p:ext uri="{BB962C8B-B14F-4D97-AF65-F5344CB8AC3E}">
        <p14:creationId xmlns:p14="http://schemas.microsoft.com/office/powerpoint/2010/main" val="227556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38974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353117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4074735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85895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66267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902966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640904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28511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6901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95316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26073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39426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66619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55044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127436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49982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1263382439"/>
      </p:ext>
    </p:extLst>
  </p:cSld>
  <p:clrMap bg1="lt1" tx1="dk1" bg2="lt2" tx2="dk2" accent1="accent1" accent2="accent2" accent3="accent3" accent4="accent4" accent5="accent5" accent6="accent6" hlink="hlink" folHlink="folHlink"/>
  <p:sldLayoutIdLst>
    <p:sldLayoutId id="2147483714" r:id="rId1"/>
    <p:sldLayoutId id="2147483723" r:id="rId2"/>
    <p:sldLayoutId id="2147483715" r:id="rId3"/>
    <p:sldLayoutId id="2147483717" r:id="rId4"/>
    <p:sldLayoutId id="2147483721" r:id="rId5"/>
    <p:sldLayoutId id="2147483722" r:id="rId6"/>
    <p:sldLayoutId id="2147483718" r:id="rId7"/>
    <p:sldLayoutId id="2147483720"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386412737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2" Type="http://schemas.openxmlformats.org/officeDocument/2006/relationships/hyperlink" Target="https://style.tidyverse.org/index.html"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rstats.wtf/projects.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karthik/wesanderson" TargetMode="External"/><Relationship Id="rId2" Type="http://schemas.openxmlformats.org/officeDocument/2006/relationships/hyperlink" Target="http://research.stowers.org/mcm/efg/R/Color/Chart/ColorChart.pdf" TargetMode="Externa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ww.rstudio.com/resources/cheatsheets/" TargetMode="Externa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hyperlink" Target="https://rpkgs.datanovia.com/ggpubr/" TargetMode="External"/><Relationship Id="rId3" Type="http://schemas.openxmlformats.org/officeDocument/2006/relationships/hyperlink" Target="http://www.cookbook-r.com/Graphs/" TargetMode="External"/><Relationship Id="rId7" Type="http://schemas.openxmlformats.org/officeDocument/2006/relationships/hyperlink" Target="http://www.rstudio.com/wp-content/uploads/2015/03/ggplot2-cheatsheet.pdf"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ggplot2.tidyverse.org/index.html" TargetMode="External"/><Relationship Id="rId11" Type="http://schemas.openxmlformats.org/officeDocument/2006/relationships/hyperlink" Target="https://www.r-graph-gallery.com/" TargetMode="External"/><Relationship Id="rId5" Type="http://schemas.openxmlformats.org/officeDocument/2006/relationships/hyperlink" Target="https://bit.ly/2UVxFMH" TargetMode="External"/><Relationship Id="rId10" Type="http://schemas.openxmlformats.org/officeDocument/2006/relationships/hyperlink" Target="http://socviz.co/" TargetMode="External"/><Relationship Id="rId4" Type="http://schemas.openxmlformats.org/officeDocument/2006/relationships/hyperlink" Target="https://bit.ly/2YrlDg8" TargetMode="External"/><Relationship Id="rId9" Type="http://schemas.openxmlformats.org/officeDocument/2006/relationships/hyperlink" Target="https://r4ds.had.co.nz/data-visualisation.htm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85.png"/></Relationships>
</file>

<file path=ppt/slides/_rels/slide1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speakerdeck.com/jennybc/object-of-type-closure-is-not-subsettable"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7.xml"/><Relationship Id="rId4" Type="http://schemas.openxmlformats.org/officeDocument/2006/relationships/image" Target="../media/image200.sv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hyperlink" Target="mailto:gabriele.eichhorn@iqs.gv.at"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google.github.io/styleguide/Rguide.xml" TargetMode="External"/><Relationship Id="rId3" Type="http://schemas.openxmlformats.org/officeDocument/2006/relationships/hyperlink" Target="https://cran.r-project.org/doc/contrib/Short-refcard.pdf" TargetMode="External"/><Relationship Id="rId7" Type="http://schemas.openxmlformats.org/officeDocument/2006/relationships/hyperlink" Target="https://style.tidyverse.org/" TargetMode="External"/><Relationship Id="rId12" Type="http://schemas.openxmlformats.org/officeDocument/2006/relationships/hyperlink" Target="https://www.tidytextmining.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cookbook-r.com/" TargetMode="External"/><Relationship Id="rId11" Type="http://schemas.openxmlformats.org/officeDocument/2006/relationships/hyperlink" Target="http://r-pkgs.had.co.nz/" TargetMode="External"/><Relationship Id="rId5" Type="http://schemas.openxmlformats.org/officeDocument/2006/relationships/hyperlink" Target="https://www.statmethods.net/" TargetMode="External"/><Relationship Id="rId10" Type="http://schemas.openxmlformats.org/officeDocument/2006/relationships/hyperlink" Target="http://adv-r.had.co.nz/" TargetMode="External"/><Relationship Id="rId4" Type="http://schemas.openxmlformats.org/officeDocument/2006/relationships/hyperlink" Target="https://www.rstudio.com/resources/cheatsheets/" TargetMode="External"/><Relationship Id="rId9" Type="http://schemas.openxmlformats.org/officeDocument/2006/relationships/hyperlink" Target="https://bookdown.org/yihui/rmarkdow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rseek.org/" TargetMode="External"/><Relationship Id="rId7" Type="http://schemas.openxmlformats.org/officeDocument/2006/relationships/image" Target="../media/image55.jpeg"/><Relationship Id="rId2" Type="http://schemas.openxmlformats.org/officeDocument/2006/relationships/hyperlink" Target="https://www.rdocumentation.org/" TargetMode="External"/><Relationship Id="rId1" Type="http://schemas.openxmlformats.org/officeDocument/2006/relationships/slideLayout" Target="../slideLayouts/slideLayout6.xml"/><Relationship Id="rId6" Type="http://schemas.openxmlformats.org/officeDocument/2006/relationships/image" Target="../media/image54.jpeg"/><Relationship Id="rId5" Type="http://schemas.openxmlformats.org/officeDocument/2006/relationships/hyperlink" Target="https://stackoverflow.com/" TargetMode="External"/><Relationship Id="rId4" Type="http://schemas.openxmlformats.org/officeDocument/2006/relationships/hyperlink" Target="https://www.r-blogger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7" Type="http://schemas.openxmlformats.org/officeDocument/2006/relationships/hyperlink" Target="https://www.youtube.com/c/JuliaSilge/videos" TargetMode="External"/><Relationship Id="rId2" Type="http://schemas.openxmlformats.org/officeDocument/2006/relationships/hyperlink" Target="https://www.r-graph-gallery.com/" TargetMode="External"/><Relationship Id="rId1" Type="http://schemas.openxmlformats.org/officeDocument/2006/relationships/slideLayout" Target="../slideLayouts/slideLayout7.xml"/><Relationship Id="rId6" Type="http://schemas.openxmlformats.org/officeDocument/2006/relationships/hyperlink" Target="https://www.youtube.com/user/safe4democracy/videos" TargetMode="External"/><Relationship Id="rId5" Type="http://schemas.openxmlformats.org/officeDocument/2006/relationships/hyperlink" Target="https://twitter.com/hashtag/rstats" TargetMode="External"/><Relationship Id="rId4" Type="http://schemas.openxmlformats.org/officeDocument/2006/relationships/hyperlink" Target="http://shiny.rstudio.com/galler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loud.r-project.org/" TargetMode="Externa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slide" Target="slide62.xml"/><Relationship Id="rId39" Type="http://schemas.openxmlformats.org/officeDocument/2006/relationships/slide" Target="slide206.xml"/><Relationship Id="rId21" Type="http://schemas.openxmlformats.org/officeDocument/2006/relationships/slide" Target="slide4.xml"/><Relationship Id="rId34" Type="http://schemas.openxmlformats.org/officeDocument/2006/relationships/slide" Target="slide138.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slide" Target="slide41.xml"/><Relationship Id="rId33" Type="http://schemas.openxmlformats.org/officeDocument/2006/relationships/slide" Target="slide124.xml"/><Relationship Id="rId38" Type="http://schemas.openxmlformats.org/officeDocument/2006/relationships/slide" Target="slide201.xml"/><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slide" Target="slide102.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39.xml"/><Relationship Id="rId32" Type="http://schemas.openxmlformats.org/officeDocument/2006/relationships/slide" Target="slide96.xml"/><Relationship Id="rId37" Type="http://schemas.openxmlformats.org/officeDocument/2006/relationships/slide" Target="slide188.xml"/><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slide" Target="slide28.xml"/><Relationship Id="rId28" Type="http://schemas.openxmlformats.org/officeDocument/2006/relationships/slide" Target="slide73.xml"/><Relationship Id="rId36" Type="http://schemas.openxmlformats.org/officeDocument/2006/relationships/slide" Target="slide180.xm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slide" Target="slide85.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slide" Target="slide16.xml"/><Relationship Id="rId27" Type="http://schemas.openxmlformats.org/officeDocument/2006/relationships/slide" Target="slide67.xml"/><Relationship Id="rId30" Type="http://schemas.openxmlformats.org/officeDocument/2006/relationships/slide" Target="slide83.xml"/><Relationship Id="rId35" Type="http://schemas.openxmlformats.org/officeDocument/2006/relationships/slide" Target="slide150.xml"/><Relationship Id="rId8" Type="http://schemas.openxmlformats.org/officeDocument/2006/relationships/image" Target="../media/image10.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rstats.wtf/save-source.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llisonhorst.github.io/palmerpenguin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i.org/10.1371/journal.pone.009008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sv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datacamp.com/courses/writing-functions-in-r"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squirrellina/Getting-started-with-R"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cookbook-r.com/"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3.xml"/><Relationship Id="rId4" Type="http://schemas.openxmlformats.org/officeDocument/2006/relationships/hyperlink" Target="https://rseek.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stackoverflow.com/questions/5963269/how-to-make-a-great-r-reproducible-example/5965451#5965451"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g"/></Relationships>
</file>

<file path=ppt/slides/_rels/slide82.xml.rels><?xml version="1.0" encoding="UTF-8" standalone="yes"?>
<Relationships xmlns="http://schemas.openxmlformats.org/package/2006/relationships"><Relationship Id="rId3" Type="http://schemas.openxmlformats.org/officeDocument/2006/relationships/hyperlink" Target="https://stackoverflow.com/questions/14543627/extracting-numbers-from-vectors-of-strings/38712300#38712300"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6.jpe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menti.com/al53mzz4rcgq"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Gvhkp-Yw65U"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hyperlink" Target="https://r4ds.had.co.nz/"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Himmel, Gras, draußen enthält.&#10;&#10;Automatisch generierte Beschreibung">
            <a:extLst>
              <a:ext uri="{FF2B5EF4-FFF2-40B4-BE49-F238E27FC236}">
                <a16:creationId xmlns:a16="http://schemas.microsoft.com/office/drawing/2014/main" id="{AF4846C0-1E28-4294-A93F-EB5C9B8CE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097"/>
            <a:ext cx="8105650" cy="5469693"/>
          </a:xfrm>
          <a:prstGeom prst="rect">
            <a:avLst/>
          </a:prstGeom>
        </p:spPr>
      </p:pic>
      <p:sp>
        <p:nvSpPr>
          <p:cNvPr id="9" name="Rechteck 8">
            <a:extLst>
              <a:ext uri="{FF2B5EF4-FFF2-40B4-BE49-F238E27FC236}">
                <a16:creationId xmlns:a16="http://schemas.microsoft.com/office/drawing/2014/main" id="{C68FEBD1-BE66-4558-AD9D-BFEAE24EADBF}"/>
              </a:ext>
            </a:extLst>
          </p:cNvPr>
          <p:cNvSpPr/>
          <p:nvPr/>
        </p:nvSpPr>
        <p:spPr>
          <a:xfrm>
            <a:off x="8229600" y="137160"/>
            <a:ext cx="762000" cy="403860"/>
          </a:xfrm>
          <a:prstGeom prst="rect">
            <a:avLst/>
          </a:prstGeom>
          <a:solidFill>
            <a:srgbClr val="F0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342831DE-A08B-4E5D-B25F-838BC333ADD9}"/>
              </a:ext>
            </a:extLst>
          </p:cNvPr>
          <p:cNvSpPr txBox="1"/>
          <p:nvPr/>
        </p:nvSpPr>
        <p:spPr>
          <a:xfrm>
            <a:off x="7903065" y="68980"/>
            <a:ext cx="923330" cy="5010346"/>
          </a:xfrm>
          <a:prstGeom prst="rect">
            <a:avLst/>
          </a:prstGeom>
          <a:noFill/>
        </p:spPr>
        <p:txBody>
          <a:bodyPr vert="vert" wrap="square" rtlCol="0">
            <a:spAutoFit/>
          </a:bodyPr>
          <a:lstStyle/>
          <a:p>
            <a:r>
              <a:rPr lang="de-DE" sz="7200" b="1" baseline="30000"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uhaus 93" panose="04030905020B02020C02" pitchFamily="82" charset="0"/>
                <a:cs typeface="Aharoni" panose="02010803020104030203" pitchFamily="2" charset="-79"/>
              </a:rPr>
              <a:t>STRANGE R THINGS</a:t>
            </a:r>
          </a:p>
        </p:txBody>
      </p:sp>
      <p:sp>
        <p:nvSpPr>
          <p:cNvPr id="2" name="Foliennummernplatzhalter 1">
            <a:extLst>
              <a:ext uri="{FF2B5EF4-FFF2-40B4-BE49-F238E27FC236}">
                <a16:creationId xmlns:a16="http://schemas.microsoft.com/office/drawing/2014/main" id="{69219E4D-484D-9064-7F98-3E28CA20F10A}"/>
              </a:ext>
            </a:extLst>
          </p:cNvPr>
          <p:cNvSpPr>
            <a:spLocks noGrp="1"/>
          </p:cNvSpPr>
          <p:nvPr>
            <p:ph type="sldNum" sz="quarter" idx="12"/>
          </p:nvPr>
        </p:nvSpPr>
        <p:spPr/>
        <p:txBody>
          <a:bodyPr/>
          <a:lstStyle/>
          <a:p>
            <a:fld id="{1206269C-C24E-4E80-9A4B-E7E19BB59A67}" type="slidenum">
              <a:rPr lang="de-AT" smtClean="0"/>
              <a:pPr/>
              <a:t>1</a:t>
            </a:fld>
            <a:endParaRPr lang="de-AT" dirty="0"/>
          </a:p>
        </p:txBody>
      </p:sp>
    </p:spTree>
    <p:extLst>
      <p:ext uri="{BB962C8B-B14F-4D97-AF65-F5344CB8AC3E}">
        <p14:creationId xmlns:p14="http://schemas.microsoft.com/office/powerpoint/2010/main" val="35453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77CA0-B087-4A1A-9FE5-62566F9E45EF}"/>
              </a:ext>
            </a:extLst>
          </p:cNvPr>
          <p:cNvSpPr>
            <a:spLocks noGrp="1"/>
          </p:cNvSpPr>
          <p:nvPr>
            <p:ph type="title"/>
          </p:nvPr>
        </p:nvSpPr>
        <p:spPr/>
        <p:txBody>
          <a:bodyPr/>
          <a:lstStyle/>
          <a:p>
            <a:r>
              <a:rPr lang="de-DE" dirty="0"/>
              <a:t>Survey (I)</a:t>
            </a:r>
          </a:p>
        </p:txBody>
      </p:sp>
      <p:sp>
        <p:nvSpPr>
          <p:cNvPr id="4" name="Textplatzhalter 3">
            <a:extLst>
              <a:ext uri="{FF2B5EF4-FFF2-40B4-BE49-F238E27FC236}">
                <a16:creationId xmlns:a16="http://schemas.microsoft.com/office/drawing/2014/main" id="{99F453D3-07A5-B71A-C043-04796EB9A00D}"/>
              </a:ext>
            </a:extLst>
          </p:cNvPr>
          <p:cNvSpPr>
            <a:spLocks noGrp="1"/>
          </p:cNvSpPr>
          <p:nvPr>
            <p:ph type="body" sz="quarter" idx="13"/>
          </p:nvPr>
        </p:nvSpPr>
        <p:spPr>
          <a:xfrm>
            <a:off x="539751" y="1173892"/>
            <a:ext cx="7978775" cy="3434108"/>
          </a:xfrm>
        </p:spPr>
        <p:txBody>
          <a:bodyPr>
            <a:normAutofit fontScale="85000" lnSpcReduction="20000"/>
          </a:bodyPr>
          <a:lstStyle/>
          <a:p>
            <a:r>
              <a:rPr lang="de-AT" dirty="0" err="1"/>
              <a:t>How</a:t>
            </a:r>
            <a:r>
              <a:rPr lang="de-AT" dirty="0"/>
              <a:t> </a:t>
            </a:r>
            <a:r>
              <a:rPr lang="de-AT" dirty="0" err="1"/>
              <a:t>would</a:t>
            </a:r>
            <a:r>
              <a:rPr lang="de-AT" dirty="0"/>
              <a:t> </a:t>
            </a:r>
            <a:r>
              <a:rPr lang="de-AT" dirty="0" err="1"/>
              <a:t>you</a:t>
            </a:r>
            <a:r>
              <a:rPr lang="de-AT" dirty="0"/>
              <a:t> </a:t>
            </a:r>
            <a:r>
              <a:rPr lang="de-AT" dirty="0" err="1"/>
              <a:t>judge</a:t>
            </a:r>
            <a:r>
              <a:rPr lang="de-AT" dirty="0"/>
              <a:t> </a:t>
            </a:r>
            <a:r>
              <a:rPr lang="de-AT" dirty="0" err="1"/>
              <a:t>your</a:t>
            </a:r>
            <a:r>
              <a:rPr lang="de-AT" dirty="0"/>
              <a:t> </a:t>
            </a:r>
            <a:r>
              <a:rPr lang="de-AT" dirty="0" err="1"/>
              <a:t>previous</a:t>
            </a:r>
            <a:r>
              <a:rPr lang="de-AT" dirty="0"/>
              <a:t> </a:t>
            </a:r>
            <a:r>
              <a:rPr lang="de-AT" dirty="0" err="1"/>
              <a:t>experience</a:t>
            </a:r>
            <a:r>
              <a:rPr lang="de-AT" dirty="0"/>
              <a:t> </a:t>
            </a:r>
            <a:r>
              <a:rPr lang="de-AT" dirty="0" err="1"/>
              <a:t>with</a:t>
            </a:r>
            <a:r>
              <a:rPr lang="de-AT" dirty="0"/>
              <a:t>:</a:t>
            </a:r>
          </a:p>
          <a:p>
            <a:pPr lvl="1"/>
            <a:r>
              <a:rPr lang="de-AT" b="1" dirty="0" err="1"/>
              <a:t>Statistics</a:t>
            </a:r>
            <a:r>
              <a:rPr lang="de-AT" dirty="0"/>
              <a:t> </a:t>
            </a:r>
          </a:p>
          <a:p>
            <a:pPr lvl="2"/>
            <a:r>
              <a:rPr lang="de-AT" dirty="0"/>
              <a:t>1: </a:t>
            </a:r>
            <a:r>
              <a:rPr lang="de-AT" dirty="0" err="1"/>
              <a:t>descriptive</a:t>
            </a:r>
            <a:r>
              <a:rPr lang="de-AT" dirty="0"/>
              <a:t> </a:t>
            </a:r>
            <a:r>
              <a:rPr lang="de-AT" dirty="0" err="1"/>
              <a:t>statistics</a:t>
            </a:r>
            <a:r>
              <a:rPr lang="de-AT" dirty="0"/>
              <a:t> – </a:t>
            </a:r>
          </a:p>
          <a:p>
            <a:pPr lvl="2"/>
            <a:r>
              <a:rPr lang="de-AT" dirty="0"/>
              <a:t>3: linear </a:t>
            </a:r>
            <a:r>
              <a:rPr lang="de-AT" dirty="0" err="1"/>
              <a:t>regressions</a:t>
            </a:r>
            <a:r>
              <a:rPr lang="de-AT" dirty="0"/>
              <a:t> – </a:t>
            </a:r>
          </a:p>
          <a:p>
            <a:pPr lvl="2"/>
            <a:r>
              <a:rPr lang="de-AT" dirty="0"/>
              <a:t>5: multidimensional </a:t>
            </a:r>
            <a:r>
              <a:rPr lang="de-AT" dirty="0" err="1"/>
              <a:t>multilevel</a:t>
            </a:r>
            <a:r>
              <a:rPr lang="de-AT" dirty="0"/>
              <a:t> </a:t>
            </a:r>
            <a:r>
              <a:rPr lang="de-AT" dirty="0" err="1"/>
              <a:t>models</a:t>
            </a:r>
            <a:endParaRPr lang="de-AT" dirty="0"/>
          </a:p>
          <a:p>
            <a:pPr lvl="1"/>
            <a:r>
              <a:rPr lang="de-AT" b="1" dirty="0" err="1"/>
              <a:t>Programming</a:t>
            </a:r>
            <a:r>
              <a:rPr lang="de-AT" dirty="0"/>
              <a:t> </a:t>
            </a:r>
          </a:p>
          <a:p>
            <a:pPr lvl="2"/>
            <a:r>
              <a:rPr lang="de-AT" dirty="0"/>
              <a:t>1: </a:t>
            </a:r>
            <a:r>
              <a:rPr lang="de-AT" dirty="0" err="1"/>
              <a:t>formulas</a:t>
            </a:r>
            <a:r>
              <a:rPr lang="de-AT" dirty="0"/>
              <a:t> in Excel –</a:t>
            </a:r>
          </a:p>
          <a:p>
            <a:pPr lvl="2"/>
            <a:r>
              <a:rPr lang="de-AT" dirty="0"/>
              <a:t>3: SPSS </a:t>
            </a:r>
            <a:r>
              <a:rPr lang="de-AT" dirty="0" err="1"/>
              <a:t>syntax</a:t>
            </a:r>
            <a:r>
              <a:rPr lang="de-AT" dirty="0"/>
              <a:t> – </a:t>
            </a:r>
          </a:p>
          <a:p>
            <a:pPr lvl="2"/>
            <a:r>
              <a:rPr lang="de-AT" dirty="0"/>
              <a:t>5: R/Python/SAS/</a:t>
            </a:r>
            <a:r>
              <a:rPr lang="de-AT" dirty="0" err="1"/>
              <a:t>Stata</a:t>
            </a:r>
            <a:endParaRPr lang="de-AT" dirty="0"/>
          </a:p>
          <a:p>
            <a:pPr lvl="1"/>
            <a:r>
              <a:rPr lang="de-AT" b="1" dirty="0"/>
              <a:t>R / </a:t>
            </a:r>
            <a:r>
              <a:rPr lang="de-AT" b="1" dirty="0" err="1"/>
              <a:t>RStudio</a:t>
            </a:r>
            <a:r>
              <a:rPr lang="de-AT" b="1" dirty="0"/>
              <a:t> </a:t>
            </a:r>
          </a:p>
          <a:p>
            <a:pPr lvl="2"/>
            <a:r>
              <a:rPr lang="de-AT" dirty="0"/>
              <a:t>1: </a:t>
            </a:r>
            <a:r>
              <a:rPr lang="de-AT" dirty="0" err="1"/>
              <a:t>never</a:t>
            </a:r>
            <a:r>
              <a:rPr lang="de-AT" dirty="0"/>
              <a:t> </a:t>
            </a:r>
            <a:r>
              <a:rPr lang="de-AT" dirty="0" err="1"/>
              <a:t>opened</a:t>
            </a:r>
            <a:r>
              <a:rPr lang="de-AT" dirty="0"/>
              <a:t> on own </a:t>
            </a:r>
            <a:r>
              <a:rPr lang="de-AT" dirty="0" err="1"/>
              <a:t>account</a:t>
            </a:r>
            <a:r>
              <a:rPr lang="de-AT" dirty="0"/>
              <a:t> – </a:t>
            </a:r>
          </a:p>
          <a:p>
            <a:pPr lvl="2"/>
            <a:r>
              <a:rPr lang="de-AT" dirty="0"/>
              <a:t>3: </a:t>
            </a:r>
            <a:r>
              <a:rPr lang="de-AT" dirty="0" err="1"/>
              <a:t>opened</a:t>
            </a:r>
            <a:r>
              <a:rPr lang="de-AT" dirty="0"/>
              <a:t> </a:t>
            </a:r>
            <a:r>
              <a:rPr lang="de-AT" dirty="0" err="1"/>
              <a:t>before</a:t>
            </a:r>
            <a:r>
              <a:rPr lang="de-AT" dirty="0"/>
              <a:t>, </a:t>
            </a:r>
            <a:r>
              <a:rPr lang="de-AT" dirty="0" err="1"/>
              <a:t>have</a:t>
            </a:r>
            <a:r>
              <a:rPr lang="de-AT" dirty="0"/>
              <a:t> </a:t>
            </a:r>
            <a:r>
              <a:rPr lang="de-AT" dirty="0" err="1"/>
              <a:t>executed</a:t>
            </a:r>
            <a:r>
              <a:rPr lang="de-AT" dirty="0"/>
              <a:t> </a:t>
            </a:r>
            <a:r>
              <a:rPr lang="de-AT" dirty="0" err="1"/>
              <a:t>ready-made</a:t>
            </a:r>
            <a:r>
              <a:rPr lang="de-AT" dirty="0"/>
              <a:t> code – </a:t>
            </a:r>
          </a:p>
          <a:p>
            <a:pPr lvl="2"/>
            <a:r>
              <a:rPr lang="de-AT" dirty="0"/>
              <a:t>5: </a:t>
            </a:r>
            <a:r>
              <a:rPr lang="de-AT" dirty="0" err="1"/>
              <a:t>have</a:t>
            </a:r>
            <a:r>
              <a:rPr lang="de-AT" dirty="0"/>
              <a:t> </a:t>
            </a:r>
            <a:r>
              <a:rPr lang="de-AT" dirty="0" err="1"/>
              <a:t>written</a:t>
            </a:r>
            <a:r>
              <a:rPr lang="de-AT" dirty="0"/>
              <a:t> code </a:t>
            </a:r>
            <a:r>
              <a:rPr lang="de-AT" dirty="0" err="1"/>
              <a:t>by</a:t>
            </a:r>
            <a:r>
              <a:rPr lang="de-AT" dirty="0"/>
              <a:t> </a:t>
            </a:r>
            <a:r>
              <a:rPr lang="de-AT" dirty="0" err="1"/>
              <a:t>myself</a:t>
            </a:r>
            <a:endParaRPr lang="de-AT" dirty="0"/>
          </a:p>
        </p:txBody>
      </p:sp>
      <p:sp>
        <p:nvSpPr>
          <p:cNvPr id="3" name="Fußzeilenplatzhalter 2">
            <a:extLst>
              <a:ext uri="{FF2B5EF4-FFF2-40B4-BE49-F238E27FC236}">
                <a16:creationId xmlns:a16="http://schemas.microsoft.com/office/drawing/2014/main" id="{C1191DC5-933A-0E9B-C4E7-3E1A340C1D6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F54B6E0A-3C74-4AD2-9854-9095F69F60DD}"/>
              </a:ext>
            </a:extLst>
          </p:cNvPr>
          <p:cNvSpPr>
            <a:spLocks noGrp="1"/>
          </p:cNvSpPr>
          <p:nvPr>
            <p:ph type="sldNum" sz="quarter" idx="12"/>
          </p:nvPr>
        </p:nvSpPr>
        <p:spPr/>
        <p:txBody>
          <a:bodyPr/>
          <a:lstStyle/>
          <a:p>
            <a:fld id="{1206269C-C24E-4E80-9A4B-E7E19BB59A67}" type="slidenum">
              <a:rPr lang="de-AT" smtClean="0"/>
              <a:pPr/>
              <a:t>10</a:t>
            </a:fld>
            <a:endParaRPr lang="de-AT" dirty="0"/>
          </a:p>
        </p:txBody>
      </p:sp>
    </p:spTree>
    <p:extLst>
      <p:ext uri="{BB962C8B-B14F-4D97-AF65-F5344CB8AC3E}">
        <p14:creationId xmlns:p14="http://schemas.microsoft.com/office/powerpoint/2010/main" val="3092293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0D1A51A-88D4-8E3E-F9F8-1E7E1AD36603}"/>
              </a:ext>
            </a:extLst>
          </p:cNvPr>
          <p:cNvPicPr>
            <a:picLocks noChangeAspect="1"/>
          </p:cNvPicPr>
          <p:nvPr/>
        </p:nvPicPr>
        <p:blipFill>
          <a:blip r:embed="rId2"/>
          <a:stretch>
            <a:fillRect/>
          </a:stretch>
        </p:blipFill>
        <p:spPr>
          <a:xfrm>
            <a:off x="3764573" y="1200008"/>
            <a:ext cx="4569070" cy="1446872"/>
          </a:xfrm>
          <a:prstGeom prst="rect">
            <a:avLst/>
          </a:prstGeom>
        </p:spPr>
      </p:pic>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Several</a:t>
            </a:r>
            <a:r>
              <a:rPr lang="de-DE" dirty="0"/>
              <a:t> </a:t>
            </a:r>
            <a:r>
              <a:rPr lang="de-DE" dirty="0" err="1"/>
              <a:t>datasets</a:t>
            </a:r>
            <a:r>
              <a:rPr lang="de-DE" dirty="0"/>
              <a:t> (</a:t>
            </a:r>
            <a:r>
              <a:rPr lang="de-DE" dirty="0" err="1"/>
              <a:t>or</a:t>
            </a:r>
            <a:r>
              <a:rPr lang="de-DE" dirty="0"/>
              <a:t> a </a:t>
            </a:r>
            <a:r>
              <a:rPr lang="de-DE" dirty="0" err="1">
                <a:latin typeface="Courier New" panose="02070309020205020404" pitchFamily="49" charset="0"/>
                <a:cs typeface="Courier New" panose="02070309020205020404" pitchFamily="49" charset="0"/>
              </a:rPr>
              <a:t>list</a:t>
            </a:r>
            <a:r>
              <a:rPr lang="de-DE" dirty="0"/>
              <a:t>)</a:t>
            </a:r>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100</a:t>
            </a:fld>
            <a:endParaRPr lang="de-AT" dirty="0"/>
          </a:p>
        </p:txBody>
      </p:sp>
      <p:pic>
        <p:nvPicPr>
          <p:cNvPr id="6" name="Grafik 5">
            <a:extLst>
              <a:ext uri="{FF2B5EF4-FFF2-40B4-BE49-F238E27FC236}">
                <a16:creationId xmlns:a16="http://schemas.microsoft.com/office/drawing/2014/main" id="{BA44B1D8-15AA-5BD4-AB8D-2DDA6F4CDEDB}"/>
              </a:ext>
            </a:extLst>
          </p:cNvPr>
          <p:cNvPicPr>
            <a:picLocks noChangeAspect="1"/>
          </p:cNvPicPr>
          <p:nvPr/>
        </p:nvPicPr>
        <p:blipFill>
          <a:blip r:embed="rId3"/>
          <a:stretch>
            <a:fillRect/>
          </a:stretch>
        </p:blipFill>
        <p:spPr>
          <a:xfrm>
            <a:off x="406481" y="2132084"/>
            <a:ext cx="4454844" cy="1726092"/>
          </a:xfrm>
          <a:prstGeom prst="rect">
            <a:avLst/>
          </a:prstGeom>
        </p:spPr>
      </p:pic>
    </p:spTree>
    <p:extLst>
      <p:ext uri="{BB962C8B-B14F-4D97-AF65-F5344CB8AC3E}">
        <p14:creationId xmlns:p14="http://schemas.microsoft.com/office/powerpoint/2010/main" val="1099321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6B26D-D13B-42C1-A556-ACF25E983C61}"/>
              </a:ext>
            </a:extLst>
          </p:cNvPr>
          <p:cNvSpPr>
            <a:spLocks noGrp="1"/>
          </p:cNvSpPr>
          <p:nvPr>
            <p:ph type="title"/>
          </p:nvPr>
        </p:nvSpPr>
        <p:spPr/>
        <p:txBody>
          <a:bodyPr/>
          <a:lstStyle/>
          <a:p>
            <a:r>
              <a:rPr lang="de-DE" dirty="0" err="1"/>
              <a:t>Advanced</a:t>
            </a:r>
            <a:r>
              <a:rPr lang="de-DE" dirty="0"/>
              <a:t> Data </a:t>
            </a:r>
            <a:r>
              <a:rPr lang="de-DE" dirty="0" err="1"/>
              <a:t>Wrangling</a:t>
            </a:r>
            <a:r>
              <a:rPr lang="de-DE" dirty="0"/>
              <a:t> – </a:t>
            </a:r>
            <a:r>
              <a:rPr lang="de-DE" dirty="0" err="1"/>
              <a:t>Reshaping</a:t>
            </a:r>
            <a:r>
              <a:rPr lang="de-DE" dirty="0"/>
              <a:t> </a:t>
            </a:r>
          </a:p>
        </p:txBody>
      </p:sp>
      <p:sp>
        <p:nvSpPr>
          <p:cNvPr id="3" name="Inhaltsplatzhalter 2">
            <a:extLst>
              <a:ext uri="{FF2B5EF4-FFF2-40B4-BE49-F238E27FC236}">
                <a16:creationId xmlns:a16="http://schemas.microsoft.com/office/drawing/2014/main" id="{1A2AE558-2956-4C68-ACCA-CD0A21065C98}"/>
              </a:ext>
            </a:extLst>
          </p:cNvPr>
          <p:cNvSpPr>
            <a:spLocks noGrp="1"/>
          </p:cNvSpPr>
          <p:nvPr>
            <p:ph sz="quarter" idx="13"/>
          </p:nvPr>
        </p:nvSpPr>
        <p:spPr/>
        <p:txBody>
          <a:bodyPr/>
          <a:lstStyle/>
          <a:p>
            <a:pPr lvl="1"/>
            <a:r>
              <a:rPr lang="en-US" dirty="0"/>
              <a:t>datasets in an incorrect format that need to be restructured </a:t>
            </a:r>
            <a:r>
              <a:rPr lang="de-DE" dirty="0"/>
              <a:t>(</a:t>
            </a:r>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a:t>
            </a:r>
            <a:r>
              <a:rPr lang="de-DE" dirty="0"/>
              <a:t> </a:t>
            </a:r>
            <a:r>
              <a:rPr lang="de-DE" dirty="0" err="1"/>
              <a:t>or</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a:t>
            </a:r>
            <a:r>
              <a:rPr lang="de-DE" dirty="0"/>
              <a:t> ) </a:t>
            </a:r>
          </a:p>
          <a:p>
            <a:endParaRPr lang="de-DE" dirty="0"/>
          </a:p>
        </p:txBody>
      </p:sp>
      <p:sp>
        <p:nvSpPr>
          <p:cNvPr id="5" name="Foliennummernplatzhalter 4">
            <a:extLst>
              <a:ext uri="{FF2B5EF4-FFF2-40B4-BE49-F238E27FC236}">
                <a16:creationId xmlns:a16="http://schemas.microsoft.com/office/drawing/2014/main" id="{51A3D923-5437-4B15-8A80-D16F7CB53AB0}"/>
              </a:ext>
            </a:extLst>
          </p:cNvPr>
          <p:cNvSpPr>
            <a:spLocks noGrp="1"/>
          </p:cNvSpPr>
          <p:nvPr>
            <p:ph type="sldNum" sz="quarter" idx="12"/>
          </p:nvPr>
        </p:nvSpPr>
        <p:spPr/>
        <p:txBody>
          <a:bodyPr/>
          <a:lstStyle/>
          <a:p>
            <a:fld id="{1206269C-C24E-4E80-9A4B-E7E19BB59A67}" type="slidenum">
              <a:rPr lang="de-AT" smtClean="0"/>
              <a:pPr/>
              <a:t>101</a:t>
            </a:fld>
            <a:endParaRPr lang="de-AT" dirty="0"/>
          </a:p>
        </p:txBody>
      </p:sp>
      <p:pic>
        <p:nvPicPr>
          <p:cNvPr id="7" name="Grafik 6">
            <a:extLst>
              <a:ext uri="{FF2B5EF4-FFF2-40B4-BE49-F238E27FC236}">
                <a16:creationId xmlns:a16="http://schemas.microsoft.com/office/drawing/2014/main" id="{D513B922-25B8-4207-AD97-BF2344CCD91A}"/>
              </a:ext>
            </a:extLst>
          </p:cNvPr>
          <p:cNvPicPr>
            <a:picLocks noChangeAspect="1"/>
          </p:cNvPicPr>
          <p:nvPr/>
        </p:nvPicPr>
        <p:blipFill>
          <a:blip r:embed="rId2"/>
          <a:stretch>
            <a:fillRect/>
          </a:stretch>
        </p:blipFill>
        <p:spPr>
          <a:xfrm>
            <a:off x="978542" y="2230630"/>
            <a:ext cx="3363116" cy="1191655"/>
          </a:xfrm>
          <a:prstGeom prst="rect">
            <a:avLst/>
          </a:prstGeom>
        </p:spPr>
      </p:pic>
      <p:pic>
        <p:nvPicPr>
          <p:cNvPr id="9" name="Grafik 8">
            <a:extLst>
              <a:ext uri="{FF2B5EF4-FFF2-40B4-BE49-F238E27FC236}">
                <a16:creationId xmlns:a16="http://schemas.microsoft.com/office/drawing/2014/main" id="{BC94D9A4-D4DD-4AA0-9972-31F17D6D5E7E}"/>
              </a:ext>
            </a:extLst>
          </p:cNvPr>
          <p:cNvPicPr>
            <a:picLocks noChangeAspect="1"/>
          </p:cNvPicPr>
          <p:nvPr/>
        </p:nvPicPr>
        <p:blipFill>
          <a:blip r:embed="rId3"/>
          <a:stretch>
            <a:fillRect/>
          </a:stretch>
        </p:blipFill>
        <p:spPr>
          <a:xfrm>
            <a:off x="4780449" y="2230630"/>
            <a:ext cx="3385009" cy="2003078"/>
          </a:xfrm>
          <a:prstGeom prst="rect">
            <a:avLst/>
          </a:prstGeom>
        </p:spPr>
      </p:pic>
      <p:sp>
        <p:nvSpPr>
          <p:cNvPr id="6" name="Fußzeilenplatzhalter 5">
            <a:extLst>
              <a:ext uri="{FF2B5EF4-FFF2-40B4-BE49-F238E27FC236}">
                <a16:creationId xmlns:a16="http://schemas.microsoft.com/office/drawing/2014/main" id="{1523375D-26DC-B36C-5838-5D6C341509D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65292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B2FD972-5423-43B1-B711-9810F08C3CAF}"/>
              </a:ext>
            </a:extLst>
          </p:cNvPr>
          <p:cNvSpPr>
            <a:spLocks noGrp="1"/>
          </p:cNvSpPr>
          <p:nvPr>
            <p:ph type="subTitle" idx="1"/>
          </p:nvPr>
        </p:nvSpPr>
        <p:spPr/>
        <p:txBody>
          <a:bodyPr/>
          <a:lstStyle/>
          <a:p>
            <a:r>
              <a:rPr lang="de-DE" dirty="0"/>
              <a:t>Best Practices</a:t>
            </a:r>
          </a:p>
        </p:txBody>
      </p:sp>
      <p:sp>
        <p:nvSpPr>
          <p:cNvPr id="4" name="Foliennummernplatzhalter 3">
            <a:extLst>
              <a:ext uri="{FF2B5EF4-FFF2-40B4-BE49-F238E27FC236}">
                <a16:creationId xmlns:a16="http://schemas.microsoft.com/office/drawing/2014/main" id="{7FC6D3BA-ECBE-41D0-A9A2-5B59430E3A38}"/>
              </a:ext>
            </a:extLst>
          </p:cNvPr>
          <p:cNvSpPr>
            <a:spLocks noGrp="1"/>
          </p:cNvSpPr>
          <p:nvPr>
            <p:ph type="sldNum" sz="quarter" idx="12"/>
          </p:nvPr>
        </p:nvSpPr>
        <p:spPr/>
        <p:txBody>
          <a:bodyPr/>
          <a:lstStyle/>
          <a:p>
            <a:fld id="{1206269C-C24E-4E80-9A4B-E7E19BB59A67}" type="slidenum">
              <a:rPr lang="de-AT" smtClean="0"/>
              <a:pPr/>
              <a:t>102</a:t>
            </a:fld>
            <a:endParaRPr lang="de-AT" dirty="0"/>
          </a:p>
        </p:txBody>
      </p:sp>
      <p:sp>
        <p:nvSpPr>
          <p:cNvPr id="5" name="Fußzeilenplatzhalter 4">
            <a:extLst>
              <a:ext uri="{FF2B5EF4-FFF2-40B4-BE49-F238E27FC236}">
                <a16:creationId xmlns:a16="http://schemas.microsoft.com/office/drawing/2014/main" id="{E99E6BEC-8764-B055-4B1C-F7568DDF68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72674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29351-17F5-4B6F-B4F2-BE088AC603F2}"/>
              </a:ext>
            </a:extLst>
          </p:cNvPr>
          <p:cNvSpPr>
            <a:spLocks noGrp="1"/>
          </p:cNvSpPr>
          <p:nvPr>
            <p:ph type="title"/>
          </p:nvPr>
        </p:nvSpPr>
        <p:spPr/>
        <p:txBody>
          <a:bodyPr/>
          <a:lstStyle/>
          <a:p>
            <a:r>
              <a:rPr lang="de-DE" dirty="0"/>
              <a:t>Best Practices</a:t>
            </a:r>
          </a:p>
        </p:txBody>
      </p:sp>
      <p:sp>
        <p:nvSpPr>
          <p:cNvPr id="3" name="Textplatzhalter 2">
            <a:extLst>
              <a:ext uri="{FF2B5EF4-FFF2-40B4-BE49-F238E27FC236}">
                <a16:creationId xmlns:a16="http://schemas.microsoft.com/office/drawing/2014/main" id="{21ABDDFD-7526-4BA2-9246-C988E3F1A5C4}"/>
              </a:ext>
            </a:extLst>
          </p:cNvPr>
          <p:cNvSpPr>
            <a:spLocks noGrp="1"/>
          </p:cNvSpPr>
          <p:nvPr>
            <p:ph type="body" sz="quarter" idx="13"/>
          </p:nvPr>
        </p:nvSpPr>
        <p:spPr/>
        <p:txBody>
          <a:bodyPr/>
          <a:lstStyle/>
          <a:p>
            <a:r>
              <a:rPr lang="de-DE" dirty="0"/>
              <a:t>Style Guide</a:t>
            </a:r>
          </a:p>
          <a:p>
            <a:r>
              <a:rPr lang="de-DE" dirty="0"/>
              <a:t>Aufbau R-Skript</a:t>
            </a:r>
          </a:p>
          <a:p>
            <a:r>
              <a:rPr lang="de-DE" dirty="0"/>
              <a:t>Aufbau Ordnerstruktur</a:t>
            </a:r>
          </a:p>
        </p:txBody>
      </p:sp>
      <p:sp>
        <p:nvSpPr>
          <p:cNvPr id="5" name="Foliennummernplatzhalter 4">
            <a:extLst>
              <a:ext uri="{FF2B5EF4-FFF2-40B4-BE49-F238E27FC236}">
                <a16:creationId xmlns:a16="http://schemas.microsoft.com/office/drawing/2014/main" id="{B9983FD9-99A8-43AC-BCC2-83ED6B38881C}"/>
              </a:ext>
            </a:extLst>
          </p:cNvPr>
          <p:cNvSpPr>
            <a:spLocks noGrp="1"/>
          </p:cNvSpPr>
          <p:nvPr>
            <p:ph type="sldNum" sz="quarter" idx="12"/>
          </p:nvPr>
        </p:nvSpPr>
        <p:spPr/>
        <p:txBody>
          <a:bodyPr/>
          <a:lstStyle/>
          <a:p>
            <a:fld id="{1206269C-C24E-4E80-9A4B-E7E19BB59A67}" type="slidenum">
              <a:rPr lang="de-AT" smtClean="0"/>
              <a:pPr/>
              <a:t>103</a:t>
            </a:fld>
            <a:endParaRPr lang="de-AT" dirty="0"/>
          </a:p>
        </p:txBody>
      </p:sp>
      <p:sp>
        <p:nvSpPr>
          <p:cNvPr id="6" name="Fußzeilenplatzhalter 5">
            <a:extLst>
              <a:ext uri="{FF2B5EF4-FFF2-40B4-BE49-F238E27FC236}">
                <a16:creationId xmlns:a16="http://schemas.microsoft.com/office/drawing/2014/main" id="{C0DDA9C0-25B0-C6AD-546D-B02F6EDC625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69652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a:t>
            </a:r>
          </a:p>
        </p:txBody>
      </p:sp>
      <p:pic>
        <p:nvPicPr>
          <p:cNvPr id="8" name="Grafik 7">
            <a:extLst>
              <a:ext uri="{FF2B5EF4-FFF2-40B4-BE49-F238E27FC236}">
                <a16:creationId xmlns:a16="http://schemas.microsoft.com/office/drawing/2014/main" id="{7DDEC898-2710-4019-9951-4023169EA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1" y="1650665"/>
            <a:ext cx="7978775" cy="2792570"/>
          </a:xfrm>
          <a:prstGeom prst="rect">
            <a:avLst/>
          </a:prstGeom>
          <a:noFill/>
        </p:spPr>
      </p:pic>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104</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2334" cy="261610"/>
          </a:xfrm>
          <a:prstGeom prst="rect">
            <a:avLst/>
          </a:prstGeom>
          <a:noFill/>
        </p:spPr>
        <p:txBody>
          <a:bodyPr wrap="none" rtlCol="0">
            <a:spAutoFit/>
          </a:bodyPr>
          <a:lstStyle/>
          <a:p>
            <a:r>
              <a:rPr lang="de-DE" sz="1100" dirty="0"/>
              <a:t>https://xkcd.com/1513/</a:t>
            </a:r>
            <a:endParaRPr lang="de-DE" dirty="0"/>
          </a:p>
        </p:txBody>
      </p:sp>
      <p:sp>
        <p:nvSpPr>
          <p:cNvPr id="2" name="Fußzeilenplatzhalter 1">
            <a:extLst>
              <a:ext uri="{FF2B5EF4-FFF2-40B4-BE49-F238E27FC236}">
                <a16:creationId xmlns:a16="http://schemas.microsoft.com/office/drawing/2014/main" id="{9C798E01-4EC2-DC10-9697-F9C0CFCE5C5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47875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105</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23174" cy="261610"/>
          </a:xfrm>
          <a:prstGeom prst="rect">
            <a:avLst/>
          </a:prstGeom>
          <a:noFill/>
        </p:spPr>
        <p:txBody>
          <a:bodyPr wrap="none" rtlCol="0">
            <a:spAutoFit/>
          </a:bodyPr>
          <a:lstStyle/>
          <a:p>
            <a:r>
              <a:rPr lang="de-DE" sz="1100" dirty="0"/>
              <a:t>https://xkcd.com/1695/</a:t>
            </a:r>
            <a:endParaRPr lang="de-DE" dirty="0"/>
          </a:p>
        </p:txBody>
      </p:sp>
      <p:pic>
        <p:nvPicPr>
          <p:cNvPr id="6" name="Grafik 5">
            <a:extLst>
              <a:ext uri="{FF2B5EF4-FFF2-40B4-BE49-F238E27FC236}">
                <a16:creationId xmlns:a16="http://schemas.microsoft.com/office/drawing/2014/main" id="{B01E4DFB-3F60-4CD9-9095-BB9C05474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054" y="788100"/>
            <a:ext cx="3879427" cy="3733309"/>
          </a:xfrm>
          <a:prstGeom prst="rect">
            <a:avLst/>
          </a:prstGeom>
        </p:spPr>
      </p:pic>
      <p:sp>
        <p:nvSpPr>
          <p:cNvPr id="2" name="Fußzeilenplatzhalter 1">
            <a:extLst>
              <a:ext uri="{FF2B5EF4-FFF2-40B4-BE49-F238E27FC236}">
                <a16:creationId xmlns:a16="http://schemas.microsoft.com/office/drawing/2014/main" id="{1610E1EE-F10B-4B40-8AA4-8000BFE2F5C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162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106</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8746" cy="261610"/>
          </a:xfrm>
          <a:prstGeom prst="rect">
            <a:avLst/>
          </a:prstGeom>
          <a:noFill/>
        </p:spPr>
        <p:txBody>
          <a:bodyPr wrap="none" rtlCol="0">
            <a:spAutoFit/>
          </a:bodyPr>
          <a:lstStyle/>
          <a:p>
            <a:r>
              <a:rPr lang="de-DE" sz="1100" dirty="0"/>
              <a:t>https://xkcd.com/1833/</a:t>
            </a:r>
            <a:endParaRPr lang="de-DE" dirty="0"/>
          </a:p>
        </p:txBody>
      </p:sp>
      <p:pic>
        <p:nvPicPr>
          <p:cNvPr id="7" name="Grafik 6">
            <a:extLst>
              <a:ext uri="{FF2B5EF4-FFF2-40B4-BE49-F238E27FC236}">
                <a16:creationId xmlns:a16="http://schemas.microsoft.com/office/drawing/2014/main" id="{3445E98E-26DA-4176-8C35-E1E3C864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684914"/>
            <a:ext cx="7048500" cy="2466975"/>
          </a:xfrm>
          <a:prstGeom prst="rect">
            <a:avLst/>
          </a:prstGeom>
        </p:spPr>
      </p:pic>
      <p:sp>
        <p:nvSpPr>
          <p:cNvPr id="2" name="Fußzeilenplatzhalter 1">
            <a:extLst>
              <a:ext uri="{FF2B5EF4-FFF2-40B4-BE49-F238E27FC236}">
                <a16:creationId xmlns:a16="http://schemas.microsoft.com/office/drawing/2014/main" id="{41E67BE5-52EE-04A9-7370-90861373D94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803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CB9D2-A495-45D8-935F-A353F7AED525}"/>
              </a:ext>
            </a:extLst>
          </p:cNvPr>
          <p:cNvSpPr>
            <a:spLocks noGrp="1"/>
          </p:cNvSpPr>
          <p:nvPr>
            <p:ph type="title"/>
          </p:nvPr>
        </p:nvSpPr>
        <p:spPr/>
        <p:txBody>
          <a:bodyPr/>
          <a:lstStyle/>
          <a:p>
            <a:r>
              <a:rPr lang="de-DE" dirty="0" err="1"/>
              <a:t>Why</a:t>
            </a:r>
            <a:r>
              <a:rPr lang="de-DE" dirty="0"/>
              <a:t> Style Guides?</a:t>
            </a:r>
          </a:p>
        </p:txBody>
      </p:sp>
      <p:sp>
        <p:nvSpPr>
          <p:cNvPr id="7" name="Textplatzhalter 6">
            <a:extLst>
              <a:ext uri="{FF2B5EF4-FFF2-40B4-BE49-F238E27FC236}">
                <a16:creationId xmlns:a16="http://schemas.microsoft.com/office/drawing/2014/main" id="{90DFDA1F-EFFE-4158-8128-D9474324AE86}"/>
              </a:ext>
            </a:extLst>
          </p:cNvPr>
          <p:cNvSpPr>
            <a:spLocks noGrp="1"/>
          </p:cNvSpPr>
          <p:nvPr>
            <p:ph type="body" sz="quarter" idx="13"/>
          </p:nvPr>
        </p:nvSpPr>
        <p:spPr/>
        <p:txBody>
          <a:bodyPr>
            <a:normAutofit fontScale="92500" lnSpcReduction="10000"/>
          </a:bodyPr>
          <a:lstStyle/>
          <a:p>
            <a:r>
              <a:rPr lang="en-US" dirty="0"/>
              <a:t>Code should be readable for computers AND humans</a:t>
            </a:r>
            <a:r>
              <a:rPr lang="de-DE" dirty="0"/>
              <a:t>!</a:t>
            </a:r>
          </a:p>
          <a:p>
            <a:r>
              <a:rPr lang="de-DE" dirty="0"/>
              <a:t>A </a:t>
            </a:r>
            <a:r>
              <a:rPr lang="de-DE" dirty="0" err="1"/>
              <a:t>few</a:t>
            </a:r>
            <a:r>
              <a:rPr lang="de-DE" dirty="0"/>
              <a:t> simple </a:t>
            </a:r>
            <a:r>
              <a:rPr lang="de-DE" dirty="0" err="1"/>
              <a:t>measures</a:t>
            </a:r>
            <a:r>
              <a:rPr lang="de-DE" dirty="0"/>
              <a:t>:</a:t>
            </a:r>
          </a:p>
          <a:p>
            <a:pPr lvl="1"/>
            <a:r>
              <a:rPr lang="de-DE" b="1" dirty="0" err="1"/>
              <a:t>Headings</a:t>
            </a:r>
            <a:r>
              <a:rPr lang="de-DE" dirty="0"/>
              <a:t> </a:t>
            </a:r>
            <a:r>
              <a:rPr lang="de-DE" dirty="0" err="1"/>
              <a:t>with</a:t>
            </a:r>
            <a:r>
              <a:rPr lang="de-DE" dirty="0"/>
              <a:t> ####, ----, ==== </a:t>
            </a:r>
            <a:r>
              <a:rPr lang="de-DE" dirty="0" err="1"/>
              <a:t>or</a:t>
            </a:r>
            <a:r>
              <a:rPr lang="de-DE" dirty="0"/>
              <a:t> Code &gt; Insert </a:t>
            </a:r>
            <a:r>
              <a:rPr lang="de-DE" dirty="0" err="1"/>
              <a:t>Section</a:t>
            </a:r>
            <a:r>
              <a:rPr lang="de-DE" dirty="0"/>
              <a:t>  (</a:t>
            </a:r>
            <a:r>
              <a:rPr lang="de-DE" dirty="0" err="1"/>
              <a:t>Ctrl+Shift+R</a:t>
            </a:r>
            <a:r>
              <a:rPr lang="de-DE" dirty="0"/>
              <a:t>), </a:t>
            </a:r>
            <a:r>
              <a:rPr lang="de-DE" dirty="0" err="1"/>
              <a:t>optical</a:t>
            </a:r>
            <a:r>
              <a:rPr lang="de-DE" dirty="0"/>
              <a:t> </a:t>
            </a:r>
            <a:r>
              <a:rPr lang="de-DE" dirty="0" err="1"/>
              <a:t>separators</a:t>
            </a:r>
            <a:r>
              <a:rPr lang="de-DE" dirty="0"/>
              <a:t>, e.g. #****</a:t>
            </a:r>
          </a:p>
          <a:p>
            <a:pPr lvl="1"/>
            <a:r>
              <a:rPr lang="de-DE" b="1" dirty="0" err="1"/>
              <a:t>put</a:t>
            </a:r>
            <a:r>
              <a:rPr lang="de-DE" b="1" dirty="0"/>
              <a:t> </a:t>
            </a:r>
            <a:r>
              <a:rPr lang="de-DE" b="1" dirty="0" err="1"/>
              <a:t>sections</a:t>
            </a:r>
            <a:r>
              <a:rPr lang="de-DE" b="1" dirty="0"/>
              <a:t> in { } </a:t>
            </a:r>
            <a:r>
              <a:rPr lang="de-DE" dirty="0"/>
              <a:t>– </a:t>
            </a:r>
            <a:r>
              <a:rPr lang="en-US" dirty="0"/>
              <a:t>that way they can be carried out section by section, are indented and visually easy to recognize</a:t>
            </a:r>
            <a:endParaRPr lang="de-DE" dirty="0"/>
          </a:p>
          <a:p>
            <a:pPr lvl="1"/>
            <a:r>
              <a:rPr lang="de-DE" b="1" dirty="0"/>
              <a:t>Comment</a:t>
            </a:r>
            <a:r>
              <a:rPr lang="de-DE" dirty="0"/>
              <a:t>: R </a:t>
            </a:r>
            <a:r>
              <a:rPr lang="de-DE" dirty="0" err="1"/>
              <a:t>lines</a:t>
            </a:r>
            <a:r>
              <a:rPr lang="de-DE" dirty="0"/>
              <a:t> </a:t>
            </a:r>
            <a:r>
              <a:rPr lang="de-DE" dirty="0" err="1"/>
              <a:t>are</a:t>
            </a:r>
            <a:r>
              <a:rPr lang="de-DE" dirty="0"/>
              <a:t> </a:t>
            </a:r>
            <a:r>
              <a:rPr lang="de-DE" dirty="0" err="1"/>
              <a:t>free</a:t>
            </a:r>
            <a:r>
              <a:rPr lang="de-DE" dirty="0"/>
              <a:t>, so </a:t>
            </a:r>
            <a:r>
              <a:rPr lang="de-DE" dirty="0" err="1"/>
              <a:t>be</a:t>
            </a:r>
            <a:r>
              <a:rPr lang="de-DE" dirty="0"/>
              <a:t> </a:t>
            </a:r>
            <a:r>
              <a:rPr lang="de-DE" dirty="0" err="1"/>
              <a:t>sure</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to</a:t>
            </a:r>
            <a:r>
              <a:rPr lang="de-DE" dirty="0"/>
              <a:t> </a:t>
            </a:r>
            <a:r>
              <a:rPr lang="de-DE" dirty="0" err="1"/>
              <a:t>comment</a:t>
            </a:r>
            <a:r>
              <a:rPr lang="de-DE" dirty="0"/>
              <a:t> </a:t>
            </a:r>
            <a:r>
              <a:rPr lang="de-DE" dirty="0" err="1"/>
              <a:t>your</a:t>
            </a:r>
            <a:r>
              <a:rPr lang="de-DE" dirty="0"/>
              <a:t> code</a:t>
            </a:r>
          </a:p>
          <a:p>
            <a:pPr lvl="1"/>
            <a:r>
              <a:rPr lang="de-DE" b="1" dirty="0"/>
              <a:t>Spaces</a:t>
            </a:r>
            <a:r>
              <a:rPr lang="de-DE" dirty="0"/>
              <a:t>: </a:t>
            </a:r>
            <a:r>
              <a:rPr lang="de-DE" dirty="0" err="1"/>
              <a:t>put</a:t>
            </a:r>
            <a:r>
              <a:rPr lang="de-DE" dirty="0"/>
              <a:t> </a:t>
            </a:r>
            <a:r>
              <a:rPr lang="de-DE" dirty="0" err="1"/>
              <a:t>spaces</a:t>
            </a:r>
            <a:r>
              <a:rPr lang="de-DE" dirty="0"/>
              <a:t> </a:t>
            </a:r>
            <a:r>
              <a:rPr lang="de-DE" dirty="0" err="1"/>
              <a:t>around</a:t>
            </a:r>
            <a:r>
              <a:rPr lang="de-DE" dirty="0"/>
              <a:t> =, ==, +, -, &lt;- and after </a:t>
            </a:r>
            <a:r>
              <a:rPr lang="de-DE" dirty="0" err="1"/>
              <a:t>commas</a:t>
            </a:r>
            <a:endParaRPr lang="de-DE" dirty="0"/>
          </a:p>
          <a:p>
            <a:pPr lvl="1"/>
            <a:r>
              <a:rPr lang="de-DE" b="1" dirty="0" err="1"/>
              <a:t>line</a:t>
            </a:r>
            <a:r>
              <a:rPr lang="de-DE" b="1" dirty="0"/>
              <a:t> </a:t>
            </a:r>
            <a:r>
              <a:rPr lang="de-DE" b="1" dirty="0" err="1"/>
              <a:t>breaks</a:t>
            </a:r>
            <a:r>
              <a:rPr lang="de-DE" dirty="0"/>
              <a:t>: </a:t>
            </a:r>
            <a:r>
              <a:rPr lang="de-DE" dirty="0" err="1"/>
              <a:t>when</a:t>
            </a:r>
            <a:r>
              <a:rPr lang="de-DE" dirty="0"/>
              <a:t> </a:t>
            </a:r>
            <a:r>
              <a:rPr lang="de-DE" dirty="0" err="1"/>
              <a:t>the</a:t>
            </a:r>
            <a:r>
              <a:rPr lang="de-DE" dirty="0"/>
              <a:t> </a:t>
            </a:r>
            <a:r>
              <a:rPr lang="de-DE" dirty="0" err="1"/>
              <a:t>line</a:t>
            </a:r>
            <a:r>
              <a:rPr lang="de-DE" dirty="0"/>
              <a:t> </a:t>
            </a:r>
            <a:r>
              <a:rPr lang="de-DE" dirty="0" err="1"/>
              <a:t>gets</a:t>
            </a:r>
            <a:r>
              <a:rPr lang="de-DE" dirty="0"/>
              <a:t> </a:t>
            </a:r>
            <a:r>
              <a:rPr lang="de-DE" dirty="0" err="1"/>
              <a:t>too</a:t>
            </a:r>
            <a:r>
              <a:rPr lang="de-DE" dirty="0"/>
              <a:t> </a:t>
            </a:r>
            <a:r>
              <a:rPr lang="de-DE" dirty="0" err="1"/>
              <a:t>long</a:t>
            </a:r>
            <a:r>
              <a:rPr lang="de-DE" dirty="0"/>
              <a:t> (80 </a:t>
            </a:r>
            <a:r>
              <a:rPr lang="de-DE" dirty="0" err="1"/>
              <a:t>characters</a:t>
            </a:r>
            <a:r>
              <a:rPr lang="de-DE" dirty="0"/>
              <a:t> </a:t>
            </a:r>
            <a:r>
              <a:rPr lang="de-DE" dirty="0" err="1"/>
              <a:t>as</a:t>
            </a:r>
            <a:r>
              <a:rPr lang="de-DE" dirty="0"/>
              <a:t> a </a:t>
            </a:r>
            <a:r>
              <a:rPr lang="de-DE" dirty="0" err="1"/>
              <a:t>guideline</a:t>
            </a:r>
            <a:r>
              <a:rPr lang="de-DE" dirty="0"/>
              <a:t>)</a:t>
            </a:r>
          </a:p>
          <a:p>
            <a:pPr lvl="1"/>
            <a:r>
              <a:rPr lang="de-DE" dirty="0" err="1"/>
              <a:t>choose</a:t>
            </a:r>
            <a:r>
              <a:rPr lang="de-DE" dirty="0"/>
              <a:t> </a:t>
            </a:r>
            <a:r>
              <a:rPr lang="de-DE" b="1" dirty="0" err="1"/>
              <a:t>meaningful</a:t>
            </a:r>
            <a:r>
              <a:rPr lang="de-DE" b="1" dirty="0"/>
              <a:t> </a:t>
            </a:r>
            <a:r>
              <a:rPr lang="de-DE" b="1" dirty="0" err="1"/>
              <a:t>object</a:t>
            </a:r>
            <a:r>
              <a:rPr lang="de-DE" b="1" dirty="0"/>
              <a:t> </a:t>
            </a:r>
            <a:r>
              <a:rPr lang="de-DE" b="1" dirty="0" err="1"/>
              <a:t>names</a:t>
            </a:r>
            <a:r>
              <a:rPr lang="de-DE" b="1" dirty="0"/>
              <a:t> </a:t>
            </a:r>
            <a:r>
              <a:rPr lang="de-DE" dirty="0"/>
              <a:t>: find </a:t>
            </a:r>
            <a:r>
              <a:rPr lang="de-DE" dirty="0" err="1"/>
              <a:t>balance</a:t>
            </a:r>
            <a:r>
              <a:rPr lang="de-DE" dirty="0"/>
              <a:t> </a:t>
            </a:r>
            <a:r>
              <a:rPr lang="de-DE" dirty="0" err="1"/>
              <a:t>between</a:t>
            </a:r>
            <a:r>
              <a:rPr lang="de-DE" dirty="0"/>
              <a:t> „</a:t>
            </a:r>
            <a:r>
              <a:rPr lang="de-DE" dirty="0" err="1"/>
              <a:t>df</a:t>
            </a:r>
            <a:r>
              <a:rPr lang="de-DE" dirty="0"/>
              <a:t>“ and „March2015Group1OnlyFemales“ </a:t>
            </a:r>
          </a:p>
        </p:txBody>
      </p:sp>
      <p:sp>
        <p:nvSpPr>
          <p:cNvPr id="5" name="Foliennummernplatzhalter 4">
            <a:extLst>
              <a:ext uri="{FF2B5EF4-FFF2-40B4-BE49-F238E27FC236}">
                <a16:creationId xmlns:a16="http://schemas.microsoft.com/office/drawing/2014/main" id="{6DECDA45-F5C4-4367-A35A-26790743E963}"/>
              </a:ext>
            </a:extLst>
          </p:cNvPr>
          <p:cNvSpPr>
            <a:spLocks noGrp="1"/>
          </p:cNvSpPr>
          <p:nvPr>
            <p:ph type="sldNum" sz="quarter" idx="12"/>
          </p:nvPr>
        </p:nvSpPr>
        <p:spPr/>
        <p:txBody>
          <a:bodyPr/>
          <a:lstStyle/>
          <a:p>
            <a:fld id="{1206269C-C24E-4E80-9A4B-E7E19BB59A67}" type="slidenum">
              <a:rPr lang="de-AT" smtClean="0"/>
              <a:pPr/>
              <a:t>107</a:t>
            </a:fld>
            <a:endParaRPr lang="de-AT" dirty="0"/>
          </a:p>
        </p:txBody>
      </p:sp>
      <p:sp>
        <p:nvSpPr>
          <p:cNvPr id="2" name="Fußzeilenplatzhalter 1">
            <a:extLst>
              <a:ext uri="{FF2B5EF4-FFF2-40B4-BE49-F238E27FC236}">
                <a16:creationId xmlns:a16="http://schemas.microsoft.com/office/drawing/2014/main" id="{34E76CA5-B326-C0ED-5A15-E1D2D9EA20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35952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7B192-948B-4E11-950D-A2013244A919}"/>
              </a:ext>
            </a:extLst>
          </p:cNvPr>
          <p:cNvSpPr>
            <a:spLocks noGrp="1"/>
          </p:cNvSpPr>
          <p:nvPr>
            <p:ph type="title"/>
          </p:nvPr>
        </p:nvSpPr>
        <p:spPr/>
        <p:txBody>
          <a:bodyPr/>
          <a:lstStyle/>
          <a:p>
            <a:r>
              <a:rPr lang="de-DE" dirty="0"/>
              <a:t>Even </a:t>
            </a:r>
            <a:r>
              <a:rPr lang="de-DE" dirty="0" err="1"/>
              <a:t>more</a:t>
            </a:r>
            <a:r>
              <a:rPr lang="de-DE" dirty="0"/>
              <a:t> Style Guide!!!</a:t>
            </a:r>
          </a:p>
        </p:txBody>
      </p:sp>
      <p:sp>
        <p:nvSpPr>
          <p:cNvPr id="3" name="Textplatzhalter 2">
            <a:extLst>
              <a:ext uri="{FF2B5EF4-FFF2-40B4-BE49-F238E27FC236}">
                <a16:creationId xmlns:a16="http://schemas.microsoft.com/office/drawing/2014/main" id="{C8E9221D-250E-43B9-A19B-95D2765887D2}"/>
              </a:ext>
            </a:extLst>
          </p:cNvPr>
          <p:cNvSpPr>
            <a:spLocks noGrp="1"/>
          </p:cNvSpPr>
          <p:nvPr>
            <p:ph type="body" sz="quarter" idx="13"/>
          </p:nvPr>
        </p:nvSpPr>
        <p:spPr/>
        <p:txBody>
          <a:bodyPr>
            <a:normAutofit fontScale="92500" lnSpcReduction="20000"/>
          </a:bodyPr>
          <a:lstStyle/>
          <a:p>
            <a:r>
              <a:rPr lang="de-DE" dirty="0">
                <a:hlinkClick r:id="rId2"/>
              </a:rPr>
              <a:t>https://style.tidyverse.org/index.html</a:t>
            </a:r>
            <a:endParaRPr lang="de-DE" dirty="0"/>
          </a:p>
          <a:p>
            <a:pPr lvl="1"/>
            <a:r>
              <a:rPr lang="en-US" dirty="0"/>
              <a:t>Object names with underscores (periods are already reserved for base functions, methods and class names).</a:t>
            </a:r>
          </a:p>
          <a:p>
            <a:pPr lvl="1"/>
            <a:r>
              <a:rPr lang="de-DE" dirty="0"/>
              <a:t>Variables = </a:t>
            </a:r>
            <a:r>
              <a:rPr lang="de-DE" dirty="0" err="1"/>
              <a:t>Nouns</a:t>
            </a:r>
            <a:r>
              <a:rPr lang="de-DE" dirty="0"/>
              <a:t>; </a:t>
            </a:r>
            <a:r>
              <a:rPr lang="de-DE" dirty="0" err="1"/>
              <a:t>Functions</a:t>
            </a:r>
            <a:r>
              <a:rPr lang="de-DE" dirty="0"/>
              <a:t> = Verbs</a:t>
            </a:r>
          </a:p>
          <a:p>
            <a:pPr lvl="1"/>
            <a:r>
              <a:rPr lang="en-US" dirty="0"/>
              <a:t>no function names as object names </a:t>
            </a:r>
            <a:r>
              <a:rPr lang="de-DE" dirty="0"/>
              <a:t>(T, F, c, </a:t>
            </a:r>
            <a:r>
              <a:rPr lang="de-DE" dirty="0" err="1"/>
              <a:t>mean</a:t>
            </a:r>
            <a:r>
              <a:rPr lang="de-DE" dirty="0"/>
              <a:t>, …) </a:t>
            </a:r>
          </a:p>
          <a:p>
            <a:pPr lvl="1"/>
            <a:r>
              <a:rPr lang="en-US" dirty="0"/>
              <a:t>Name arguments if the default is not used </a:t>
            </a:r>
            <a:r>
              <a:rPr lang="de-DE" dirty="0"/>
              <a:t>(z.B. </a:t>
            </a:r>
            <a:r>
              <a:rPr lang="de-DE" dirty="0" err="1"/>
              <a:t>mean</a:t>
            </a:r>
            <a:r>
              <a:rPr lang="de-DE" dirty="0"/>
              <a:t>(x, </a:t>
            </a:r>
            <a:r>
              <a:rPr lang="de-DE" b="1" dirty="0"/>
              <a:t>na.rm = </a:t>
            </a:r>
            <a:r>
              <a:rPr lang="de-DE" dirty="0"/>
              <a:t>TRUE))</a:t>
            </a:r>
          </a:p>
          <a:p>
            <a:pPr lvl="1"/>
            <a:r>
              <a:rPr lang="de-DE" dirty="0"/>
              <a:t>Use &lt;- </a:t>
            </a:r>
            <a:r>
              <a:rPr lang="de-DE" dirty="0" err="1"/>
              <a:t>for</a:t>
            </a:r>
            <a:r>
              <a:rPr lang="de-DE" dirty="0"/>
              <a:t> </a:t>
            </a:r>
            <a:r>
              <a:rPr lang="de-DE" dirty="0" err="1"/>
              <a:t>assignment</a:t>
            </a:r>
            <a:r>
              <a:rPr lang="de-DE" dirty="0"/>
              <a:t> (not =)</a:t>
            </a:r>
          </a:p>
          <a:p>
            <a:pPr lvl="1"/>
            <a:r>
              <a:rPr lang="de-DE" dirty="0"/>
              <a:t>„“ </a:t>
            </a:r>
            <a:r>
              <a:rPr lang="de-DE" dirty="0" err="1"/>
              <a:t>instead</a:t>
            </a:r>
            <a:r>
              <a:rPr lang="de-DE" dirty="0"/>
              <a:t> </a:t>
            </a:r>
            <a:r>
              <a:rPr lang="de-DE" dirty="0" err="1"/>
              <a:t>of</a:t>
            </a:r>
            <a:r>
              <a:rPr lang="de-DE" dirty="0"/>
              <a:t> ‚‘</a:t>
            </a:r>
          </a:p>
          <a:p>
            <a:pPr lvl="1"/>
            <a:r>
              <a:rPr lang="de-DE" dirty="0" err="1"/>
              <a:t>write</a:t>
            </a:r>
            <a:r>
              <a:rPr lang="de-DE" dirty="0"/>
              <a:t> TRUE and FALSE </a:t>
            </a:r>
            <a:r>
              <a:rPr lang="de-DE" dirty="0" err="1"/>
              <a:t>instead</a:t>
            </a:r>
            <a:r>
              <a:rPr lang="de-DE" dirty="0"/>
              <a:t> </a:t>
            </a:r>
            <a:r>
              <a:rPr lang="de-DE" dirty="0" err="1"/>
              <a:t>of</a:t>
            </a:r>
            <a:r>
              <a:rPr lang="de-DE" dirty="0"/>
              <a:t> T and F</a:t>
            </a:r>
          </a:p>
          <a:p>
            <a:pPr lvl="1"/>
            <a:r>
              <a:rPr lang="en-US" dirty="0"/>
              <a:t>for long function calls, put each argument and the parentheses on a separate line</a:t>
            </a:r>
            <a:endParaRPr lang="de-DE" dirty="0"/>
          </a:p>
          <a:p>
            <a:r>
              <a:rPr lang="de-DE" dirty="0">
                <a:hlinkClick r:id="rId3"/>
              </a:rPr>
              <a:t>https://google.github.io/styleguide/Rguide.html</a:t>
            </a:r>
            <a:r>
              <a:rPr lang="de-DE" dirty="0"/>
              <a:t> (Addition </a:t>
            </a:r>
            <a:r>
              <a:rPr lang="de-DE" dirty="0" err="1"/>
              <a:t>to</a:t>
            </a:r>
            <a:r>
              <a:rPr lang="de-DE" dirty="0"/>
              <a:t> </a:t>
            </a:r>
            <a:r>
              <a:rPr lang="de-DE" dirty="0" err="1"/>
              <a:t>Tidyverse</a:t>
            </a:r>
            <a:r>
              <a:rPr lang="de-DE" dirty="0"/>
              <a:t> Guide)</a:t>
            </a:r>
          </a:p>
        </p:txBody>
      </p:sp>
      <p:sp>
        <p:nvSpPr>
          <p:cNvPr id="5" name="Foliennummernplatzhalter 4">
            <a:extLst>
              <a:ext uri="{FF2B5EF4-FFF2-40B4-BE49-F238E27FC236}">
                <a16:creationId xmlns:a16="http://schemas.microsoft.com/office/drawing/2014/main" id="{B436AE02-A5A3-4A0E-97D8-5BBA5067564F}"/>
              </a:ext>
            </a:extLst>
          </p:cNvPr>
          <p:cNvSpPr>
            <a:spLocks noGrp="1"/>
          </p:cNvSpPr>
          <p:nvPr>
            <p:ph type="sldNum" sz="quarter" idx="12"/>
          </p:nvPr>
        </p:nvSpPr>
        <p:spPr/>
        <p:txBody>
          <a:bodyPr/>
          <a:lstStyle/>
          <a:p>
            <a:fld id="{1206269C-C24E-4E80-9A4B-E7E19BB59A67}" type="slidenum">
              <a:rPr lang="de-AT" smtClean="0"/>
              <a:pPr/>
              <a:t>108</a:t>
            </a:fld>
            <a:endParaRPr lang="de-AT" dirty="0"/>
          </a:p>
        </p:txBody>
      </p:sp>
      <p:sp>
        <p:nvSpPr>
          <p:cNvPr id="6" name="Fußzeilenplatzhalter 5">
            <a:extLst>
              <a:ext uri="{FF2B5EF4-FFF2-40B4-BE49-F238E27FC236}">
                <a16:creationId xmlns:a16="http://schemas.microsoft.com/office/drawing/2014/main" id="{6275D2C7-0275-B35D-EF57-8B1CD6072EC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0853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494E-5D90-4768-BABA-87A10A703A0B}"/>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137AF41F-77D2-4000-A2E7-D8A00AA9FE1D}"/>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C42A15D4-C712-4CB1-B4A4-A0E5E1D834CE}"/>
              </a:ext>
            </a:extLst>
          </p:cNvPr>
          <p:cNvSpPr>
            <a:spLocks noGrp="1"/>
          </p:cNvSpPr>
          <p:nvPr>
            <p:ph type="sldNum" sz="quarter" idx="12"/>
          </p:nvPr>
        </p:nvSpPr>
        <p:spPr/>
        <p:txBody>
          <a:bodyPr/>
          <a:lstStyle/>
          <a:p>
            <a:fld id="{1206269C-C24E-4E80-9A4B-E7E19BB59A67}" type="slidenum">
              <a:rPr lang="de-AT" smtClean="0"/>
              <a:pPr/>
              <a:t>109</a:t>
            </a:fld>
            <a:endParaRPr lang="de-AT" dirty="0"/>
          </a:p>
        </p:txBody>
      </p:sp>
      <p:pic>
        <p:nvPicPr>
          <p:cNvPr id="7" name="Grafik 6" descr="Ein Bild, das Text, Kopfbedeckung, Hut enthält.&#10;&#10;Automatisch generierte Beschreibung">
            <a:extLst>
              <a:ext uri="{FF2B5EF4-FFF2-40B4-BE49-F238E27FC236}">
                <a16:creationId xmlns:a16="http://schemas.microsoft.com/office/drawing/2014/main" id="{1BBB3B2A-D6B4-425E-AF57-0257F6C61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213" y="944293"/>
            <a:ext cx="4049573" cy="3467100"/>
          </a:xfrm>
          <a:prstGeom prst="rect">
            <a:avLst/>
          </a:prstGeom>
        </p:spPr>
      </p:pic>
      <p:sp>
        <p:nvSpPr>
          <p:cNvPr id="6" name="Fußzeilenplatzhalter 5">
            <a:extLst>
              <a:ext uri="{FF2B5EF4-FFF2-40B4-BE49-F238E27FC236}">
                <a16:creationId xmlns:a16="http://schemas.microsoft.com/office/drawing/2014/main" id="{55ED3894-F763-F418-A3CB-10AA65A1E5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7997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EE42F-BF70-49CB-B31D-6545AAD967DD}"/>
              </a:ext>
            </a:extLst>
          </p:cNvPr>
          <p:cNvSpPr>
            <a:spLocks noGrp="1"/>
          </p:cNvSpPr>
          <p:nvPr>
            <p:ph type="title"/>
          </p:nvPr>
        </p:nvSpPr>
        <p:spPr/>
        <p:txBody>
          <a:bodyPr/>
          <a:lstStyle/>
          <a:p>
            <a:r>
              <a:rPr lang="de-DE" dirty="0"/>
              <a:t>Survey (II)</a:t>
            </a:r>
          </a:p>
        </p:txBody>
      </p:sp>
      <p:sp>
        <p:nvSpPr>
          <p:cNvPr id="4" name="Textplatzhalter 3">
            <a:extLst>
              <a:ext uri="{FF2B5EF4-FFF2-40B4-BE49-F238E27FC236}">
                <a16:creationId xmlns:a16="http://schemas.microsoft.com/office/drawing/2014/main" id="{C5E0B0FE-EA93-CEFC-CC65-18A097C72C22}"/>
              </a:ext>
            </a:extLst>
          </p:cNvPr>
          <p:cNvSpPr>
            <a:spLocks noGrp="1"/>
          </p:cNvSpPr>
          <p:nvPr>
            <p:ph type="body" sz="quarter" idx="13"/>
          </p:nvPr>
        </p:nvSpPr>
        <p:spPr>
          <a:xfrm>
            <a:off x="539751" y="1485900"/>
            <a:ext cx="7978775" cy="3304352"/>
          </a:xfrm>
        </p:spPr>
        <p:txBody>
          <a:bodyPr>
            <a:normAutofit lnSpcReduction="10000"/>
          </a:bodyPr>
          <a:lstStyle/>
          <a:p>
            <a:r>
              <a:rPr lang="de-AT" dirty="0"/>
              <a:t>I </a:t>
            </a:r>
            <a:r>
              <a:rPr lang="de-AT" dirty="0" err="1"/>
              <a:t>want</a:t>
            </a:r>
            <a:r>
              <a:rPr lang="de-AT" dirty="0"/>
              <a:t> </a:t>
            </a:r>
            <a:r>
              <a:rPr lang="de-AT" dirty="0" err="1"/>
              <a:t>to</a:t>
            </a:r>
            <a:r>
              <a:rPr lang="de-AT" dirty="0"/>
              <a:t> </a:t>
            </a:r>
            <a:r>
              <a:rPr lang="de-AT" dirty="0" err="1"/>
              <a:t>learn</a:t>
            </a:r>
            <a:r>
              <a:rPr lang="de-AT" dirty="0"/>
              <a:t> / I am </a:t>
            </a:r>
            <a:r>
              <a:rPr lang="de-AT" dirty="0" err="1"/>
              <a:t>especially</a:t>
            </a:r>
            <a:r>
              <a:rPr lang="de-AT" dirty="0"/>
              <a:t> </a:t>
            </a:r>
            <a:r>
              <a:rPr lang="de-AT" dirty="0" err="1"/>
              <a:t>interested</a:t>
            </a:r>
            <a:r>
              <a:rPr lang="de-AT" dirty="0"/>
              <a:t> in…</a:t>
            </a:r>
          </a:p>
          <a:p>
            <a:pPr marL="594900" lvl="1" indent="-342900">
              <a:buFont typeface="+mj-lt"/>
              <a:buAutoNum type="arabicPeriod"/>
            </a:pPr>
            <a:r>
              <a:rPr lang="de-AT" dirty="0"/>
              <a:t>Data </a:t>
            </a:r>
            <a:r>
              <a:rPr lang="de-AT" dirty="0" err="1"/>
              <a:t>Wrangling</a:t>
            </a:r>
            <a:r>
              <a:rPr lang="de-AT" dirty="0"/>
              <a:t> / </a:t>
            </a:r>
            <a:r>
              <a:rPr lang="de-AT" dirty="0" err="1"/>
              <a:t>Pre</a:t>
            </a:r>
            <a:r>
              <a:rPr lang="de-AT" dirty="0"/>
              <a:t>-Processing</a:t>
            </a:r>
          </a:p>
          <a:p>
            <a:pPr marL="594900" lvl="1" indent="-342900">
              <a:buFont typeface="+mj-lt"/>
              <a:buAutoNum type="arabicPeriod"/>
            </a:pPr>
            <a:r>
              <a:rPr lang="de-AT" dirty="0" err="1"/>
              <a:t>Descriptive</a:t>
            </a:r>
            <a:r>
              <a:rPr lang="de-AT" dirty="0"/>
              <a:t> </a:t>
            </a:r>
            <a:r>
              <a:rPr lang="de-AT" dirty="0" err="1"/>
              <a:t>Statistics</a:t>
            </a:r>
            <a:endParaRPr lang="de-AT" dirty="0"/>
          </a:p>
          <a:p>
            <a:pPr marL="594900" lvl="1" indent="-342900">
              <a:buFont typeface="+mj-lt"/>
              <a:buAutoNum type="arabicPeriod"/>
            </a:pPr>
            <a:r>
              <a:rPr lang="de-AT" dirty="0" err="1"/>
              <a:t>Inference</a:t>
            </a:r>
            <a:r>
              <a:rPr lang="de-AT" dirty="0"/>
              <a:t> </a:t>
            </a:r>
            <a:r>
              <a:rPr lang="de-AT" dirty="0" err="1"/>
              <a:t>Statistics</a:t>
            </a:r>
            <a:endParaRPr lang="de-AT" dirty="0"/>
          </a:p>
          <a:p>
            <a:pPr marL="594900" lvl="1" indent="-342900">
              <a:buFont typeface="+mj-lt"/>
              <a:buAutoNum type="arabicPeriod"/>
            </a:pPr>
            <a:r>
              <a:rPr lang="de-AT" dirty="0"/>
              <a:t>Plots and </a:t>
            </a:r>
            <a:r>
              <a:rPr lang="de-AT" dirty="0" err="1"/>
              <a:t>Visualisation</a:t>
            </a:r>
            <a:endParaRPr lang="de-AT" dirty="0"/>
          </a:p>
          <a:p>
            <a:pPr marL="594900" lvl="1" indent="-342900">
              <a:buFont typeface="+mj-lt"/>
              <a:buAutoNum type="arabicPeriod"/>
            </a:pPr>
            <a:r>
              <a:rPr lang="de-AT" dirty="0"/>
              <a:t>Reporting (</a:t>
            </a:r>
            <a:r>
              <a:rPr lang="de-AT" dirty="0" err="1"/>
              <a:t>with</a:t>
            </a:r>
            <a:r>
              <a:rPr lang="de-AT" dirty="0"/>
              <a:t> </a:t>
            </a:r>
            <a:r>
              <a:rPr lang="de-AT" dirty="0" err="1"/>
              <a:t>RMarkdown</a:t>
            </a:r>
            <a:r>
              <a:rPr lang="de-AT" dirty="0"/>
              <a:t>/Quarto)</a:t>
            </a:r>
          </a:p>
          <a:p>
            <a:pPr marL="594900" lvl="1" indent="-342900">
              <a:buFont typeface="+mj-lt"/>
              <a:buAutoNum type="arabicPeriod"/>
            </a:pPr>
            <a:r>
              <a:rPr lang="de-AT" dirty="0"/>
              <a:t>Web </a:t>
            </a:r>
            <a:r>
              <a:rPr lang="de-AT" dirty="0" err="1"/>
              <a:t>Applications</a:t>
            </a:r>
            <a:r>
              <a:rPr lang="de-AT" dirty="0"/>
              <a:t> </a:t>
            </a:r>
            <a:r>
              <a:rPr lang="de-AT" dirty="0" err="1"/>
              <a:t>with</a:t>
            </a:r>
            <a:r>
              <a:rPr lang="de-AT" dirty="0"/>
              <a:t> Shiny</a:t>
            </a:r>
          </a:p>
          <a:p>
            <a:pPr marL="594900" lvl="1" indent="-342900">
              <a:buFont typeface="+mj-lt"/>
              <a:buAutoNum type="arabicPeriod"/>
            </a:pPr>
            <a:r>
              <a:rPr lang="de-AT" dirty="0" err="1"/>
              <a:t>Programming</a:t>
            </a:r>
            <a:r>
              <a:rPr lang="de-AT" dirty="0"/>
              <a:t> &amp; Writing Custom </a:t>
            </a:r>
            <a:r>
              <a:rPr lang="de-AT" dirty="0" err="1"/>
              <a:t>Functions</a:t>
            </a:r>
            <a:endParaRPr lang="de-AT" dirty="0"/>
          </a:p>
          <a:p>
            <a:pPr marL="594900" lvl="1" indent="-342900">
              <a:buFont typeface="+mj-lt"/>
              <a:buAutoNum type="arabicPeriod"/>
            </a:pPr>
            <a:r>
              <a:rPr lang="de-AT" dirty="0"/>
              <a:t>Debugging</a:t>
            </a:r>
          </a:p>
          <a:p>
            <a:pPr lvl="1"/>
            <a:r>
              <a:rPr lang="de-AT" dirty="0"/>
              <a:t>…</a:t>
            </a:r>
          </a:p>
        </p:txBody>
      </p:sp>
      <p:sp>
        <p:nvSpPr>
          <p:cNvPr id="3" name="Fußzeilenplatzhalter 2">
            <a:extLst>
              <a:ext uri="{FF2B5EF4-FFF2-40B4-BE49-F238E27FC236}">
                <a16:creationId xmlns:a16="http://schemas.microsoft.com/office/drawing/2014/main" id="{889AEA7A-5031-EBF2-BD97-BB2A5AEF099A}"/>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B6EAC7B6-789D-40DE-B024-4F1C98905BEE}"/>
              </a:ext>
            </a:extLst>
          </p:cNvPr>
          <p:cNvSpPr>
            <a:spLocks noGrp="1"/>
          </p:cNvSpPr>
          <p:nvPr>
            <p:ph type="sldNum" sz="quarter" idx="12"/>
          </p:nvPr>
        </p:nvSpPr>
        <p:spPr/>
        <p:txBody>
          <a:bodyPr/>
          <a:lstStyle/>
          <a:p>
            <a:fld id="{1206269C-C24E-4E80-9A4B-E7E19BB59A67}" type="slidenum">
              <a:rPr lang="de-AT" smtClean="0"/>
              <a:pPr/>
              <a:t>11</a:t>
            </a:fld>
            <a:endParaRPr lang="de-AT" dirty="0"/>
          </a:p>
        </p:txBody>
      </p:sp>
    </p:spTree>
    <p:extLst>
      <p:ext uri="{BB962C8B-B14F-4D97-AF65-F5344CB8AC3E}">
        <p14:creationId xmlns:p14="http://schemas.microsoft.com/office/powerpoint/2010/main" val="21981120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6FEA-F46B-4FF9-A471-51F6FE71B1C0}"/>
              </a:ext>
            </a:extLst>
          </p:cNvPr>
          <p:cNvSpPr>
            <a:spLocks noGrp="1"/>
          </p:cNvSpPr>
          <p:nvPr>
            <p:ph type="title"/>
          </p:nvPr>
        </p:nvSpPr>
        <p:spPr/>
        <p:txBody>
          <a:bodyPr/>
          <a:lstStyle/>
          <a:p>
            <a:r>
              <a:rPr lang="de-DE" dirty="0"/>
              <a:t>Shortcuts in </a:t>
            </a:r>
            <a:r>
              <a:rPr lang="de-DE" dirty="0" err="1"/>
              <a:t>RStudio</a:t>
            </a:r>
            <a:endParaRPr lang="de-DE" dirty="0"/>
          </a:p>
        </p:txBody>
      </p:sp>
      <p:graphicFrame>
        <p:nvGraphicFramePr>
          <p:cNvPr id="7" name="Tabelle 7">
            <a:extLst>
              <a:ext uri="{FF2B5EF4-FFF2-40B4-BE49-F238E27FC236}">
                <a16:creationId xmlns:a16="http://schemas.microsoft.com/office/drawing/2014/main" id="{3F67BA89-F034-43C4-8A55-A38E00C60988}"/>
              </a:ext>
            </a:extLst>
          </p:cNvPr>
          <p:cNvGraphicFramePr>
            <a:graphicFrameLocks noGrp="1"/>
          </p:cNvGraphicFramePr>
          <p:nvPr>
            <p:ph sz="quarter" idx="13"/>
            <p:extLst>
              <p:ext uri="{D42A27DB-BD31-4B8C-83A1-F6EECF244321}">
                <p14:modId xmlns:p14="http://schemas.microsoft.com/office/powerpoint/2010/main" val="1371977890"/>
              </p:ext>
            </p:extLst>
          </p:nvPr>
        </p:nvGraphicFramePr>
        <p:xfrm>
          <a:off x="582613" y="1168128"/>
          <a:ext cx="7978774" cy="3688080"/>
        </p:xfrm>
        <a:graphic>
          <a:graphicData uri="http://schemas.openxmlformats.org/drawingml/2006/table">
            <a:tbl>
              <a:tblPr firstRow="1" bandRow="1">
                <a:tableStyleId>{C083E6E3-FA7D-4D7B-A595-EF9225AFEA82}</a:tableStyleId>
              </a:tblPr>
              <a:tblGrid>
                <a:gridCol w="2052196">
                  <a:extLst>
                    <a:ext uri="{9D8B030D-6E8A-4147-A177-3AD203B41FA5}">
                      <a16:colId xmlns:a16="http://schemas.microsoft.com/office/drawing/2014/main" val="1049663013"/>
                    </a:ext>
                  </a:extLst>
                </a:gridCol>
                <a:gridCol w="5926578">
                  <a:extLst>
                    <a:ext uri="{9D8B030D-6E8A-4147-A177-3AD203B41FA5}">
                      <a16:colId xmlns:a16="http://schemas.microsoft.com/office/drawing/2014/main" val="127953399"/>
                    </a:ext>
                  </a:extLst>
                </a:gridCol>
              </a:tblGrid>
              <a:tr h="297042">
                <a:tc>
                  <a:txBody>
                    <a:bodyPr/>
                    <a:lstStyle/>
                    <a:p>
                      <a:r>
                        <a:rPr lang="de-DE" sz="1600" dirty="0">
                          <a:latin typeface="Calibri" panose="020F0502020204030204" pitchFamily="34" charset="0"/>
                          <a:cs typeface="Calibri" panose="020F0502020204030204" pitchFamily="34" charset="0"/>
                        </a:rPr>
                        <a:t>Shortcut</a:t>
                      </a:r>
                    </a:p>
                  </a:txBody>
                  <a:tcPr/>
                </a:tc>
                <a:tc>
                  <a:txBody>
                    <a:bodyPr/>
                    <a:lstStyle/>
                    <a:p>
                      <a:r>
                        <a:rPr lang="de-DE" sz="1600" dirty="0" err="1">
                          <a:latin typeface="Calibri" panose="020F0502020204030204" pitchFamily="34" charset="0"/>
                          <a:cs typeface="Calibri" panose="020F0502020204030204" pitchFamily="34" charset="0"/>
                        </a:rPr>
                        <a:t>Function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91046614"/>
                  </a:ext>
                </a:extLst>
              </a:tr>
              <a:tr h="297042">
                <a:tc>
                  <a:txBody>
                    <a:bodyPr/>
                    <a:lstStyle/>
                    <a:p>
                      <a:r>
                        <a:rPr lang="de-DE" sz="1600" dirty="0">
                          <a:latin typeface="Calibri" panose="020F0502020204030204" pitchFamily="34" charset="0"/>
                          <a:cs typeface="Calibri" panose="020F0502020204030204" pitchFamily="34" charset="0"/>
                        </a:rPr>
                        <a:t>Strg + Enter</a:t>
                      </a:r>
                    </a:p>
                  </a:txBody>
                  <a:tcPr/>
                </a:tc>
                <a:tc>
                  <a:txBody>
                    <a:bodyPr/>
                    <a:lstStyle/>
                    <a:p>
                      <a:r>
                        <a:rPr lang="en-US" sz="1600" dirty="0">
                          <a:latin typeface="Calibri" panose="020F0502020204030204" pitchFamily="34" charset="0"/>
                          <a:cs typeface="Calibri" panose="020F0502020204030204" pitchFamily="34" charset="0"/>
                        </a:rPr>
                        <a:t>Execute code from the script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8579129"/>
                  </a:ext>
                </a:extLst>
              </a:tr>
              <a:tr h="297042">
                <a:tc>
                  <a:txBody>
                    <a:bodyPr/>
                    <a:lstStyle/>
                    <a:p>
                      <a:r>
                        <a:rPr lang="de-DE" sz="1600" dirty="0">
                          <a:latin typeface="Calibri" panose="020F0502020204030204" pitchFamily="34" charset="0"/>
                          <a:cs typeface="Calibri" panose="020F0502020204030204" pitchFamily="34" charset="0"/>
                        </a:rPr>
                        <a:t>Strg + Alt + B</a:t>
                      </a:r>
                    </a:p>
                  </a:txBody>
                  <a:tcPr/>
                </a:tc>
                <a:tc>
                  <a:txBody>
                    <a:bodyPr/>
                    <a:lstStyle/>
                    <a:p>
                      <a:r>
                        <a:rPr lang="en-US" sz="1600" dirty="0">
                          <a:latin typeface="Calibri" panose="020F0502020204030204" pitchFamily="34" charset="0"/>
                          <a:cs typeface="Calibri" panose="020F0502020204030204" pitchFamily="34" charset="0"/>
                        </a:rPr>
                        <a:t>Run code from beginning to this point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1993063"/>
                  </a:ext>
                </a:extLst>
              </a:tr>
              <a:tr h="297042">
                <a:tc>
                  <a:txBody>
                    <a:bodyPr/>
                    <a:lstStyle/>
                    <a:p>
                      <a:r>
                        <a:rPr lang="de-DE" sz="1600" dirty="0">
                          <a:latin typeface="Calibri" panose="020F0502020204030204" pitchFamily="34" charset="0"/>
                          <a:cs typeface="Calibri" panose="020F0502020204030204" pitchFamily="34" charset="0"/>
                        </a:rPr>
                        <a:t>Strg + Shift + C</a:t>
                      </a:r>
                    </a:p>
                  </a:txBody>
                  <a:tcPr/>
                </a:tc>
                <a:tc>
                  <a:txBody>
                    <a:bodyPr/>
                    <a:lstStyle/>
                    <a:p>
                      <a:r>
                        <a:rPr lang="de-DE" sz="1600" dirty="0">
                          <a:latin typeface="Calibri" panose="020F0502020204030204" pitchFamily="34" charset="0"/>
                          <a:cs typeface="Calibri" panose="020F0502020204030204" pitchFamily="34" charset="0"/>
                        </a:rPr>
                        <a:t>Comment out code (#)</a:t>
                      </a:r>
                    </a:p>
                  </a:txBody>
                  <a:tcPr/>
                </a:tc>
                <a:extLst>
                  <a:ext uri="{0D108BD9-81ED-4DB2-BD59-A6C34878D82A}">
                    <a16:rowId xmlns:a16="http://schemas.microsoft.com/office/drawing/2014/main" val="1827456712"/>
                  </a:ext>
                </a:extLst>
              </a:tr>
              <a:tr h="297042">
                <a:tc>
                  <a:txBody>
                    <a:bodyPr/>
                    <a:lstStyle/>
                    <a:p>
                      <a:r>
                        <a:rPr lang="de-DE" sz="1600" dirty="0">
                          <a:latin typeface="Calibri" panose="020F0502020204030204" pitchFamily="34" charset="0"/>
                          <a:cs typeface="Calibri" panose="020F0502020204030204" pitchFamily="34" charset="0"/>
                        </a:rPr>
                        <a:t>Strg + I</a:t>
                      </a:r>
                    </a:p>
                  </a:txBody>
                  <a:tcPr/>
                </a:tc>
                <a:tc>
                  <a:txBody>
                    <a:bodyPr/>
                    <a:lstStyle/>
                    <a:p>
                      <a:r>
                        <a:rPr lang="de-DE" sz="1600" dirty="0" err="1">
                          <a:latin typeface="Calibri" panose="020F0502020204030204" pitchFamily="34" charset="0"/>
                          <a:cs typeface="Calibri" panose="020F0502020204030204" pitchFamily="34" charset="0"/>
                        </a:rPr>
                        <a:t>Indent</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677985139"/>
                  </a:ext>
                </a:extLst>
              </a:tr>
              <a:tr h="297042">
                <a:tc>
                  <a:txBody>
                    <a:bodyPr/>
                    <a:lstStyle/>
                    <a:p>
                      <a:r>
                        <a:rPr lang="de-DE" sz="1600" dirty="0">
                          <a:latin typeface="Calibri" panose="020F0502020204030204" pitchFamily="34" charset="0"/>
                          <a:cs typeface="Calibri" panose="020F0502020204030204" pitchFamily="34" charset="0"/>
                        </a:rPr>
                        <a:t>Strg + Shift + D</a:t>
                      </a:r>
                    </a:p>
                  </a:txBody>
                  <a:tcPr/>
                </a:tc>
                <a:tc>
                  <a:txBody>
                    <a:bodyPr/>
                    <a:lstStyle/>
                    <a:p>
                      <a:r>
                        <a:rPr lang="de-DE" sz="1600" dirty="0" err="1">
                          <a:latin typeface="Calibri" panose="020F0502020204030204" pitchFamily="34" charset="0"/>
                          <a:cs typeface="Calibri" panose="020F0502020204030204" pitchFamily="34" charset="0"/>
                        </a:rPr>
                        <a:t>Duplicate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line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of</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264206293"/>
                  </a:ext>
                </a:extLst>
              </a:tr>
              <a:tr h="297042">
                <a:tc>
                  <a:txBody>
                    <a:bodyPr/>
                    <a:lstStyle/>
                    <a:p>
                      <a:r>
                        <a:rPr lang="de-DE" sz="1600" dirty="0">
                          <a:latin typeface="Calibri" panose="020F0502020204030204" pitchFamily="34" charset="0"/>
                          <a:cs typeface="Calibri" panose="020F0502020204030204" pitchFamily="34" charset="0"/>
                        </a:rPr>
                        <a:t>Strg + Shift + R</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section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906395"/>
                  </a:ext>
                </a:extLst>
              </a:tr>
              <a:tr h="297042">
                <a:tc>
                  <a:txBody>
                    <a:bodyPr/>
                    <a:lstStyle/>
                    <a:p>
                      <a:r>
                        <a:rPr lang="de-DE" sz="1600" dirty="0">
                          <a:latin typeface="Calibri" panose="020F0502020204030204" pitchFamily="34" charset="0"/>
                          <a:cs typeface="Calibri" panose="020F0502020204030204" pitchFamily="34" charset="0"/>
                        </a:rPr>
                        <a:t>Strg + Shift + M</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pipe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base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dplyr</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depending on the setting in Options</a:t>
                      </a:r>
                      <a:r>
                        <a:rPr lang="de-DE" sz="16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745635413"/>
                  </a:ext>
                </a:extLst>
              </a:tr>
              <a:tr h="297042">
                <a:tc>
                  <a:txBody>
                    <a:bodyPr/>
                    <a:lstStyle/>
                    <a:p>
                      <a:r>
                        <a:rPr lang="de-DE" sz="1600" dirty="0">
                          <a:latin typeface="Calibri" panose="020F0502020204030204" pitchFamily="34" charset="0"/>
                          <a:cs typeface="Calibri" panose="020F0502020204030204" pitchFamily="34" charset="0"/>
                        </a:rPr>
                        <a:t>F1</a:t>
                      </a:r>
                    </a:p>
                  </a:txBody>
                  <a:tcPr/>
                </a:tc>
                <a:tc>
                  <a:txBody>
                    <a:bodyPr/>
                    <a:lstStyle/>
                    <a:p>
                      <a:r>
                        <a:rPr lang="de-DE" sz="1600" dirty="0">
                          <a:latin typeface="Calibri" panose="020F0502020204030204" pitchFamily="34" charset="0"/>
                          <a:cs typeface="Calibri" panose="020F0502020204030204" pitchFamily="34" charset="0"/>
                        </a:rPr>
                        <a:t>Help (</a:t>
                      </a:r>
                      <a:r>
                        <a:rPr lang="de-DE" sz="1600" dirty="0" err="1">
                          <a:latin typeface="Calibri" panose="020F0502020204030204" pitchFamily="34" charset="0"/>
                          <a:cs typeface="Calibri" panose="020F0502020204030204" pitchFamily="34" charset="0"/>
                        </a:rPr>
                        <a:t>for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highlighted</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function</a:t>
                      </a:r>
                      <a:r>
                        <a:rPr lang="de-DE" sz="1600" dirty="0">
                          <a:latin typeface="Calibri" panose="020F0502020204030204" pitchFamily="34" charset="0"/>
                          <a:cs typeface="Calibri" panose="020F0502020204030204" pitchFamily="34" charset="0"/>
                        </a:rPr>
                        <a:t>) = </a:t>
                      </a:r>
                      <a:r>
                        <a:rPr lang="de-DE" sz="1200" dirty="0">
                          <a:highlight>
                            <a:srgbClr val="E6EFF3"/>
                          </a:highlight>
                          <a:latin typeface="Lucida Console" panose="020B0609040504020204" pitchFamily="49" charset="0"/>
                          <a:cs typeface="Calibri" panose="020F0502020204030204" pitchFamily="34" charset="0"/>
                        </a:rPr>
                        <a:t>?</a:t>
                      </a:r>
                      <a:r>
                        <a:rPr lang="de-DE" sz="1200" dirty="0" err="1">
                          <a:highlight>
                            <a:srgbClr val="E6EFF3"/>
                          </a:highlight>
                          <a:latin typeface="Lucida Console" panose="020B0609040504020204" pitchFamily="49" charset="0"/>
                          <a:cs typeface="Calibri" panose="020F0502020204030204" pitchFamily="34" charset="0"/>
                        </a:rPr>
                        <a:t>funktion</a:t>
                      </a:r>
                      <a:endParaRPr lang="de-DE" sz="1600" dirty="0">
                        <a:highlight>
                          <a:srgbClr val="E6EFF3"/>
                        </a:highlight>
                        <a:latin typeface="Lucida Console" panose="020B0609040504020204" pitchFamily="49" charset="0"/>
                        <a:cs typeface="Calibri" panose="020F0502020204030204" pitchFamily="34" charset="0"/>
                      </a:endParaRPr>
                    </a:p>
                  </a:txBody>
                  <a:tcPr/>
                </a:tc>
                <a:extLst>
                  <a:ext uri="{0D108BD9-81ED-4DB2-BD59-A6C34878D82A}">
                    <a16:rowId xmlns:a16="http://schemas.microsoft.com/office/drawing/2014/main" val="1175378115"/>
                  </a:ext>
                </a:extLst>
              </a:tr>
              <a:tr h="297042">
                <a:tc>
                  <a:txBody>
                    <a:bodyPr/>
                    <a:lstStyle/>
                    <a:p>
                      <a:r>
                        <a:rPr lang="de-DE" sz="1600" dirty="0">
                          <a:latin typeface="Calibri" panose="020F0502020204030204" pitchFamily="34" charset="0"/>
                          <a:cs typeface="Calibri" panose="020F0502020204030204" pitchFamily="34" charset="0"/>
                        </a:rPr>
                        <a:t>Strg + F</a:t>
                      </a:r>
                    </a:p>
                  </a:txBody>
                  <a:tcPr/>
                </a:tc>
                <a:tc>
                  <a:txBody>
                    <a:bodyPr/>
                    <a:lstStyle/>
                    <a:p>
                      <a:r>
                        <a:rPr lang="de-DE" sz="1600" kern="1200" dirty="0">
                          <a:solidFill>
                            <a:schemeClr val="tx1"/>
                          </a:solidFill>
                          <a:latin typeface="Calibri" panose="020F0502020204030204" pitchFamily="34" charset="0"/>
                          <a:cs typeface="Calibri" panose="020F0502020204030204" pitchFamily="34" charset="0"/>
                        </a:rPr>
                        <a:t>Search</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89842442"/>
                  </a:ext>
                </a:extLst>
              </a:tr>
              <a:tr h="297042">
                <a:tc>
                  <a:txBody>
                    <a:bodyPr/>
                    <a:lstStyle/>
                    <a:p>
                      <a:r>
                        <a:rPr lang="de-DE" sz="1600" dirty="0">
                          <a:latin typeface="Calibri" panose="020F0502020204030204" pitchFamily="34" charset="0"/>
                          <a:cs typeface="Calibri" panose="020F0502020204030204" pitchFamily="34" charset="0"/>
                        </a:rPr>
                        <a:t>Strg + Shift + F10</a:t>
                      </a:r>
                    </a:p>
                  </a:txBody>
                  <a:tcPr/>
                </a:tc>
                <a:tc>
                  <a:txBody>
                    <a:bodyPr/>
                    <a:lstStyle/>
                    <a:p>
                      <a:r>
                        <a:rPr lang="en-US" sz="1600" kern="1200" dirty="0">
                          <a:solidFill>
                            <a:schemeClr val="tx1"/>
                          </a:solidFill>
                          <a:latin typeface="Calibri" panose="020F0502020204030204" pitchFamily="34" charset="0"/>
                          <a:cs typeface="Calibri" panose="020F0502020204030204" pitchFamily="34" charset="0"/>
                        </a:rPr>
                        <a:t>R restart (useful for a reset if problems occur</a:t>
                      </a:r>
                      <a:r>
                        <a:rPr lang="de-DE" sz="1600" kern="1200" dirty="0">
                          <a:solidFill>
                            <a:schemeClr val="tx1"/>
                          </a:solidFill>
                          <a:latin typeface="Calibri" panose="020F0502020204030204" pitchFamily="34" charset="0"/>
                          <a:cs typeface="Calibri" panose="020F0502020204030204" pitchFamily="34" charset="0"/>
                        </a:rPr>
                        <a:t>)</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34732942"/>
                  </a:ext>
                </a:extLst>
              </a:tr>
            </a:tbl>
          </a:graphicData>
        </a:graphic>
      </p:graphicFrame>
      <p:sp>
        <p:nvSpPr>
          <p:cNvPr id="5" name="Foliennummernplatzhalter 4">
            <a:extLst>
              <a:ext uri="{FF2B5EF4-FFF2-40B4-BE49-F238E27FC236}">
                <a16:creationId xmlns:a16="http://schemas.microsoft.com/office/drawing/2014/main" id="{F8228CAB-95A8-4640-AB86-3297D8646922}"/>
              </a:ext>
            </a:extLst>
          </p:cNvPr>
          <p:cNvSpPr>
            <a:spLocks noGrp="1"/>
          </p:cNvSpPr>
          <p:nvPr>
            <p:ph type="sldNum" sz="quarter" idx="12"/>
          </p:nvPr>
        </p:nvSpPr>
        <p:spPr/>
        <p:txBody>
          <a:bodyPr/>
          <a:lstStyle/>
          <a:p>
            <a:fld id="{1206269C-C24E-4E80-9A4B-E7E19BB59A67}" type="slidenum">
              <a:rPr lang="de-AT" smtClean="0"/>
              <a:pPr/>
              <a:t>110</a:t>
            </a:fld>
            <a:endParaRPr lang="de-AT" dirty="0"/>
          </a:p>
        </p:txBody>
      </p:sp>
    </p:spTree>
    <p:extLst>
      <p:ext uri="{BB962C8B-B14F-4D97-AF65-F5344CB8AC3E}">
        <p14:creationId xmlns:p14="http://schemas.microsoft.com/office/powerpoint/2010/main" val="41936009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74B68-9DF1-45FA-BBF2-65CE57C00C8D}"/>
              </a:ext>
            </a:extLst>
          </p:cNvPr>
          <p:cNvSpPr>
            <a:spLocks noGrp="1"/>
          </p:cNvSpPr>
          <p:nvPr>
            <p:ph type="title"/>
          </p:nvPr>
        </p:nvSpPr>
        <p:spPr/>
        <p:txBody>
          <a:bodyPr/>
          <a:lstStyle/>
          <a:p>
            <a:r>
              <a:rPr lang="de-DE" dirty="0" err="1"/>
              <a:t>Structure</a:t>
            </a:r>
            <a:r>
              <a:rPr lang="de-DE" dirty="0"/>
              <a:t> </a:t>
            </a:r>
            <a:r>
              <a:rPr lang="de-DE" dirty="0" err="1"/>
              <a:t>of</a:t>
            </a:r>
            <a:r>
              <a:rPr lang="de-DE" dirty="0"/>
              <a:t> R </a:t>
            </a:r>
            <a:r>
              <a:rPr lang="de-DE" dirty="0" err="1"/>
              <a:t>scripts</a:t>
            </a:r>
            <a:endParaRPr lang="de-DE" dirty="0"/>
          </a:p>
        </p:txBody>
      </p:sp>
      <p:sp>
        <p:nvSpPr>
          <p:cNvPr id="5" name="Foliennummernplatzhalter 4">
            <a:extLst>
              <a:ext uri="{FF2B5EF4-FFF2-40B4-BE49-F238E27FC236}">
                <a16:creationId xmlns:a16="http://schemas.microsoft.com/office/drawing/2014/main" id="{B74B4887-1064-425B-BC21-EAE4DB9B2ABD}"/>
              </a:ext>
            </a:extLst>
          </p:cNvPr>
          <p:cNvSpPr>
            <a:spLocks noGrp="1"/>
          </p:cNvSpPr>
          <p:nvPr>
            <p:ph type="sldNum" sz="quarter" idx="12"/>
          </p:nvPr>
        </p:nvSpPr>
        <p:spPr/>
        <p:txBody>
          <a:bodyPr/>
          <a:lstStyle/>
          <a:p>
            <a:fld id="{1206269C-C24E-4E80-9A4B-E7E19BB59A67}" type="slidenum">
              <a:rPr lang="de-AT" smtClean="0"/>
              <a:pPr/>
              <a:t>111</a:t>
            </a:fld>
            <a:endParaRPr lang="de-AT" dirty="0"/>
          </a:p>
        </p:txBody>
      </p:sp>
      <p:pic>
        <p:nvPicPr>
          <p:cNvPr id="7" name="Grafik 6">
            <a:extLst>
              <a:ext uri="{FF2B5EF4-FFF2-40B4-BE49-F238E27FC236}">
                <a16:creationId xmlns:a16="http://schemas.microsoft.com/office/drawing/2014/main" id="{9D553FF0-B640-4934-A8A8-91B2F293E4EC}"/>
              </a:ext>
            </a:extLst>
          </p:cNvPr>
          <p:cNvPicPr>
            <a:picLocks noChangeAspect="1"/>
          </p:cNvPicPr>
          <p:nvPr/>
        </p:nvPicPr>
        <p:blipFill>
          <a:blip r:embed="rId2"/>
          <a:stretch>
            <a:fillRect/>
          </a:stretch>
        </p:blipFill>
        <p:spPr>
          <a:xfrm>
            <a:off x="3977958" y="1280020"/>
            <a:ext cx="4353533" cy="3343742"/>
          </a:xfrm>
          <a:custGeom>
            <a:avLst/>
            <a:gdLst>
              <a:gd name="connsiteX0" fmla="*/ 0 w 4353533"/>
              <a:gd name="connsiteY0" fmla="*/ 0 h 3343742"/>
              <a:gd name="connsiteX1" fmla="*/ 665469 w 4353533"/>
              <a:gd name="connsiteY1" fmla="*/ 0 h 3343742"/>
              <a:gd name="connsiteX2" fmla="*/ 1330937 w 4353533"/>
              <a:gd name="connsiteY2" fmla="*/ 0 h 3343742"/>
              <a:gd name="connsiteX3" fmla="*/ 1822265 w 4353533"/>
              <a:gd name="connsiteY3" fmla="*/ 0 h 3343742"/>
              <a:gd name="connsiteX4" fmla="*/ 2400662 w 4353533"/>
              <a:gd name="connsiteY4" fmla="*/ 0 h 3343742"/>
              <a:gd name="connsiteX5" fmla="*/ 3022596 w 4353533"/>
              <a:gd name="connsiteY5" fmla="*/ 0 h 3343742"/>
              <a:gd name="connsiteX6" fmla="*/ 3731600 w 4353533"/>
              <a:gd name="connsiteY6" fmla="*/ 0 h 3343742"/>
              <a:gd name="connsiteX7" fmla="*/ 4353533 w 4353533"/>
              <a:gd name="connsiteY7" fmla="*/ 0 h 3343742"/>
              <a:gd name="connsiteX8" fmla="*/ 4353533 w 4353533"/>
              <a:gd name="connsiteY8" fmla="*/ 635311 h 3343742"/>
              <a:gd name="connsiteX9" fmla="*/ 4353533 w 4353533"/>
              <a:gd name="connsiteY9" fmla="*/ 1237185 h 3343742"/>
              <a:gd name="connsiteX10" fmla="*/ 4353533 w 4353533"/>
              <a:gd name="connsiteY10" fmla="*/ 1972808 h 3343742"/>
              <a:gd name="connsiteX11" fmla="*/ 4353533 w 4353533"/>
              <a:gd name="connsiteY11" fmla="*/ 2641556 h 3343742"/>
              <a:gd name="connsiteX12" fmla="*/ 4353533 w 4353533"/>
              <a:gd name="connsiteY12" fmla="*/ 3343742 h 3343742"/>
              <a:gd name="connsiteX13" fmla="*/ 3862206 w 4353533"/>
              <a:gd name="connsiteY13" fmla="*/ 3343742 h 3343742"/>
              <a:gd name="connsiteX14" fmla="*/ 3327343 w 4353533"/>
              <a:gd name="connsiteY14" fmla="*/ 3343742 h 3343742"/>
              <a:gd name="connsiteX15" fmla="*/ 2836016 w 4353533"/>
              <a:gd name="connsiteY15" fmla="*/ 3343742 h 3343742"/>
              <a:gd name="connsiteX16" fmla="*/ 2170547 w 4353533"/>
              <a:gd name="connsiteY16" fmla="*/ 3343742 h 3343742"/>
              <a:gd name="connsiteX17" fmla="*/ 1679220 w 4353533"/>
              <a:gd name="connsiteY17" fmla="*/ 3343742 h 3343742"/>
              <a:gd name="connsiteX18" fmla="*/ 1057287 w 4353533"/>
              <a:gd name="connsiteY18" fmla="*/ 3343742 h 3343742"/>
              <a:gd name="connsiteX19" fmla="*/ 0 w 4353533"/>
              <a:gd name="connsiteY19" fmla="*/ 3343742 h 3343742"/>
              <a:gd name="connsiteX20" fmla="*/ 0 w 4353533"/>
              <a:gd name="connsiteY20" fmla="*/ 2708431 h 3343742"/>
              <a:gd name="connsiteX21" fmla="*/ 0 w 4353533"/>
              <a:gd name="connsiteY21" fmla="*/ 2006245 h 3343742"/>
              <a:gd name="connsiteX22" fmla="*/ 0 w 4353533"/>
              <a:gd name="connsiteY22" fmla="*/ 1337497 h 3343742"/>
              <a:gd name="connsiteX23" fmla="*/ 0 w 4353533"/>
              <a:gd name="connsiteY23" fmla="*/ 735623 h 3343742"/>
              <a:gd name="connsiteX24" fmla="*/ 0 w 4353533"/>
              <a:gd name="connsiteY24" fmla="*/ 0 h 334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3533" h="3343742" fill="none" extrusionOk="0">
                <a:moveTo>
                  <a:pt x="0" y="0"/>
                </a:moveTo>
                <a:cubicBezTo>
                  <a:pt x="181797" y="17459"/>
                  <a:pt x="436713" y="2695"/>
                  <a:pt x="665469" y="0"/>
                </a:cubicBezTo>
                <a:cubicBezTo>
                  <a:pt x="894225" y="-2695"/>
                  <a:pt x="1045390" y="13949"/>
                  <a:pt x="1330937" y="0"/>
                </a:cubicBezTo>
                <a:cubicBezTo>
                  <a:pt x="1616484" y="-13949"/>
                  <a:pt x="1674262" y="-11136"/>
                  <a:pt x="1822265" y="0"/>
                </a:cubicBezTo>
                <a:cubicBezTo>
                  <a:pt x="1970268" y="11136"/>
                  <a:pt x="2206012" y="8179"/>
                  <a:pt x="2400662" y="0"/>
                </a:cubicBezTo>
                <a:cubicBezTo>
                  <a:pt x="2595312" y="-8179"/>
                  <a:pt x="2756159" y="-9791"/>
                  <a:pt x="3022596" y="0"/>
                </a:cubicBezTo>
                <a:cubicBezTo>
                  <a:pt x="3289033" y="9791"/>
                  <a:pt x="3415875" y="23956"/>
                  <a:pt x="3731600" y="0"/>
                </a:cubicBezTo>
                <a:cubicBezTo>
                  <a:pt x="4047325" y="-23956"/>
                  <a:pt x="4110283" y="23036"/>
                  <a:pt x="4353533" y="0"/>
                </a:cubicBezTo>
                <a:cubicBezTo>
                  <a:pt x="4366305" y="233419"/>
                  <a:pt x="4327892" y="438511"/>
                  <a:pt x="4353533" y="635311"/>
                </a:cubicBezTo>
                <a:cubicBezTo>
                  <a:pt x="4379174" y="832111"/>
                  <a:pt x="4380717" y="1109639"/>
                  <a:pt x="4353533" y="1237185"/>
                </a:cubicBezTo>
                <a:cubicBezTo>
                  <a:pt x="4326349" y="1364731"/>
                  <a:pt x="4352238" y="1774846"/>
                  <a:pt x="4353533" y="1972808"/>
                </a:cubicBezTo>
                <a:cubicBezTo>
                  <a:pt x="4354828" y="2170770"/>
                  <a:pt x="4324771" y="2433852"/>
                  <a:pt x="4353533" y="2641556"/>
                </a:cubicBezTo>
                <a:cubicBezTo>
                  <a:pt x="4382295" y="2849260"/>
                  <a:pt x="4342318" y="3114747"/>
                  <a:pt x="4353533" y="3343742"/>
                </a:cubicBezTo>
                <a:cubicBezTo>
                  <a:pt x="4224426" y="3330522"/>
                  <a:pt x="4084120" y="3363551"/>
                  <a:pt x="3862206" y="3343742"/>
                </a:cubicBezTo>
                <a:cubicBezTo>
                  <a:pt x="3640292" y="3323933"/>
                  <a:pt x="3497354" y="3327175"/>
                  <a:pt x="3327343" y="3343742"/>
                </a:cubicBezTo>
                <a:cubicBezTo>
                  <a:pt x="3157332" y="3360309"/>
                  <a:pt x="3017515" y="3333255"/>
                  <a:pt x="2836016" y="3343742"/>
                </a:cubicBezTo>
                <a:cubicBezTo>
                  <a:pt x="2654517" y="3354229"/>
                  <a:pt x="2488416" y="3318458"/>
                  <a:pt x="2170547" y="3343742"/>
                </a:cubicBezTo>
                <a:cubicBezTo>
                  <a:pt x="1852678" y="3369026"/>
                  <a:pt x="1851185" y="3338877"/>
                  <a:pt x="1679220" y="3343742"/>
                </a:cubicBezTo>
                <a:cubicBezTo>
                  <a:pt x="1507255" y="3348607"/>
                  <a:pt x="1260715" y="3363851"/>
                  <a:pt x="1057287" y="3343742"/>
                </a:cubicBezTo>
                <a:cubicBezTo>
                  <a:pt x="853859" y="3323633"/>
                  <a:pt x="298015" y="3354479"/>
                  <a:pt x="0" y="3343742"/>
                </a:cubicBezTo>
                <a:cubicBezTo>
                  <a:pt x="-2317" y="3056893"/>
                  <a:pt x="-21706" y="2948624"/>
                  <a:pt x="0" y="2708431"/>
                </a:cubicBezTo>
                <a:cubicBezTo>
                  <a:pt x="21706" y="2468238"/>
                  <a:pt x="4529" y="2341871"/>
                  <a:pt x="0" y="2006245"/>
                </a:cubicBezTo>
                <a:cubicBezTo>
                  <a:pt x="-4529" y="1670619"/>
                  <a:pt x="-15542" y="1474423"/>
                  <a:pt x="0" y="1337497"/>
                </a:cubicBezTo>
                <a:cubicBezTo>
                  <a:pt x="15542" y="1200571"/>
                  <a:pt x="8883" y="923247"/>
                  <a:pt x="0" y="735623"/>
                </a:cubicBezTo>
                <a:cubicBezTo>
                  <a:pt x="-8883" y="547999"/>
                  <a:pt x="36303" y="266424"/>
                  <a:pt x="0" y="0"/>
                </a:cubicBezTo>
                <a:close/>
              </a:path>
              <a:path w="4353533" h="3343742" stroke="0" extrusionOk="0">
                <a:moveTo>
                  <a:pt x="0" y="0"/>
                </a:moveTo>
                <a:cubicBezTo>
                  <a:pt x="274684" y="-8094"/>
                  <a:pt x="375229" y="12536"/>
                  <a:pt x="621933" y="0"/>
                </a:cubicBezTo>
                <a:cubicBezTo>
                  <a:pt x="868637" y="-12536"/>
                  <a:pt x="1054351" y="23957"/>
                  <a:pt x="1330937" y="0"/>
                </a:cubicBezTo>
                <a:cubicBezTo>
                  <a:pt x="1607523" y="-23957"/>
                  <a:pt x="1594370" y="-9286"/>
                  <a:pt x="1822265" y="0"/>
                </a:cubicBezTo>
                <a:cubicBezTo>
                  <a:pt x="2050160" y="9286"/>
                  <a:pt x="2191962" y="-2110"/>
                  <a:pt x="2444198" y="0"/>
                </a:cubicBezTo>
                <a:cubicBezTo>
                  <a:pt x="2696434" y="2110"/>
                  <a:pt x="2792199" y="13347"/>
                  <a:pt x="3109666" y="0"/>
                </a:cubicBezTo>
                <a:cubicBezTo>
                  <a:pt x="3427133" y="-13347"/>
                  <a:pt x="3642244" y="24245"/>
                  <a:pt x="3818670" y="0"/>
                </a:cubicBezTo>
                <a:cubicBezTo>
                  <a:pt x="3995096" y="-24245"/>
                  <a:pt x="4192789" y="-3854"/>
                  <a:pt x="4353533" y="0"/>
                </a:cubicBezTo>
                <a:cubicBezTo>
                  <a:pt x="4382081" y="247231"/>
                  <a:pt x="4338448" y="411144"/>
                  <a:pt x="4353533" y="702186"/>
                </a:cubicBezTo>
                <a:cubicBezTo>
                  <a:pt x="4368618" y="993228"/>
                  <a:pt x="4336117" y="1196134"/>
                  <a:pt x="4353533" y="1437809"/>
                </a:cubicBezTo>
                <a:cubicBezTo>
                  <a:pt x="4370949" y="1679484"/>
                  <a:pt x="4379924" y="1841231"/>
                  <a:pt x="4353533" y="2173432"/>
                </a:cubicBezTo>
                <a:cubicBezTo>
                  <a:pt x="4327142" y="2505633"/>
                  <a:pt x="4377070" y="2574570"/>
                  <a:pt x="4353533" y="2741868"/>
                </a:cubicBezTo>
                <a:cubicBezTo>
                  <a:pt x="4329996" y="2909166"/>
                  <a:pt x="4352919" y="3094216"/>
                  <a:pt x="4353533" y="3343742"/>
                </a:cubicBezTo>
                <a:cubicBezTo>
                  <a:pt x="4206479" y="3358673"/>
                  <a:pt x="4052139" y="3331294"/>
                  <a:pt x="3862206" y="3343742"/>
                </a:cubicBezTo>
                <a:cubicBezTo>
                  <a:pt x="3672273" y="3356190"/>
                  <a:pt x="3514259" y="3374802"/>
                  <a:pt x="3196737" y="3343742"/>
                </a:cubicBezTo>
                <a:cubicBezTo>
                  <a:pt x="2879215" y="3312682"/>
                  <a:pt x="2950320" y="3334971"/>
                  <a:pt x="2705410" y="3343742"/>
                </a:cubicBezTo>
                <a:cubicBezTo>
                  <a:pt x="2460500" y="3352513"/>
                  <a:pt x="2290058" y="3359808"/>
                  <a:pt x="2039941" y="3343742"/>
                </a:cubicBezTo>
                <a:cubicBezTo>
                  <a:pt x="1789824" y="3327676"/>
                  <a:pt x="1673697" y="3367555"/>
                  <a:pt x="1461543" y="3343742"/>
                </a:cubicBezTo>
                <a:cubicBezTo>
                  <a:pt x="1249389" y="3319929"/>
                  <a:pt x="1005866" y="3359234"/>
                  <a:pt x="883145" y="3343742"/>
                </a:cubicBezTo>
                <a:cubicBezTo>
                  <a:pt x="760424" y="3328250"/>
                  <a:pt x="330554" y="3350130"/>
                  <a:pt x="0" y="3343742"/>
                </a:cubicBezTo>
                <a:cubicBezTo>
                  <a:pt x="712" y="3071072"/>
                  <a:pt x="-29857" y="2870768"/>
                  <a:pt x="0" y="2674994"/>
                </a:cubicBezTo>
                <a:cubicBezTo>
                  <a:pt x="29857" y="2479220"/>
                  <a:pt x="-11180" y="2272812"/>
                  <a:pt x="0" y="2006245"/>
                </a:cubicBezTo>
                <a:cubicBezTo>
                  <a:pt x="11180" y="1739678"/>
                  <a:pt x="-23935" y="1596675"/>
                  <a:pt x="0" y="1404372"/>
                </a:cubicBezTo>
                <a:cubicBezTo>
                  <a:pt x="23935" y="1212069"/>
                  <a:pt x="-11746" y="1083829"/>
                  <a:pt x="0" y="835935"/>
                </a:cubicBezTo>
                <a:cubicBezTo>
                  <a:pt x="11746" y="588041"/>
                  <a:pt x="-35806" y="252776"/>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graphicFrame>
        <p:nvGraphicFramePr>
          <p:cNvPr id="8" name="Diagramm 7">
            <a:extLst>
              <a:ext uri="{FF2B5EF4-FFF2-40B4-BE49-F238E27FC236}">
                <a16:creationId xmlns:a16="http://schemas.microsoft.com/office/drawing/2014/main" id="{90DD78B3-E420-4D39-8BA6-33F26D20E683}"/>
              </a:ext>
            </a:extLst>
          </p:cNvPr>
          <p:cNvGraphicFramePr/>
          <p:nvPr>
            <p:extLst>
              <p:ext uri="{D42A27DB-BD31-4B8C-83A1-F6EECF244321}">
                <p14:modId xmlns:p14="http://schemas.microsoft.com/office/powerpoint/2010/main" val="3919896105"/>
              </p:ext>
            </p:extLst>
          </p:nvPr>
        </p:nvGraphicFramePr>
        <p:xfrm>
          <a:off x="-118112" y="1212538"/>
          <a:ext cx="4599124" cy="349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ußzeilenplatzhalter 2">
            <a:extLst>
              <a:ext uri="{FF2B5EF4-FFF2-40B4-BE49-F238E27FC236}">
                <a16:creationId xmlns:a16="http://schemas.microsoft.com/office/drawing/2014/main" id="{6DFE1BF0-0BD6-0C3E-06B7-D825857C2AF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507160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F85658D-BC1A-499B-A753-CF2EFC5F0C34}"/>
              </a:ext>
            </a:extLst>
          </p:cNvPr>
          <p:cNvSpPr>
            <a:spLocks noGrp="1"/>
          </p:cNvSpPr>
          <p:nvPr>
            <p:ph type="sldNum" sz="quarter" idx="12"/>
          </p:nvPr>
        </p:nvSpPr>
        <p:spPr/>
        <p:txBody>
          <a:bodyPr/>
          <a:lstStyle/>
          <a:p>
            <a:fld id="{1206269C-C24E-4E80-9A4B-E7E19BB59A67}" type="slidenum">
              <a:rPr lang="de-AT" smtClean="0"/>
              <a:pPr/>
              <a:t>112</a:t>
            </a:fld>
            <a:endParaRPr lang="de-AT" dirty="0"/>
          </a:p>
        </p:txBody>
      </p:sp>
      <p:pic>
        <p:nvPicPr>
          <p:cNvPr id="7" name="Grafik 6">
            <a:extLst>
              <a:ext uri="{FF2B5EF4-FFF2-40B4-BE49-F238E27FC236}">
                <a16:creationId xmlns:a16="http://schemas.microsoft.com/office/drawing/2014/main" id="{F08FF8D8-3195-4E76-9D1E-EDB7A87902A0}"/>
              </a:ext>
            </a:extLst>
          </p:cNvPr>
          <p:cNvPicPr>
            <a:picLocks noChangeAspect="1"/>
          </p:cNvPicPr>
          <p:nvPr/>
        </p:nvPicPr>
        <p:blipFill>
          <a:blip r:embed="rId2"/>
          <a:stretch>
            <a:fillRect/>
          </a:stretch>
        </p:blipFill>
        <p:spPr>
          <a:xfrm>
            <a:off x="886038" y="47469"/>
            <a:ext cx="7371924" cy="4651657"/>
          </a:xfrm>
          <a:prstGeom prst="rect">
            <a:avLst/>
          </a:prstGeom>
        </p:spPr>
      </p:pic>
      <p:sp>
        <p:nvSpPr>
          <p:cNvPr id="8" name="Textfeld 7">
            <a:extLst>
              <a:ext uri="{FF2B5EF4-FFF2-40B4-BE49-F238E27FC236}">
                <a16:creationId xmlns:a16="http://schemas.microsoft.com/office/drawing/2014/main" id="{DFF2E7EA-0A38-4788-AFE7-C81CEE8DDE6D}"/>
              </a:ext>
            </a:extLst>
          </p:cNvPr>
          <p:cNvSpPr txBox="1"/>
          <p:nvPr/>
        </p:nvSpPr>
        <p:spPr>
          <a:xfrm>
            <a:off x="5416543" y="4651752"/>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013FEB1F-0BCB-E5B2-3275-2CD8410F74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04106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F93AF67D-7621-403C-A4A5-9DAB6A13EC59}"/>
              </a:ext>
            </a:extLst>
          </p:cNvPr>
          <p:cNvSpPr>
            <a:spLocks noGrp="1"/>
          </p:cNvSpPr>
          <p:nvPr>
            <p:ph type="sldNum" sz="quarter" idx="12"/>
          </p:nvPr>
        </p:nvSpPr>
        <p:spPr/>
        <p:txBody>
          <a:bodyPr/>
          <a:lstStyle/>
          <a:p>
            <a:fld id="{1206269C-C24E-4E80-9A4B-E7E19BB59A67}" type="slidenum">
              <a:rPr lang="de-AT" smtClean="0"/>
              <a:pPr/>
              <a:t>113</a:t>
            </a:fld>
            <a:endParaRPr lang="de-AT" dirty="0"/>
          </a:p>
        </p:txBody>
      </p:sp>
      <p:sp>
        <p:nvSpPr>
          <p:cNvPr id="8" name="Textfeld 7">
            <a:extLst>
              <a:ext uri="{FF2B5EF4-FFF2-40B4-BE49-F238E27FC236}">
                <a16:creationId xmlns:a16="http://schemas.microsoft.com/office/drawing/2014/main" id="{D8A2C86A-D1EE-42D8-B11B-4F967C1FFDF3}"/>
              </a:ext>
            </a:extLst>
          </p:cNvPr>
          <p:cNvSpPr txBox="1"/>
          <p:nvPr/>
        </p:nvSpPr>
        <p:spPr>
          <a:xfrm>
            <a:off x="3475486" y="4483280"/>
            <a:ext cx="5291449" cy="307777"/>
          </a:xfrm>
          <a:prstGeom prst="rect">
            <a:avLst/>
          </a:prstGeom>
          <a:noFill/>
        </p:spPr>
        <p:txBody>
          <a:bodyPr wrap="none" rtlCol="0">
            <a:spAutoFit/>
          </a:bodyPr>
          <a:lstStyle/>
          <a:p>
            <a:r>
              <a:rPr lang="de-DE" sz="1400" dirty="0"/>
              <a:t>aus „</a:t>
            </a:r>
            <a:r>
              <a:rPr lang="en-US" sz="1400" dirty="0"/>
              <a:t>Zen And The </a:t>
            </a:r>
            <a:r>
              <a:rPr lang="en-US" sz="1400" dirty="0" err="1"/>
              <a:t>aRt</a:t>
            </a:r>
            <a:r>
              <a:rPr lang="en-US" sz="1400" dirty="0"/>
              <a:t> Of Workflow Maintenance” (</a:t>
            </a:r>
            <a:r>
              <a:rPr lang="de-DE" sz="1400" dirty="0"/>
              <a:t>Jenny Bryan, 2018)</a:t>
            </a:r>
            <a:endParaRPr lang="de-DE" dirty="0"/>
          </a:p>
        </p:txBody>
      </p:sp>
      <p:sp>
        <p:nvSpPr>
          <p:cNvPr id="2" name="Textfeld 1">
            <a:extLst>
              <a:ext uri="{FF2B5EF4-FFF2-40B4-BE49-F238E27FC236}">
                <a16:creationId xmlns:a16="http://schemas.microsoft.com/office/drawing/2014/main" id="{E5D498E1-36FE-4571-9D9C-F416F0042B22}"/>
              </a:ext>
            </a:extLst>
          </p:cNvPr>
          <p:cNvSpPr txBox="1"/>
          <p:nvPr/>
        </p:nvSpPr>
        <p:spPr>
          <a:xfrm>
            <a:off x="5668515" y="782512"/>
            <a:ext cx="2935486" cy="3000821"/>
          </a:xfrm>
          <a:prstGeom prst="rect">
            <a:avLst/>
          </a:prstGeom>
          <a:noFill/>
        </p:spPr>
        <p:txBody>
          <a:bodyPr wrap="square" rtlCol="0">
            <a:spAutoFit/>
          </a:bodyPr>
          <a:lstStyle/>
          <a:p>
            <a:pPr algn="ctr"/>
            <a:r>
              <a:rPr lang="de-DE" b="1" dirty="0" err="1">
                <a:latin typeface="Calibri" panose="020F0502020204030204" pitchFamily="34" charset="0"/>
                <a:cs typeface="Calibri" panose="020F0502020204030204" pitchFamily="34" charset="0"/>
              </a:rPr>
              <a:t>Structure</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of</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bigger</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analysis</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projects</a:t>
            </a:r>
            <a:endParaRPr lang="de-DE"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rPr>
              <a:t>one</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script</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Make</a:t>
            </a:r>
            <a:r>
              <a:rPr lang="de-DE" sz="1700" dirty="0">
                <a:highlight>
                  <a:srgbClr val="FFFF00"/>
                </a:highlight>
                <a:latin typeface="Calibri" panose="020F0502020204030204" pitchFamily="34" charset="0"/>
                <a:cs typeface="Calibri" panose="020F0502020204030204" pitchFamily="34" charset="0"/>
              </a:rPr>
              <a:t> Friends </a:t>
            </a:r>
            <a:r>
              <a:rPr lang="de-DE" sz="1700" dirty="0" err="1">
                <a:highlight>
                  <a:srgbClr val="FFFF00"/>
                </a:highlight>
                <a:latin typeface="Calibri" panose="020F0502020204030204" pitchFamily="34" charset="0"/>
                <a:cs typeface="Calibri" panose="020F0502020204030204" pitchFamily="34" charset="0"/>
              </a:rPr>
              <a:t>with</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your</a:t>
            </a:r>
            <a:r>
              <a:rPr lang="de-DE" sz="1700" dirty="0">
                <a:highlight>
                  <a:srgbClr val="FFFF00"/>
                </a:highlight>
                <a:latin typeface="Calibri" panose="020F0502020204030204" pitchFamily="34" charset="0"/>
                <a:cs typeface="Calibri" panose="020F0502020204030204" pitchFamily="34" charset="0"/>
              </a:rPr>
              <a:t> Data“</a:t>
            </a:r>
            <a:r>
              <a:rPr lang="de-DE" sz="1700" dirty="0">
                <a:latin typeface="Calibri" panose="020F0502020204030204" pitchFamily="34" charset="0"/>
                <a:cs typeface="Calibri" panose="020F0502020204030204" pitchFamily="34" charset="0"/>
              </a:rPr>
              <a:t> </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chaos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allowed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here</a:t>
            </a:r>
            <a:r>
              <a:rPr lang="de-DE" sz="1700" dirty="0">
                <a:latin typeface="Calibri" panose="020F0502020204030204" pitchFamily="34" charset="0"/>
                <a:cs typeface="Calibri" panose="020F0502020204030204" pitchFamily="34" charset="0"/>
                <a:sym typeface="Wingdings" panose="05000000000000000000" pitchFamily="2" charset="2"/>
              </a:rPr>
              <a:t>! </a:t>
            </a:r>
          </a:p>
          <a:p>
            <a:pPr marL="285750" indent="-285750">
              <a:buFont typeface="Arial" panose="020B0604020202020204" pitchFamily="34" charset="0"/>
              <a:buChar char="•"/>
            </a:pP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numbered</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scripts</a:t>
            </a:r>
            <a:r>
              <a:rPr lang="de-DE" sz="1700" dirty="0">
                <a:highlight>
                  <a:srgbClr val="FFFF00"/>
                </a:highlight>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defined</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substeps</a:t>
            </a:r>
            <a:endParaRPr lang="de-DE" sz="17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a:latin typeface="Calibri" panose="020F0502020204030204" pitchFamily="34" charset="0"/>
                <a:cs typeface="Calibri" panose="020F0502020204030204" pitchFamily="34" charset="0"/>
                <a:sym typeface="Wingdings" panose="05000000000000000000" pitchFamily="2" charset="2"/>
              </a:rPr>
              <a:t>save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substeps</a:t>
            </a:r>
            <a:r>
              <a:rPr lang="de-DE" sz="1700" dirty="0">
                <a:highlight>
                  <a:srgbClr val="FFFF00"/>
                </a:highlight>
                <a:latin typeface="Calibri" panose="020F0502020204030204" pitchFamily="34" charset="0"/>
                <a:cs typeface="Calibri" panose="020F0502020204030204" pitchFamily="34" charset="0"/>
                <a:sym typeface="Wingdings" panose="05000000000000000000" pitchFamily="2" charset="2"/>
              </a:rPr>
              <a:t> </a:t>
            </a:r>
            <a:r>
              <a:rPr lang="de-DE" sz="1700" dirty="0">
                <a:latin typeface="Calibri" panose="020F0502020204030204" pitchFamily="34" charset="0"/>
                <a:cs typeface="Calibri" panose="020F0502020204030204" pitchFamily="34" charset="0"/>
                <a:sym typeface="Wingdings" panose="05000000000000000000" pitchFamily="2" charset="2"/>
              </a:rPr>
              <a:t>(</a:t>
            </a:r>
            <a:r>
              <a:rPr lang="de-DE" sz="1700" dirty="0" err="1">
                <a:latin typeface="Calibri" panose="020F0502020204030204" pitchFamily="34" charset="0"/>
                <a:cs typeface="Calibri" panose="020F0502020204030204" pitchFamily="34" charset="0"/>
                <a:sym typeface="Wingdings" panose="05000000000000000000" pitchFamily="2" charset="2"/>
              </a:rPr>
              <a:t>prepared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data</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models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plots</a:t>
            </a:r>
            <a:r>
              <a:rPr lang="de-DE" sz="1700" dirty="0">
                <a:latin typeface="Calibri" panose="020F0502020204030204" pitchFamily="34" charset="0"/>
                <a:cs typeface="Calibri" panose="020F0502020204030204" pitchFamily="34" charset="0"/>
                <a:sym typeface="Wingdings" panose="05000000000000000000" pitchFamily="2" charset="2"/>
              </a:rPr>
              <a:t>,…)</a:t>
            </a: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sym typeface="Wingdings" panose="05000000000000000000" pitchFamily="2" charset="2"/>
              </a:rPr>
              <a:t>put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everything</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you</a:t>
            </a:r>
            <a:r>
              <a:rPr lang="de-DE" sz="1700" dirty="0">
                <a:latin typeface="Calibri" panose="020F0502020204030204" pitchFamily="34" charset="0"/>
                <a:cs typeface="Calibri" panose="020F0502020204030204" pitchFamily="34" charset="0"/>
                <a:sym typeface="Wingdings" panose="05000000000000000000" pitchFamily="2" charset="2"/>
              </a:rPr>
              <a:t> still find </a:t>
            </a:r>
            <a:r>
              <a:rPr lang="de-DE" sz="1700" dirty="0" err="1">
                <a:latin typeface="Calibri" panose="020F0502020204030204" pitchFamily="34" charset="0"/>
                <a:cs typeface="Calibri" panose="020F0502020204030204" pitchFamily="34" charset="0"/>
                <a:sym typeface="Wingdings" panose="05000000000000000000" pitchFamily="2" charset="2"/>
              </a:rPr>
              <a:t>important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into</a:t>
            </a:r>
            <a:r>
              <a:rPr lang="de-DE" sz="1700" dirty="0">
                <a:latin typeface="Calibri" panose="020F0502020204030204" pitchFamily="34" charset="0"/>
                <a:cs typeface="Calibri" panose="020F0502020204030204" pitchFamily="34" charset="0"/>
                <a:sym typeface="Wingdings" panose="05000000000000000000" pitchFamily="2" charset="2"/>
              </a:rPr>
              <a:t> a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report</a:t>
            </a:r>
            <a:endParaRPr lang="de-DE" sz="1700" dirty="0">
              <a:latin typeface="Calibri" panose="020F0502020204030204" pitchFamily="34" charset="0"/>
              <a:cs typeface="Calibri" panose="020F0502020204030204" pitchFamily="34" charset="0"/>
              <a:sym typeface="Wingdings" panose="05000000000000000000" pitchFamily="2" charset="2"/>
            </a:endParaRPr>
          </a:p>
        </p:txBody>
      </p:sp>
      <p:grpSp>
        <p:nvGrpSpPr>
          <p:cNvPr id="6" name="Gruppieren 5">
            <a:extLst>
              <a:ext uri="{FF2B5EF4-FFF2-40B4-BE49-F238E27FC236}">
                <a16:creationId xmlns:a16="http://schemas.microsoft.com/office/drawing/2014/main" id="{43FDC06D-2F94-4F52-A7E4-62B4D6442ACC}"/>
              </a:ext>
            </a:extLst>
          </p:cNvPr>
          <p:cNvGrpSpPr/>
          <p:nvPr/>
        </p:nvGrpSpPr>
        <p:grpSpPr>
          <a:xfrm>
            <a:off x="377065" y="782512"/>
            <a:ext cx="5291449" cy="3700768"/>
            <a:chOff x="377065" y="782512"/>
            <a:chExt cx="5291449" cy="3700768"/>
          </a:xfrm>
        </p:grpSpPr>
        <p:pic>
          <p:nvPicPr>
            <p:cNvPr id="7" name="Grafik 6">
              <a:extLst>
                <a:ext uri="{FF2B5EF4-FFF2-40B4-BE49-F238E27FC236}">
                  <a16:creationId xmlns:a16="http://schemas.microsoft.com/office/drawing/2014/main" id="{894437C7-4B27-48FC-A995-CBE8D31B7FB6}"/>
                </a:ext>
              </a:extLst>
            </p:cNvPr>
            <p:cNvPicPr>
              <a:picLocks noChangeAspect="1"/>
            </p:cNvPicPr>
            <p:nvPr/>
          </p:nvPicPr>
          <p:blipFill>
            <a:blip r:embed="rId4"/>
            <a:stretch>
              <a:fillRect/>
            </a:stretch>
          </p:blipFill>
          <p:spPr>
            <a:xfrm>
              <a:off x="377065" y="782512"/>
              <a:ext cx="5291449" cy="3700768"/>
            </a:xfrm>
            <a:prstGeom prst="rect">
              <a:avLst/>
            </a:prstGeom>
          </p:spPr>
        </p:pic>
        <p:sp>
          <p:nvSpPr>
            <p:cNvPr id="3" name="Textfeld 2">
              <a:extLst>
                <a:ext uri="{FF2B5EF4-FFF2-40B4-BE49-F238E27FC236}">
                  <a16:creationId xmlns:a16="http://schemas.microsoft.com/office/drawing/2014/main" id="{F5353F95-7BAC-420D-8141-BF80786EE1B4}"/>
                </a:ext>
              </a:extLst>
            </p:cNvPr>
            <p:cNvSpPr txBox="1"/>
            <p:nvPr/>
          </p:nvSpPr>
          <p:spPr>
            <a:xfrm>
              <a:off x="1739423" y="1100994"/>
              <a:ext cx="521297"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00_</a:t>
              </a:r>
            </a:p>
          </p:txBody>
        </p:sp>
        <p:sp>
          <p:nvSpPr>
            <p:cNvPr id="9" name="Textfeld 8">
              <a:extLst>
                <a:ext uri="{FF2B5EF4-FFF2-40B4-BE49-F238E27FC236}">
                  <a16:creationId xmlns:a16="http://schemas.microsoft.com/office/drawing/2014/main" id="{F1783D73-0A6E-482A-B490-76C449B5D79D}"/>
                </a:ext>
              </a:extLst>
            </p:cNvPr>
            <p:cNvSpPr txBox="1"/>
            <p:nvPr/>
          </p:nvSpPr>
          <p:spPr>
            <a:xfrm>
              <a:off x="1933073" y="1453078"/>
              <a:ext cx="51328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01_</a:t>
              </a:r>
            </a:p>
          </p:txBody>
        </p:sp>
        <p:sp>
          <p:nvSpPr>
            <p:cNvPr id="10" name="Textfeld 9">
              <a:extLst>
                <a:ext uri="{FF2B5EF4-FFF2-40B4-BE49-F238E27FC236}">
                  <a16:creationId xmlns:a16="http://schemas.microsoft.com/office/drawing/2014/main" id="{15FA64B1-AB16-4C81-9952-AB9197E65F6B}"/>
                </a:ext>
              </a:extLst>
            </p:cNvPr>
            <p:cNvSpPr txBox="1"/>
            <p:nvPr/>
          </p:nvSpPr>
          <p:spPr>
            <a:xfrm>
              <a:off x="2085473" y="1799918"/>
              <a:ext cx="530915"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02_</a:t>
              </a:r>
            </a:p>
          </p:txBody>
        </p:sp>
        <p:sp>
          <p:nvSpPr>
            <p:cNvPr id="11" name="Textfeld 10">
              <a:extLst>
                <a:ext uri="{FF2B5EF4-FFF2-40B4-BE49-F238E27FC236}">
                  <a16:creationId xmlns:a16="http://schemas.microsoft.com/office/drawing/2014/main" id="{ACFD4AAB-46D8-4362-B5A4-FEBE0082B4BD}"/>
                </a:ext>
              </a:extLst>
            </p:cNvPr>
            <p:cNvSpPr txBox="1"/>
            <p:nvPr/>
          </p:nvSpPr>
          <p:spPr>
            <a:xfrm>
              <a:off x="1799005" y="2448230"/>
              <a:ext cx="52931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03_</a:t>
              </a:r>
            </a:p>
          </p:txBody>
        </p:sp>
        <p:sp>
          <p:nvSpPr>
            <p:cNvPr id="12" name="Textfeld 11">
              <a:extLst>
                <a:ext uri="{FF2B5EF4-FFF2-40B4-BE49-F238E27FC236}">
                  <a16:creationId xmlns:a16="http://schemas.microsoft.com/office/drawing/2014/main" id="{D6EDD765-1CD5-40F4-B061-8735453F0AC8}"/>
                </a:ext>
              </a:extLst>
            </p:cNvPr>
            <p:cNvSpPr txBox="1"/>
            <p:nvPr/>
          </p:nvSpPr>
          <p:spPr>
            <a:xfrm>
              <a:off x="1875778" y="3472630"/>
              <a:ext cx="54534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04_</a:t>
              </a:r>
            </a:p>
          </p:txBody>
        </p:sp>
      </p:grpSp>
      <p:sp>
        <p:nvSpPr>
          <p:cNvPr id="13" name="Fußzeilenplatzhalter 12">
            <a:extLst>
              <a:ext uri="{FF2B5EF4-FFF2-40B4-BE49-F238E27FC236}">
                <a16:creationId xmlns:a16="http://schemas.microsoft.com/office/drawing/2014/main" id="{C2F7A889-3ABB-F230-1809-EED4079EC9D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343374"/>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019471-E544-0C16-F97F-9091C15D01AC}"/>
              </a:ext>
            </a:extLst>
          </p:cNvPr>
          <p:cNvSpPr>
            <a:spLocks noGrp="1"/>
          </p:cNvSpPr>
          <p:nvPr>
            <p:ph type="title"/>
          </p:nvPr>
        </p:nvSpPr>
        <p:spPr>
          <a:xfrm>
            <a:off x="540001" y="789770"/>
            <a:ext cx="7978525" cy="622091"/>
          </a:xfrm>
        </p:spPr>
        <p:txBody>
          <a:bodyPr/>
          <a:lstStyle/>
          <a:p>
            <a:endParaRPr lang="en-US"/>
          </a:p>
        </p:txBody>
      </p:sp>
      <p:pic>
        <p:nvPicPr>
          <p:cNvPr id="7" name="Grafik 6">
            <a:extLst>
              <a:ext uri="{FF2B5EF4-FFF2-40B4-BE49-F238E27FC236}">
                <a16:creationId xmlns:a16="http://schemas.microsoft.com/office/drawing/2014/main" id="{39ABE66A-152A-497F-99BB-E2188B0E14F2}"/>
              </a:ext>
            </a:extLst>
          </p:cNvPr>
          <p:cNvPicPr>
            <a:picLocks noChangeAspect="1"/>
          </p:cNvPicPr>
          <p:nvPr/>
        </p:nvPicPr>
        <p:blipFill>
          <a:blip r:embed="rId2"/>
          <a:stretch>
            <a:fillRect/>
          </a:stretch>
        </p:blipFill>
        <p:spPr>
          <a:xfrm>
            <a:off x="519610" y="1516380"/>
            <a:ext cx="3951550" cy="2874753"/>
          </a:xfrm>
          <a:prstGeom prst="rect">
            <a:avLst/>
          </a:prstGeom>
          <a:noFill/>
        </p:spPr>
      </p:pic>
      <p:sp>
        <p:nvSpPr>
          <p:cNvPr id="5" name="Foliennummernplatzhalter 4">
            <a:extLst>
              <a:ext uri="{FF2B5EF4-FFF2-40B4-BE49-F238E27FC236}">
                <a16:creationId xmlns:a16="http://schemas.microsoft.com/office/drawing/2014/main" id="{C9073C35-D777-4F40-A450-9C0FBEDF349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114</a:t>
            </a:fld>
            <a:endParaRPr lang="de-AT"/>
          </a:p>
        </p:txBody>
      </p:sp>
      <p:pic>
        <p:nvPicPr>
          <p:cNvPr id="9" name="Grafik 8">
            <a:extLst>
              <a:ext uri="{FF2B5EF4-FFF2-40B4-BE49-F238E27FC236}">
                <a16:creationId xmlns:a16="http://schemas.microsoft.com/office/drawing/2014/main" id="{2EC00238-7206-4DE3-BE20-890DB36E98ED}"/>
              </a:ext>
            </a:extLst>
          </p:cNvPr>
          <p:cNvPicPr>
            <a:picLocks noChangeAspect="1"/>
          </p:cNvPicPr>
          <p:nvPr/>
        </p:nvPicPr>
        <p:blipFill>
          <a:blip r:embed="rId3"/>
          <a:stretch>
            <a:fillRect/>
          </a:stretch>
        </p:blipFill>
        <p:spPr>
          <a:xfrm>
            <a:off x="4353383" y="1516380"/>
            <a:ext cx="4279633" cy="2874753"/>
          </a:xfrm>
          <a:prstGeom prst="rect">
            <a:avLst/>
          </a:prstGeom>
        </p:spPr>
      </p:pic>
      <p:sp>
        <p:nvSpPr>
          <p:cNvPr id="2" name="Fußzeilenplatzhalter 1">
            <a:extLst>
              <a:ext uri="{FF2B5EF4-FFF2-40B4-BE49-F238E27FC236}">
                <a16:creationId xmlns:a16="http://schemas.microsoft.com/office/drawing/2014/main" id="{AA035380-EC50-EEEC-8DBC-FFF55E8EBF8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451529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00B4C9B-D81C-4783-9708-3B1A251E2BDA}"/>
              </a:ext>
            </a:extLst>
          </p:cNvPr>
          <p:cNvSpPr>
            <a:spLocks noGrp="1"/>
          </p:cNvSpPr>
          <p:nvPr>
            <p:ph type="body" sz="quarter" idx="13"/>
          </p:nvPr>
        </p:nvSpPr>
        <p:spPr>
          <a:xfrm>
            <a:off x="539751" y="2855742"/>
            <a:ext cx="7978775" cy="1752258"/>
          </a:xfrm>
        </p:spPr>
        <p:txBody>
          <a:bodyPr/>
          <a:lstStyle/>
          <a:p>
            <a:r>
              <a:rPr lang="en-US" dirty="0"/>
              <a:t>WRONG! Names of objects and files are very important</a:t>
            </a:r>
          </a:p>
          <a:p>
            <a:r>
              <a:rPr lang="en-US" dirty="0"/>
              <a:t>Naming files and things well is difficult - but worth the effort. Accurate and well-written names help others and yourself to understand and deal with the code.</a:t>
            </a:r>
            <a:endParaRPr lang="de-DE" dirty="0"/>
          </a:p>
        </p:txBody>
      </p:sp>
      <p:sp>
        <p:nvSpPr>
          <p:cNvPr id="5" name="Foliennummernplatzhalter 4">
            <a:extLst>
              <a:ext uri="{FF2B5EF4-FFF2-40B4-BE49-F238E27FC236}">
                <a16:creationId xmlns:a16="http://schemas.microsoft.com/office/drawing/2014/main" id="{664D68A8-C5D7-49F6-9D71-5F8C3CFCE4E4}"/>
              </a:ext>
            </a:extLst>
          </p:cNvPr>
          <p:cNvSpPr>
            <a:spLocks noGrp="1"/>
          </p:cNvSpPr>
          <p:nvPr>
            <p:ph type="sldNum" sz="quarter" idx="12"/>
          </p:nvPr>
        </p:nvSpPr>
        <p:spPr/>
        <p:txBody>
          <a:bodyPr/>
          <a:lstStyle/>
          <a:p>
            <a:fld id="{1206269C-C24E-4E80-9A4B-E7E19BB59A67}" type="slidenum">
              <a:rPr lang="de-AT" smtClean="0"/>
              <a:pPr/>
              <a:t>115</a:t>
            </a:fld>
            <a:endParaRPr lang="de-AT" dirty="0"/>
          </a:p>
        </p:txBody>
      </p:sp>
      <p:sp>
        <p:nvSpPr>
          <p:cNvPr id="6" name="Textfeld 5">
            <a:extLst>
              <a:ext uri="{FF2B5EF4-FFF2-40B4-BE49-F238E27FC236}">
                <a16:creationId xmlns:a16="http://schemas.microsoft.com/office/drawing/2014/main" id="{00BC9F9D-29C6-41A4-AAEB-86DA00037E4D}"/>
              </a:ext>
            </a:extLst>
          </p:cNvPr>
          <p:cNvSpPr txBox="1"/>
          <p:nvPr/>
        </p:nvSpPr>
        <p:spPr>
          <a:xfrm>
            <a:off x="1516516" y="1594113"/>
            <a:ext cx="6110968" cy="1107996"/>
          </a:xfrm>
          <a:prstGeom prst="rect">
            <a:avLst/>
          </a:prstGeom>
          <a:blipFill dpi="0" rotWithShape="1">
            <a:blip r:embed="rId2">
              <a:alphaModFix amt="40000"/>
            </a:blip>
            <a:srcRect/>
            <a:stretch>
              <a:fillRect/>
            </a:stretch>
          </a:blipFill>
          <a:ln>
            <a:solidFill>
              <a:srgbClr val="940126"/>
            </a:solidFill>
            <a:prstDash val="sysDash"/>
          </a:ln>
        </p:spPr>
        <p:txBody>
          <a:bodyPr wrap="none" rtlCol="0">
            <a:spAutoFit/>
          </a:bodyPr>
          <a:lstStyle/>
          <a:p>
            <a:r>
              <a:rPr lang="de-DE" sz="2400" dirty="0">
                <a:latin typeface="Brush Script Std" panose="03060802040607070404" pitchFamily="66" charset="0"/>
                <a:cs typeface="Calibri" panose="020F0502020204030204" pitchFamily="34" charset="0"/>
              </a:rPr>
              <a:t>What‘s in a Name? </a:t>
            </a:r>
            <a:r>
              <a:rPr lang="de-DE" sz="2400" dirty="0" err="1">
                <a:latin typeface="Brush Script Std" panose="03060802040607070404" pitchFamily="66" charset="0"/>
                <a:cs typeface="Calibri" panose="020F0502020204030204" pitchFamily="34" charset="0"/>
              </a:rPr>
              <a:t>That</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which</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call</a:t>
            </a:r>
            <a:r>
              <a:rPr lang="de-DE" sz="2400" dirty="0">
                <a:latin typeface="Brush Script Std" panose="03060802040607070404" pitchFamily="66" charset="0"/>
                <a:cs typeface="Calibri" panose="020F0502020204030204" pitchFamily="34" charset="0"/>
              </a:rPr>
              <a:t> a Rose </a:t>
            </a:r>
          </a:p>
          <a:p>
            <a:pPr algn="ctr"/>
            <a:r>
              <a:rPr lang="de-DE" sz="2400" dirty="0" err="1">
                <a:latin typeface="Brush Script Std" panose="03060802040607070404" pitchFamily="66" charset="0"/>
                <a:cs typeface="Calibri" panose="020F0502020204030204" pitchFamily="34" charset="0"/>
              </a:rPr>
              <a:t>by</a:t>
            </a:r>
            <a:r>
              <a:rPr lang="de-DE" sz="2400" dirty="0">
                <a:latin typeface="Brush Script Std" panose="03060802040607070404" pitchFamily="66" charset="0"/>
                <a:cs typeface="Calibri" panose="020F0502020204030204" pitchFamily="34" charset="0"/>
              </a:rPr>
              <a:t> any </a:t>
            </a:r>
            <a:r>
              <a:rPr lang="de-DE" sz="2400" dirty="0" err="1">
                <a:latin typeface="Brush Script Std" panose="03060802040607070404" pitchFamily="66" charset="0"/>
                <a:cs typeface="Calibri" panose="020F0502020204030204" pitchFamily="34" charset="0"/>
              </a:rPr>
              <a:t>other</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name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would</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smell</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as</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sweet</a:t>
            </a:r>
            <a:r>
              <a:rPr lang="de-DE" sz="2400" dirty="0">
                <a:latin typeface="Brush Script Std" panose="03060802040607070404" pitchFamily="66" charset="0"/>
                <a:cs typeface="Calibri" panose="020F0502020204030204" pitchFamily="34" charset="0"/>
              </a:rPr>
              <a:t>.</a:t>
            </a:r>
          </a:p>
          <a:p>
            <a:pPr algn="ctr"/>
            <a:r>
              <a:rPr lang="de-DE" dirty="0">
                <a:latin typeface="Calibri" panose="020F0502020204030204" pitchFamily="34" charset="0"/>
                <a:cs typeface="Calibri" panose="020F0502020204030204" pitchFamily="34" charset="0"/>
              </a:rPr>
              <a:t>(Shakespeare, 1595)</a:t>
            </a:r>
          </a:p>
        </p:txBody>
      </p:sp>
      <p:sp>
        <p:nvSpPr>
          <p:cNvPr id="2" name="Fußzeilenplatzhalter 1">
            <a:extLst>
              <a:ext uri="{FF2B5EF4-FFF2-40B4-BE49-F238E27FC236}">
                <a16:creationId xmlns:a16="http://schemas.microsoft.com/office/drawing/2014/main" id="{C223FCB1-921E-83EC-B44D-EFE601A9CC5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70006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EA8686-4CA7-4385-96F0-400CAD836F5C}"/>
              </a:ext>
            </a:extLst>
          </p:cNvPr>
          <p:cNvSpPr>
            <a:spLocks noGrp="1"/>
          </p:cNvSpPr>
          <p:nvPr>
            <p:ph type="title"/>
          </p:nvPr>
        </p:nvSpPr>
        <p:spPr>
          <a:xfrm>
            <a:off x="540001" y="789770"/>
            <a:ext cx="7978525" cy="622091"/>
          </a:xfrm>
        </p:spPr>
        <p:txBody>
          <a:bodyPr wrap="none" anchor="t">
            <a:normAutofit/>
          </a:bodyPr>
          <a:lstStyle/>
          <a:p>
            <a:r>
              <a:rPr lang="en-US" dirty="0" err="1"/>
              <a:t>Prinzipien</a:t>
            </a:r>
            <a:r>
              <a:rPr lang="en-US" dirty="0"/>
              <a:t> </a:t>
            </a:r>
            <a:r>
              <a:rPr lang="en-US" dirty="0" err="1"/>
              <a:t>für</a:t>
            </a:r>
            <a:r>
              <a:rPr lang="en-US" dirty="0"/>
              <a:t> </a:t>
            </a:r>
            <a:r>
              <a:rPr lang="en-US" dirty="0" err="1"/>
              <a:t>Dateinamen</a:t>
            </a:r>
            <a:endParaRPr lang="en-US" dirty="0"/>
          </a:p>
        </p:txBody>
      </p:sp>
      <p:sp>
        <p:nvSpPr>
          <p:cNvPr id="5" name="Foliennummernplatzhalter 4">
            <a:extLst>
              <a:ext uri="{FF2B5EF4-FFF2-40B4-BE49-F238E27FC236}">
                <a16:creationId xmlns:a16="http://schemas.microsoft.com/office/drawing/2014/main" id="{C06F8DAA-D36B-435B-9EFF-0A86313D560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116</a:t>
            </a:fld>
            <a:endParaRPr lang="de-AT"/>
          </a:p>
        </p:txBody>
      </p:sp>
      <p:sp>
        <p:nvSpPr>
          <p:cNvPr id="12" name="Content Placeholder 4">
            <a:extLst>
              <a:ext uri="{FF2B5EF4-FFF2-40B4-BE49-F238E27FC236}">
                <a16:creationId xmlns:a16="http://schemas.microsoft.com/office/drawing/2014/main" id="{B5DC827A-832A-4009-7834-819F23A494A7}"/>
              </a:ext>
            </a:extLst>
          </p:cNvPr>
          <p:cNvSpPr>
            <a:spLocks noGrp="1"/>
          </p:cNvSpPr>
          <p:nvPr>
            <p:ph sz="quarter" idx="15"/>
          </p:nvPr>
        </p:nvSpPr>
        <p:spPr>
          <a:xfrm>
            <a:off x="539999" y="1501140"/>
            <a:ext cx="4139951" cy="3106860"/>
          </a:xfrm>
        </p:spPr>
        <p:txBody>
          <a:bodyPr>
            <a:normAutofit fontScale="92500" lnSpcReduction="10000"/>
          </a:bodyPr>
          <a:lstStyle/>
          <a:p>
            <a:pPr marL="342900" indent="-342900">
              <a:buFont typeface="+mj-lt"/>
              <a:buAutoNum type="arabicPeriod"/>
            </a:pPr>
            <a:r>
              <a:rPr lang="en-US" b="1" dirty="0"/>
              <a:t>machine readable</a:t>
            </a:r>
          </a:p>
          <a:p>
            <a:pPr lvl="1"/>
            <a:r>
              <a:rPr lang="en-US" dirty="0"/>
              <a:t>avoid spaces, punctuation, accented characters, case sensitivity</a:t>
            </a:r>
          </a:p>
          <a:p>
            <a:pPr lvl="1"/>
            <a:r>
              <a:rPr lang="en-US" dirty="0"/>
              <a:t>deliberate use of delimiters (_, -)</a:t>
            </a:r>
          </a:p>
          <a:p>
            <a:pPr marL="342900" indent="-342900">
              <a:buFont typeface="+mj-lt"/>
              <a:buAutoNum type="arabicPeriod"/>
            </a:pPr>
            <a:r>
              <a:rPr lang="en-US" b="1" dirty="0"/>
              <a:t>human readable</a:t>
            </a:r>
          </a:p>
          <a:p>
            <a:pPr lvl="1"/>
            <a:r>
              <a:rPr lang="en-US" dirty="0"/>
              <a:t>name contains info on content</a:t>
            </a:r>
          </a:p>
          <a:p>
            <a:pPr marL="342900" indent="-342900">
              <a:buFont typeface="+mj-lt"/>
              <a:buAutoNum type="arabicPeriod"/>
            </a:pPr>
            <a:r>
              <a:rPr lang="en-US" b="1" dirty="0"/>
              <a:t>plays well with default ordering</a:t>
            </a:r>
          </a:p>
          <a:p>
            <a:pPr lvl="1"/>
            <a:r>
              <a:rPr lang="en-US" dirty="0"/>
              <a:t>put something numeric first (chronologically or logically ordered)</a:t>
            </a:r>
          </a:p>
          <a:p>
            <a:pPr lvl="1"/>
            <a:r>
              <a:rPr lang="en-US" dirty="0"/>
              <a:t>left pad other numbers with zeros (“fig01”)</a:t>
            </a:r>
          </a:p>
        </p:txBody>
      </p:sp>
      <p:pic>
        <p:nvPicPr>
          <p:cNvPr id="7" name="Grafik 6">
            <a:extLst>
              <a:ext uri="{FF2B5EF4-FFF2-40B4-BE49-F238E27FC236}">
                <a16:creationId xmlns:a16="http://schemas.microsoft.com/office/drawing/2014/main" id="{5F6E6A17-7B11-4293-B676-D6F21CBB5547}"/>
              </a:ext>
            </a:extLst>
          </p:cNvPr>
          <p:cNvPicPr>
            <a:picLocks noChangeAspect="1"/>
          </p:cNvPicPr>
          <p:nvPr/>
        </p:nvPicPr>
        <p:blipFill>
          <a:blip r:embed="rId3"/>
          <a:stretch>
            <a:fillRect/>
          </a:stretch>
        </p:blipFill>
        <p:spPr>
          <a:xfrm>
            <a:off x="4679951" y="1682280"/>
            <a:ext cx="3838575" cy="2744580"/>
          </a:xfrm>
          <a:prstGeom prst="rect">
            <a:avLst/>
          </a:prstGeom>
          <a:noFill/>
        </p:spPr>
      </p:pic>
      <p:sp>
        <p:nvSpPr>
          <p:cNvPr id="3" name="Fußzeilenplatzhalter 2">
            <a:extLst>
              <a:ext uri="{FF2B5EF4-FFF2-40B4-BE49-F238E27FC236}">
                <a16:creationId xmlns:a16="http://schemas.microsoft.com/office/drawing/2014/main" id="{AAECE2C4-8E81-CE52-8A18-43C16062CF8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02547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87D34D-34F0-4E87-B2C3-9C080A29F283}"/>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3E28EEB2-1FA5-46A5-8936-7A4B419C147F}"/>
              </a:ext>
            </a:extLst>
          </p:cNvPr>
          <p:cNvSpPr>
            <a:spLocks noGrp="1"/>
          </p:cNvSpPr>
          <p:nvPr>
            <p:ph type="sldNum" sz="quarter" idx="11"/>
          </p:nvPr>
        </p:nvSpPr>
        <p:spPr/>
        <p:txBody>
          <a:bodyPr/>
          <a:lstStyle/>
          <a:p>
            <a:fld id="{1206269C-C24E-4E80-9A4B-E7E19BB59A67}" type="slidenum">
              <a:rPr lang="de-AT" smtClean="0"/>
              <a:pPr/>
              <a:t>117</a:t>
            </a:fld>
            <a:endParaRPr lang="de-AT" dirty="0"/>
          </a:p>
        </p:txBody>
      </p:sp>
      <p:pic>
        <p:nvPicPr>
          <p:cNvPr id="8" name="Grafik 7">
            <a:extLst>
              <a:ext uri="{FF2B5EF4-FFF2-40B4-BE49-F238E27FC236}">
                <a16:creationId xmlns:a16="http://schemas.microsoft.com/office/drawing/2014/main" id="{6EB61902-FCDB-4623-84E7-27AFD9AB8DC5}"/>
              </a:ext>
            </a:extLst>
          </p:cNvPr>
          <p:cNvPicPr>
            <a:picLocks noChangeAspect="1"/>
          </p:cNvPicPr>
          <p:nvPr/>
        </p:nvPicPr>
        <p:blipFill>
          <a:blip r:embed="rId2"/>
          <a:stretch>
            <a:fillRect/>
          </a:stretch>
        </p:blipFill>
        <p:spPr>
          <a:xfrm>
            <a:off x="1747443" y="1795354"/>
            <a:ext cx="5649113" cy="1552792"/>
          </a:xfrm>
          <a:prstGeom prst="rect">
            <a:avLst/>
          </a:prstGeom>
          <a:ln>
            <a:solidFill>
              <a:srgbClr val="940126"/>
            </a:solidFill>
          </a:ln>
        </p:spPr>
      </p:pic>
      <p:sp>
        <p:nvSpPr>
          <p:cNvPr id="5" name="Fußzeilenplatzhalter 4">
            <a:extLst>
              <a:ext uri="{FF2B5EF4-FFF2-40B4-BE49-F238E27FC236}">
                <a16:creationId xmlns:a16="http://schemas.microsoft.com/office/drawing/2014/main" id="{4CC25F7E-9B6F-CCE8-5F2B-FC0940BD438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10970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2688CD-2EB3-4F70-8398-A13AE3FF37ED}"/>
              </a:ext>
            </a:extLst>
          </p:cNvPr>
          <p:cNvSpPr>
            <a:spLocks noGrp="1"/>
          </p:cNvSpPr>
          <p:nvPr>
            <p:ph type="title"/>
          </p:nvPr>
        </p:nvSpPr>
        <p:spPr/>
        <p:txBody>
          <a:bodyPr/>
          <a:lstStyle/>
          <a:p>
            <a:r>
              <a:rPr lang="de-DE" dirty="0" err="1"/>
              <a:t>Directories</a:t>
            </a:r>
            <a:endParaRPr lang="de-DE" dirty="0"/>
          </a:p>
        </p:txBody>
      </p:sp>
      <p:sp>
        <p:nvSpPr>
          <p:cNvPr id="3" name="Textplatzhalter 2">
            <a:extLst>
              <a:ext uri="{FF2B5EF4-FFF2-40B4-BE49-F238E27FC236}">
                <a16:creationId xmlns:a16="http://schemas.microsoft.com/office/drawing/2014/main" id="{158268D1-6C00-4AD0-A80B-C8B490D62480}"/>
              </a:ext>
            </a:extLst>
          </p:cNvPr>
          <p:cNvSpPr>
            <a:spLocks noGrp="1"/>
          </p:cNvSpPr>
          <p:nvPr>
            <p:ph type="body" sz="quarter" idx="13"/>
          </p:nvPr>
        </p:nvSpPr>
        <p:spPr>
          <a:xfrm>
            <a:off x="539751" y="1345791"/>
            <a:ext cx="7978775" cy="3122100"/>
          </a:xfrm>
        </p:spPr>
        <p:txBody>
          <a:bodyPr/>
          <a:lstStyle/>
          <a:p>
            <a:r>
              <a:rPr lang="en-US" dirty="0"/>
              <a:t>for smaller projects you can manage with one folder - for larger ones you usually start with one folder and regret it afterwards </a:t>
            </a:r>
            <a:r>
              <a:rPr lang="de-DE" dirty="0">
                <a:sym typeface="Wingdings" panose="05000000000000000000" pitchFamily="2" charset="2"/>
              </a:rPr>
              <a:t></a:t>
            </a:r>
          </a:p>
          <a:p>
            <a:r>
              <a:rPr lang="en-US" dirty="0">
                <a:sym typeface="Wingdings" panose="05000000000000000000" pitchFamily="2" charset="2"/>
              </a:rPr>
              <a:t>Tip: it is better to start too organized than to have to overturn everything afterwards</a:t>
            </a:r>
            <a:endParaRPr lang="de-DE" dirty="0"/>
          </a:p>
        </p:txBody>
      </p:sp>
      <p:sp>
        <p:nvSpPr>
          <p:cNvPr id="5" name="Foliennummernplatzhalter 4">
            <a:extLst>
              <a:ext uri="{FF2B5EF4-FFF2-40B4-BE49-F238E27FC236}">
                <a16:creationId xmlns:a16="http://schemas.microsoft.com/office/drawing/2014/main" id="{3302FB9B-094C-4DA5-AFDC-8EF744416B99}"/>
              </a:ext>
            </a:extLst>
          </p:cNvPr>
          <p:cNvSpPr>
            <a:spLocks noGrp="1"/>
          </p:cNvSpPr>
          <p:nvPr>
            <p:ph type="sldNum" sz="quarter" idx="12"/>
          </p:nvPr>
        </p:nvSpPr>
        <p:spPr/>
        <p:txBody>
          <a:bodyPr/>
          <a:lstStyle/>
          <a:p>
            <a:fld id="{1206269C-C24E-4E80-9A4B-E7E19BB59A67}" type="slidenum">
              <a:rPr lang="de-AT" smtClean="0"/>
              <a:pPr/>
              <a:t>118</a:t>
            </a:fld>
            <a:endParaRPr lang="de-AT" dirty="0"/>
          </a:p>
        </p:txBody>
      </p:sp>
      <p:pic>
        <p:nvPicPr>
          <p:cNvPr id="7" name="Grafik 6">
            <a:extLst>
              <a:ext uri="{FF2B5EF4-FFF2-40B4-BE49-F238E27FC236}">
                <a16:creationId xmlns:a16="http://schemas.microsoft.com/office/drawing/2014/main" id="{C005C85A-802F-4DC5-BC65-3F2D5115636C}"/>
              </a:ext>
            </a:extLst>
          </p:cNvPr>
          <p:cNvPicPr>
            <a:picLocks noChangeAspect="1"/>
          </p:cNvPicPr>
          <p:nvPr/>
        </p:nvPicPr>
        <p:blipFill>
          <a:blip r:embed="rId2"/>
          <a:stretch>
            <a:fillRect/>
          </a:stretch>
        </p:blipFill>
        <p:spPr>
          <a:xfrm>
            <a:off x="1251428" y="2548666"/>
            <a:ext cx="1219370" cy="1657581"/>
          </a:xfrm>
          <a:custGeom>
            <a:avLst/>
            <a:gdLst>
              <a:gd name="connsiteX0" fmla="*/ 0 w 1219370"/>
              <a:gd name="connsiteY0" fmla="*/ 0 h 1657581"/>
              <a:gd name="connsiteX1" fmla="*/ 597491 w 1219370"/>
              <a:gd name="connsiteY1" fmla="*/ 0 h 1657581"/>
              <a:gd name="connsiteX2" fmla="*/ 1219370 w 1219370"/>
              <a:gd name="connsiteY2" fmla="*/ 0 h 1657581"/>
              <a:gd name="connsiteX3" fmla="*/ 1219370 w 1219370"/>
              <a:gd name="connsiteY3" fmla="*/ 535951 h 1657581"/>
              <a:gd name="connsiteX4" fmla="*/ 1219370 w 1219370"/>
              <a:gd name="connsiteY4" fmla="*/ 1105054 h 1657581"/>
              <a:gd name="connsiteX5" fmla="*/ 1219370 w 1219370"/>
              <a:gd name="connsiteY5" fmla="*/ 1657581 h 1657581"/>
              <a:gd name="connsiteX6" fmla="*/ 621879 w 1219370"/>
              <a:gd name="connsiteY6" fmla="*/ 1657581 h 1657581"/>
              <a:gd name="connsiteX7" fmla="*/ 0 w 1219370"/>
              <a:gd name="connsiteY7" fmla="*/ 1657581 h 1657581"/>
              <a:gd name="connsiteX8" fmla="*/ 0 w 1219370"/>
              <a:gd name="connsiteY8" fmla="*/ 1154781 h 1657581"/>
              <a:gd name="connsiteX9" fmla="*/ 0 w 1219370"/>
              <a:gd name="connsiteY9" fmla="*/ 602254 h 1657581"/>
              <a:gd name="connsiteX10" fmla="*/ 0 w 1219370"/>
              <a:gd name="connsiteY10" fmla="*/ 0 h 165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370" h="1657581" fill="none" extrusionOk="0">
                <a:moveTo>
                  <a:pt x="0" y="0"/>
                </a:moveTo>
                <a:cubicBezTo>
                  <a:pt x="268646" y="-23627"/>
                  <a:pt x="348043" y="-14120"/>
                  <a:pt x="597491" y="0"/>
                </a:cubicBezTo>
                <a:cubicBezTo>
                  <a:pt x="846939" y="14120"/>
                  <a:pt x="958593" y="-24776"/>
                  <a:pt x="1219370" y="0"/>
                </a:cubicBezTo>
                <a:cubicBezTo>
                  <a:pt x="1244225" y="213878"/>
                  <a:pt x="1197991" y="427030"/>
                  <a:pt x="1219370" y="535951"/>
                </a:cubicBezTo>
                <a:cubicBezTo>
                  <a:pt x="1240749" y="644872"/>
                  <a:pt x="1210018" y="949907"/>
                  <a:pt x="1219370" y="1105054"/>
                </a:cubicBezTo>
                <a:cubicBezTo>
                  <a:pt x="1228722" y="1260201"/>
                  <a:pt x="1241262" y="1421264"/>
                  <a:pt x="1219370" y="1657581"/>
                </a:cubicBezTo>
                <a:cubicBezTo>
                  <a:pt x="1018540" y="1679434"/>
                  <a:pt x="751864" y="1661201"/>
                  <a:pt x="621879" y="1657581"/>
                </a:cubicBezTo>
                <a:cubicBezTo>
                  <a:pt x="491894" y="1653961"/>
                  <a:pt x="192568" y="1645268"/>
                  <a:pt x="0" y="1657581"/>
                </a:cubicBezTo>
                <a:cubicBezTo>
                  <a:pt x="343" y="1425923"/>
                  <a:pt x="21431" y="1272114"/>
                  <a:pt x="0" y="1154781"/>
                </a:cubicBezTo>
                <a:cubicBezTo>
                  <a:pt x="-21431" y="1037448"/>
                  <a:pt x="-21981" y="734981"/>
                  <a:pt x="0" y="602254"/>
                </a:cubicBezTo>
                <a:cubicBezTo>
                  <a:pt x="21981" y="469527"/>
                  <a:pt x="2344" y="163283"/>
                  <a:pt x="0" y="0"/>
                </a:cubicBezTo>
                <a:close/>
              </a:path>
              <a:path w="1219370" h="1657581" stroke="0" extrusionOk="0">
                <a:moveTo>
                  <a:pt x="0" y="0"/>
                </a:moveTo>
                <a:cubicBezTo>
                  <a:pt x="194182" y="-19876"/>
                  <a:pt x="472360" y="-27073"/>
                  <a:pt x="609685" y="0"/>
                </a:cubicBezTo>
                <a:cubicBezTo>
                  <a:pt x="747011" y="27073"/>
                  <a:pt x="1095629" y="-27550"/>
                  <a:pt x="1219370" y="0"/>
                </a:cubicBezTo>
                <a:cubicBezTo>
                  <a:pt x="1220119" y="131968"/>
                  <a:pt x="1243761" y="259925"/>
                  <a:pt x="1219370" y="502800"/>
                </a:cubicBezTo>
                <a:cubicBezTo>
                  <a:pt x="1194979" y="745675"/>
                  <a:pt x="1213437" y="834759"/>
                  <a:pt x="1219370" y="1055327"/>
                </a:cubicBezTo>
                <a:cubicBezTo>
                  <a:pt x="1225303" y="1275895"/>
                  <a:pt x="1237909" y="1462921"/>
                  <a:pt x="1219370" y="1657581"/>
                </a:cubicBezTo>
                <a:cubicBezTo>
                  <a:pt x="1012990" y="1635029"/>
                  <a:pt x="831861" y="1632784"/>
                  <a:pt x="646266" y="1657581"/>
                </a:cubicBezTo>
                <a:cubicBezTo>
                  <a:pt x="460671" y="1682378"/>
                  <a:pt x="321918" y="1676275"/>
                  <a:pt x="0" y="1657581"/>
                </a:cubicBezTo>
                <a:cubicBezTo>
                  <a:pt x="-19558" y="1452573"/>
                  <a:pt x="-24271" y="1235504"/>
                  <a:pt x="0" y="1088478"/>
                </a:cubicBezTo>
                <a:cubicBezTo>
                  <a:pt x="24271" y="941452"/>
                  <a:pt x="-9277" y="654195"/>
                  <a:pt x="0" y="519375"/>
                </a:cubicBezTo>
                <a:cubicBezTo>
                  <a:pt x="9277" y="384555"/>
                  <a:pt x="-10004" y="189450"/>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8" name="Textfeld 7">
            <a:extLst>
              <a:ext uri="{FF2B5EF4-FFF2-40B4-BE49-F238E27FC236}">
                <a16:creationId xmlns:a16="http://schemas.microsoft.com/office/drawing/2014/main" id="{7F3322CA-CEBD-427C-8BA9-1A7170EEDF5C}"/>
              </a:ext>
            </a:extLst>
          </p:cNvPr>
          <p:cNvSpPr txBox="1"/>
          <p:nvPr/>
        </p:nvSpPr>
        <p:spPr>
          <a:xfrm>
            <a:off x="2697622" y="2423535"/>
            <a:ext cx="2413191" cy="1754326"/>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simplest</a:t>
            </a:r>
            <a:r>
              <a:rPr lang="de-DE" dirty="0">
                <a:latin typeface="Calibri" panose="020F0502020204030204" pitchFamily="34" charset="0"/>
                <a:cs typeface="Calibri" panose="020F0502020204030204" pitchFamily="34" charset="0"/>
              </a:rPr>
              <a:t> form: </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01_rawdata</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02_prepared</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03_results</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8D86D8C7-BF53-4D27-9036-9FAD8A4ECE8E}"/>
              </a:ext>
            </a:extLst>
          </p:cNvPr>
          <p:cNvSpPr txBox="1"/>
          <p:nvPr/>
        </p:nvSpPr>
        <p:spPr>
          <a:xfrm>
            <a:off x="5118187" y="2423535"/>
            <a:ext cx="3959447" cy="2308324"/>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optional:</a:t>
            </a: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scripts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plots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report</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documentation</a:t>
            </a:r>
            <a:r>
              <a:rPr lang="de-DE" dirty="0">
                <a:latin typeface="Calibri" panose="020F0502020204030204" pitchFamily="34" charset="0"/>
                <a:cs typeface="Calibri" panose="020F0502020204030204" pitchFamily="34" charset="0"/>
              </a:rPr>
              <a:t>/additional </a:t>
            </a:r>
            <a:r>
              <a:rPr lang="de-DE" dirty="0" err="1">
                <a:latin typeface="Calibri" panose="020F0502020204030204" pitchFamily="34" charset="0"/>
                <a:cs typeface="Calibri" panose="020F0502020204030204" pitchFamily="34" charset="0"/>
              </a:rPr>
              <a:t>info</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process_storage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substeps</a:t>
            </a:r>
            <a:r>
              <a:rPr lang="de-DE"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archive</a:t>
            </a:r>
            <a:r>
              <a:rPr lang="de-DE"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older versions that you do not dare to delete</a:t>
            </a:r>
            <a:r>
              <a:rPr lang="de-DE" dirty="0">
                <a:latin typeface="Calibri" panose="020F050202020403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4131BB2-2FDC-84CC-50F8-D7991CBB98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3743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37F81-05CB-419E-96B0-A4460D16CE6F}"/>
              </a:ext>
            </a:extLst>
          </p:cNvPr>
          <p:cNvSpPr>
            <a:spLocks noGrp="1"/>
          </p:cNvSpPr>
          <p:nvPr>
            <p:ph type="title"/>
          </p:nvPr>
        </p:nvSpPr>
        <p:spPr/>
        <p:txBody>
          <a:bodyPr/>
          <a:lstStyle/>
          <a:p>
            <a:r>
              <a:rPr lang="en-US" dirty="0"/>
              <a:t>Problem with fixed working directories</a:t>
            </a:r>
            <a:endParaRPr lang="de-DE" dirty="0"/>
          </a:p>
        </p:txBody>
      </p:sp>
      <p:sp>
        <p:nvSpPr>
          <p:cNvPr id="3" name="Textplatzhalter 2">
            <a:extLst>
              <a:ext uri="{FF2B5EF4-FFF2-40B4-BE49-F238E27FC236}">
                <a16:creationId xmlns:a16="http://schemas.microsoft.com/office/drawing/2014/main" id="{B6D08A3C-CDA2-41A4-80CA-3C8D4BA502DA}"/>
              </a:ext>
            </a:extLst>
          </p:cNvPr>
          <p:cNvSpPr>
            <a:spLocks noGrp="1"/>
          </p:cNvSpPr>
          <p:nvPr>
            <p:ph type="body" sz="quarter" idx="13"/>
          </p:nvPr>
        </p:nvSpPr>
        <p:spPr>
          <a:xfrm>
            <a:off x="539751" y="2083182"/>
            <a:ext cx="7978775" cy="2524818"/>
          </a:xfrm>
        </p:spPr>
        <p:txBody>
          <a:bodyPr>
            <a:normAutofit lnSpcReduction="10000"/>
          </a:bodyPr>
          <a:lstStyle/>
          <a:p>
            <a:r>
              <a:rPr lang="de-DE" dirty="0" err="1"/>
              <a:t>There</a:t>
            </a:r>
            <a:r>
              <a:rPr lang="de-DE" dirty="0"/>
              <a:t> </a:t>
            </a:r>
            <a:r>
              <a:rPr lang="de-DE" dirty="0" err="1"/>
              <a:t>are</a:t>
            </a:r>
            <a:r>
              <a:rPr lang="de-DE" dirty="0"/>
              <a:t> </a:t>
            </a:r>
            <a:r>
              <a:rPr lang="de-DE" dirty="0" err="1"/>
              <a:t>disadvantages</a:t>
            </a:r>
            <a:r>
              <a:rPr lang="de-DE" dirty="0"/>
              <a:t> </a:t>
            </a:r>
            <a:r>
              <a:rPr lang="de-DE" dirty="0" err="1"/>
              <a:t>to</a:t>
            </a:r>
            <a:r>
              <a:rPr lang="de-DE" dirty="0"/>
              <a:t> </a:t>
            </a:r>
            <a:r>
              <a:rPr lang="de-DE" dirty="0" err="1"/>
              <a:t>using</a:t>
            </a:r>
            <a:r>
              <a:rPr lang="de-DE" dirty="0"/>
              <a:t> </a:t>
            </a:r>
            <a:r>
              <a:rPr lang="de-DE" dirty="0" err="1"/>
              <a:t>the</a:t>
            </a:r>
            <a:r>
              <a:rPr lang="de-DE" dirty="0"/>
              <a:t> </a:t>
            </a:r>
            <a:r>
              <a:rPr lang="de-DE" dirty="0" err="1"/>
              <a:t>default</a:t>
            </a:r>
            <a:r>
              <a:rPr lang="de-DE" dirty="0"/>
              <a:t> </a:t>
            </a:r>
            <a:r>
              <a:rPr lang="de-DE" dirty="0" err="1"/>
              <a:t>working</a:t>
            </a:r>
            <a:r>
              <a:rPr lang="de-DE" dirty="0"/>
              <a:t> </a:t>
            </a:r>
            <a:r>
              <a:rPr lang="de-DE" dirty="0" err="1"/>
              <a:t>directory</a:t>
            </a:r>
            <a:r>
              <a:rPr lang="de-DE" dirty="0"/>
              <a:t> </a:t>
            </a:r>
            <a:r>
              <a:rPr lang="de-DE" dirty="0" err="1"/>
              <a:t>or</a:t>
            </a:r>
            <a:r>
              <a:rPr lang="de-DE" dirty="0"/>
              <a:t> </a:t>
            </a:r>
            <a:r>
              <a:rPr lang="de-DE" dirty="0" err="1"/>
              <a:t>setting</a:t>
            </a:r>
            <a:r>
              <a:rPr lang="de-DE" dirty="0"/>
              <a:t> </a:t>
            </a:r>
            <a:r>
              <a:rPr lang="de-DE" dirty="0" err="1"/>
              <a:t>your</a:t>
            </a:r>
            <a:r>
              <a:rPr lang="de-DE" dirty="0"/>
              <a:t> own </a:t>
            </a:r>
            <a:r>
              <a:rPr lang="de-DE" dirty="0" err="1"/>
              <a:t>working</a:t>
            </a:r>
            <a:r>
              <a:rPr lang="de-DE" dirty="0"/>
              <a:t> </a:t>
            </a:r>
            <a:r>
              <a:rPr lang="de-DE" dirty="0" err="1"/>
              <a:t>directories</a:t>
            </a:r>
            <a:endParaRPr lang="de-DE" dirty="0"/>
          </a:p>
          <a:p>
            <a:pPr lvl="1"/>
            <a:r>
              <a:rPr lang="en-US" dirty="0"/>
              <a:t>in cooperation with other persons</a:t>
            </a:r>
          </a:p>
          <a:p>
            <a:pPr lvl="1"/>
            <a:r>
              <a:rPr lang="en-US" dirty="0"/>
              <a:t>when changing the PC or changing folder structures</a:t>
            </a:r>
          </a:p>
          <a:p>
            <a:pPr lvl="1"/>
            <a:r>
              <a:rPr lang="en-US" dirty="0"/>
              <a:t>when switching between analysis projects</a:t>
            </a:r>
          </a:p>
          <a:p>
            <a:r>
              <a:rPr lang="de-DE" dirty="0" err="1"/>
              <a:t>Following</a:t>
            </a:r>
            <a:r>
              <a:rPr lang="de-DE" dirty="0"/>
              <a:t> </a:t>
            </a:r>
            <a:r>
              <a:rPr lang="de-DE" dirty="0" err="1"/>
              <a:t>some</a:t>
            </a:r>
            <a:r>
              <a:rPr lang="de-DE" dirty="0"/>
              <a:t> </a:t>
            </a:r>
            <a:r>
              <a:rPr lang="de-DE" dirty="0" err="1"/>
              <a:t>guidelines</a:t>
            </a:r>
            <a:r>
              <a:rPr lang="de-DE" dirty="0"/>
              <a:t>, </a:t>
            </a:r>
            <a:r>
              <a:rPr lang="de-DE" sz="1600" dirty="0" err="1">
                <a:highlight>
                  <a:srgbClr val="E6EFF3"/>
                </a:highlight>
                <a:latin typeface="Lucida Console" panose="020B0609040504020204" pitchFamily="49" charset="0"/>
              </a:rPr>
              <a:t>setwd</a:t>
            </a:r>
            <a:r>
              <a:rPr lang="de-DE" sz="1600" dirty="0">
                <a:highlight>
                  <a:srgbClr val="E6EFF3"/>
                </a:highlight>
                <a:latin typeface="Lucida Console" panose="020B0609040504020204" pitchFamily="49" charset="0"/>
              </a:rPr>
              <a:t>()</a:t>
            </a:r>
            <a:r>
              <a:rPr lang="de-DE" dirty="0"/>
              <a:t> </a:t>
            </a:r>
            <a:r>
              <a:rPr lang="de-DE" dirty="0" err="1"/>
              <a:t>is</a:t>
            </a:r>
            <a:r>
              <a:rPr lang="de-DE" dirty="0"/>
              <a:t> </a:t>
            </a:r>
            <a:r>
              <a:rPr lang="de-DE" dirty="0" err="1"/>
              <a:t>fine</a:t>
            </a:r>
            <a:r>
              <a:rPr lang="de-DE" dirty="0"/>
              <a:t>:</a:t>
            </a:r>
          </a:p>
          <a:p>
            <a:pPr lvl="1"/>
            <a:r>
              <a:rPr lang="en-US" dirty="0"/>
              <a:t>use only in obvious places (at the beginning of the script)</a:t>
            </a:r>
          </a:p>
          <a:p>
            <a:pPr lvl="1"/>
            <a:r>
              <a:rPr lang="en-US" dirty="0"/>
              <a:t>set to a fixed location (highest level of a project)</a:t>
            </a:r>
            <a:endParaRPr lang="de-DE" dirty="0"/>
          </a:p>
        </p:txBody>
      </p:sp>
      <p:sp>
        <p:nvSpPr>
          <p:cNvPr id="5" name="Foliennummernplatzhalter 4">
            <a:extLst>
              <a:ext uri="{FF2B5EF4-FFF2-40B4-BE49-F238E27FC236}">
                <a16:creationId xmlns:a16="http://schemas.microsoft.com/office/drawing/2014/main" id="{B3A8322A-D39F-4E7F-A294-A5150F959C42}"/>
              </a:ext>
            </a:extLst>
          </p:cNvPr>
          <p:cNvSpPr>
            <a:spLocks noGrp="1"/>
          </p:cNvSpPr>
          <p:nvPr>
            <p:ph type="sldNum" sz="quarter" idx="12"/>
          </p:nvPr>
        </p:nvSpPr>
        <p:spPr/>
        <p:txBody>
          <a:bodyPr/>
          <a:lstStyle/>
          <a:p>
            <a:fld id="{1206269C-C24E-4E80-9A4B-E7E19BB59A67}" type="slidenum">
              <a:rPr lang="de-AT" smtClean="0"/>
              <a:pPr/>
              <a:t>119</a:t>
            </a:fld>
            <a:endParaRPr lang="de-AT" dirty="0"/>
          </a:p>
        </p:txBody>
      </p:sp>
      <p:sp>
        <p:nvSpPr>
          <p:cNvPr id="8" name="Textfeld 7">
            <a:extLst>
              <a:ext uri="{FF2B5EF4-FFF2-40B4-BE49-F238E27FC236}">
                <a16:creationId xmlns:a16="http://schemas.microsoft.com/office/drawing/2014/main" id="{3279E869-80F9-43D5-A6C3-33DF635E1805}"/>
              </a:ext>
            </a:extLst>
          </p:cNvPr>
          <p:cNvSpPr txBox="1"/>
          <p:nvPr/>
        </p:nvSpPr>
        <p:spPr>
          <a:xfrm>
            <a:off x="585107" y="1471290"/>
            <a:ext cx="7973786"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a:latin typeface="Franklin Gothic Heavy" panose="020B0903020102020204" pitchFamily="34" charset="0"/>
                <a:cs typeface="Calibri" panose="020F0502020204030204" pitchFamily="34" charset="0"/>
              </a:rPr>
              <a:t>We</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need</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to</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talk</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about</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setwd</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path</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that</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only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works</a:t>
            </a:r>
            <a:r>
              <a:rPr lang="de-DE" dirty="0">
                <a:latin typeface="Franklin Gothic Heavy" panose="020B0903020102020204" pitchFamily="34" charset="0"/>
                <a:cs typeface="Calibri" panose="020F0502020204030204" pitchFamily="34" charset="0"/>
              </a:rPr>
              <a:t>/on/</a:t>
            </a:r>
            <a:r>
              <a:rPr lang="de-DE" dirty="0" err="1">
                <a:latin typeface="Franklin Gothic Heavy" panose="020B0903020102020204" pitchFamily="34" charset="0"/>
                <a:cs typeface="Calibri" panose="020F0502020204030204" pitchFamily="34" charset="0"/>
              </a:rPr>
              <a:t>my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machine</a:t>
            </a:r>
            <a:r>
              <a:rPr lang="de-DE" dirty="0">
                <a:latin typeface="Franklin Gothic Heavy" panose="020B090302010202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BE3D7FB-E442-0529-DB4D-2F72584170A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181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426895-5FFA-4D9C-A9C8-A92BB85CAD69}"/>
              </a:ext>
            </a:extLst>
          </p:cNvPr>
          <p:cNvSpPr>
            <a:spLocks noGrp="1"/>
          </p:cNvSpPr>
          <p:nvPr>
            <p:ph type="title"/>
          </p:nvPr>
        </p:nvSpPr>
        <p:spPr/>
        <p:txBody>
          <a:bodyPr/>
          <a:lstStyle/>
          <a:p>
            <a:r>
              <a:rPr lang="de-DE" dirty="0"/>
              <a:t>And </a:t>
            </a:r>
            <a:r>
              <a:rPr lang="de-DE" dirty="0" err="1"/>
              <a:t>now</a:t>
            </a:r>
            <a:r>
              <a:rPr lang="de-DE" dirty="0"/>
              <a:t> a </a:t>
            </a:r>
            <a:r>
              <a:rPr lang="de-DE" dirty="0" err="1"/>
              <a:t>little</a:t>
            </a:r>
            <a:r>
              <a:rPr lang="de-DE" dirty="0"/>
              <a:t> </a:t>
            </a:r>
            <a:r>
              <a:rPr lang="de-DE" dirty="0" err="1"/>
              <a:t>more</a:t>
            </a:r>
            <a:r>
              <a:rPr lang="de-DE" dirty="0"/>
              <a:t> personal…</a:t>
            </a:r>
          </a:p>
        </p:txBody>
      </p:sp>
      <p:sp>
        <p:nvSpPr>
          <p:cNvPr id="3" name="Inhaltsplatzhalter 2">
            <a:extLst>
              <a:ext uri="{FF2B5EF4-FFF2-40B4-BE49-F238E27FC236}">
                <a16:creationId xmlns:a16="http://schemas.microsoft.com/office/drawing/2014/main" id="{495F7A88-3924-46EF-A3FD-8084D11391BF}"/>
              </a:ext>
            </a:extLst>
          </p:cNvPr>
          <p:cNvSpPr>
            <a:spLocks noGrp="1"/>
          </p:cNvSpPr>
          <p:nvPr>
            <p:ph sz="quarter" idx="13"/>
          </p:nvPr>
        </p:nvSpPr>
        <p:spPr/>
        <p:txBody>
          <a:bodyPr>
            <a:normAutofit/>
          </a:bodyPr>
          <a:lstStyle/>
          <a:p>
            <a:r>
              <a:rPr lang="de-DE" dirty="0"/>
              <a:t>Who </a:t>
            </a:r>
            <a:r>
              <a:rPr lang="de-DE" dirty="0" err="1"/>
              <a:t>are</a:t>
            </a:r>
            <a:r>
              <a:rPr lang="de-DE" dirty="0"/>
              <a:t> </a:t>
            </a:r>
            <a:r>
              <a:rPr lang="de-DE" dirty="0" err="1"/>
              <a:t>you</a:t>
            </a:r>
            <a:r>
              <a:rPr lang="de-DE" dirty="0"/>
              <a:t>, </a:t>
            </a:r>
            <a:r>
              <a:rPr lang="de-DE" dirty="0" err="1"/>
              <a:t>why</a:t>
            </a:r>
            <a:r>
              <a:rPr lang="de-DE" dirty="0"/>
              <a:t> </a:t>
            </a:r>
            <a:r>
              <a:rPr lang="de-DE" dirty="0" err="1"/>
              <a:t>are</a:t>
            </a:r>
            <a:r>
              <a:rPr lang="de-DE" dirty="0"/>
              <a:t> </a:t>
            </a:r>
            <a:r>
              <a:rPr lang="de-DE" dirty="0" err="1"/>
              <a:t>you</a:t>
            </a:r>
            <a:r>
              <a:rPr lang="de-DE" dirty="0"/>
              <a:t> </a:t>
            </a:r>
            <a:r>
              <a:rPr lang="de-DE" dirty="0" err="1"/>
              <a:t>here</a:t>
            </a:r>
            <a:r>
              <a:rPr lang="de-DE" dirty="0"/>
              <a:t>, </a:t>
            </a:r>
            <a:r>
              <a:rPr lang="de-DE" dirty="0" err="1"/>
              <a:t>what‘s</a:t>
            </a:r>
            <a:r>
              <a:rPr lang="de-DE" dirty="0"/>
              <a:t> </a:t>
            </a:r>
            <a:r>
              <a:rPr lang="de-DE" dirty="0" err="1"/>
              <a:t>your</a:t>
            </a:r>
            <a:r>
              <a:rPr lang="de-DE" dirty="0"/>
              <a:t> </a:t>
            </a:r>
            <a:r>
              <a:rPr lang="de-DE" dirty="0" err="1"/>
              <a:t>job</a:t>
            </a:r>
            <a:r>
              <a:rPr lang="de-DE" dirty="0"/>
              <a:t>?</a:t>
            </a:r>
          </a:p>
          <a:p>
            <a:endParaRPr lang="de-DE" dirty="0"/>
          </a:p>
          <a:p>
            <a:r>
              <a:rPr lang="de-DE" dirty="0" err="1"/>
              <a:t>What</a:t>
            </a:r>
            <a:r>
              <a:rPr lang="de-DE" dirty="0"/>
              <a:t> do </a:t>
            </a:r>
            <a:r>
              <a:rPr lang="de-DE" dirty="0" err="1"/>
              <a:t>you</a:t>
            </a:r>
            <a:r>
              <a:rPr lang="de-DE" dirty="0"/>
              <a:t> do </a:t>
            </a:r>
            <a:r>
              <a:rPr lang="de-DE" dirty="0" err="1"/>
              <a:t>with</a:t>
            </a:r>
            <a:r>
              <a:rPr lang="de-DE" dirty="0"/>
              <a:t> </a:t>
            </a:r>
            <a:r>
              <a:rPr lang="de-DE" dirty="0" err="1"/>
              <a:t>data</a:t>
            </a:r>
            <a:r>
              <a:rPr lang="de-DE" dirty="0"/>
              <a:t>? </a:t>
            </a:r>
            <a:r>
              <a:rPr lang="de-DE" dirty="0" err="1"/>
              <a:t>What</a:t>
            </a:r>
            <a:r>
              <a:rPr lang="de-DE" dirty="0"/>
              <a:t> do </a:t>
            </a:r>
            <a:r>
              <a:rPr lang="de-DE" dirty="0" err="1"/>
              <a:t>you</a:t>
            </a:r>
            <a:r>
              <a:rPr lang="de-DE" dirty="0"/>
              <a:t> </a:t>
            </a:r>
            <a:r>
              <a:rPr lang="de-DE" dirty="0" err="1"/>
              <a:t>want</a:t>
            </a:r>
            <a:r>
              <a:rPr lang="de-DE" dirty="0"/>
              <a:t> </a:t>
            </a:r>
            <a:r>
              <a:rPr lang="de-DE" dirty="0" err="1"/>
              <a:t>to</a:t>
            </a:r>
            <a:r>
              <a:rPr lang="de-DE" dirty="0"/>
              <a:t> do </a:t>
            </a:r>
            <a:r>
              <a:rPr lang="de-DE" dirty="0" err="1"/>
              <a:t>with</a:t>
            </a:r>
            <a:r>
              <a:rPr lang="de-DE" dirty="0"/>
              <a:t> </a:t>
            </a:r>
            <a:r>
              <a:rPr lang="de-DE" dirty="0" err="1"/>
              <a:t>data</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data</a:t>
            </a:r>
            <a:r>
              <a:rPr lang="de-DE" dirty="0"/>
              <a:t> do </a:t>
            </a:r>
            <a:r>
              <a:rPr lang="de-DE" dirty="0" err="1"/>
              <a:t>you</a:t>
            </a:r>
            <a:r>
              <a:rPr lang="de-DE" dirty="0"/>
              <a:t> </a:t>
            </a:r>
            <a:r>
              <a:rPr lang="de-DE" dirty="0" err="1"/>
              <a:t>work</a:t>
            </a:r>
            <a:r>
              <a:rPr lang="de-DE" dirty="0"/>
              <a:t> </a:t>
            </a:r>
            <a:r>
              <a:rPr lang="de-DE" dirty="0" err="1"/>
              <a:t>with</a:t>
            </a:r>
            <a:r>
              <a:rPr lang="de-DE" dirty="0"/>
              <a:t> (qualitative, quantitative, </a:t>
            </a:r>
            <a:r>
              <a:rPr lang="de-DE" dirty="0" err="1"/>
              <a:t>text</a:t>
            </a:r>
            <a:r>
              <a:rPr lang="de-DE" dirty="0"/>
              <a:t> </a:t>
            </a:r>
            <a:r>
              <a:rPr lang="de-DE" dirty="0" err="1"/>
              <a:t>data</a:t>
            </a:r>
            <a:r>
              <a:rPr lang="de-DE" dirty="0"/>
              <a:t>, </a:t>
            </a:r>
            <a:r>
              <a:rPr lang="de-DE" dirty="0" err="1"/>
              <a:t>survey</a:t>
            </a:r>
            <a:r>
              <a:rPr lang="de-DE" dirty="0"/>
              <a:t> </a:t>
            </a:r>
            <a:r>
              <a:rPr lang="de-DE" dirty="0" err="1"/>
              <a:t>data</a:t>
            </a:r>
            <a:r>
              <a:rPr lang="de-DE" dirty="0"/>
              <a:t>, </a:t>
            </a:r>
            <a:r>
              <a:rPr lang="de-DE" dirty="0" err="1"/>
              <a:t>assessment</a:t>
            </a:r>
            <a:r>
              <a:rPr lang="de-DE" dirty="0"/>
              <a:t> </a:t>
            </a:r>
            <a:r>
              <a:rPr lang="de-DE" dirty="0" err="1"/>
              <a:t>data</a:t>
            </a:r>
            <a:r>
              <a:rPr lang="de-DE" dirty="0"/>
              <a:t>,…)?</a:t>
            </a:r>
          </a:p>
          <a:p>
            <a:endParaRPr lang="de-DE" dirty="0"/>
          </a:p>
          <a:p>
            <a:r>
              <a:rPr lang="de-DE" dirty="0" err="1"/>
              <a:t>What</a:t>
            </a:r>
            <a:r>
              <a:rPr lang="de-DE" dirty="0"/>
              <a:t> do </a:t>
            </a:r>
            <a:r>
              <a:rPr lang="de-DE" dirty="0" err="1"/>
              <a:t>you</a:t>
            </a:r>
            <a:r>
              <a:rPr lang="de-DE" dirty="0"/>
              <a:t> </a:t>
            </a:r>
            <a:r>
              <a:rPr lang="de-DE" dirty="0" err="1"/>
              <a:t>know</a:t>
            </a:r>
            <a:r>
              <a:rPr lang="de-DE" dirty="0"/>
              <a:t> </a:t>
            </a:r>
            <a:r>
              <a:rPr lang="de-DE" dirty="0" err="1"/>
              <a:t>about</a:t>
            </a:r>
            <a:r>
              <a:rPr lang="de-DE" dirty="0"/>
              <a:t> R? </a:t>
            </a:r>
            <a:r>
              <a:rPr lang="de-DE" dirty="0" err="1"/>
              <a:t>What</a:t>
            </a:r>
            <a:r>
              <a:rPr lang="de-DE" dirty="0"/>
              <a:t> </a:t>
            </a:r>
            <a:r>
              <a:rPr lang="de-DE" dirty="0" err="1"/>
              <a:t>have</a:t>
            </a:r>
            <a:r>
              <a:rPr lang="de-DE" dirty="0"/>
              <a:t> </a:t>
            </a:r>
            <a:r>
              <a:rPr lang="de-DE" dirty="0" err="1"/>
              <a:t>you</a:t>
            </a:r>
            <a:r>
              <a:rPr lang="de-DE" dirty="0"/>
              <a:t> </a:t>
            </a:r>
            <a:r>
              <a:rPr lang="de-DE" dirty="0" err="1"/>
              <a:t>heard</a:t>
            </a:r>
            <a:r>
              <a:rPr lang="de-DE" dirty="0"/>
              <a:t>/</a:t>
            </a:r>
            <a:r>
              <a:rPr lang="de-DE" dirty="0" err="1"/>
              <a:t>learned</a:t>
            </a:r>
            <a:r>
              <a:rPr lang="de-DE" dirty="0"/>
              <a:t>/</a:t>
            </a:r>
            <a:r>
              <a:rPr lang="de-DE" dirty="0" err="1"/>
              <a:t>read</a:t>
            </a:r>
            <a:r>
              <a:rPr lang="de-DE" dirty="0"/>
              <a:t>/</a:t>
            </a:r>
            <a:r>
              <a:rPr lang="de-DE" dirty="0" err="1"/>
              <a:t>seen</a:t>
            </a:r>
            <a:r>
              <a:rPr lang="de-DE" dirty="0"/>
              <a:t> on </a:t>
            </a:r>
            <a:r>
              <a:rPr lang="de-DE" dirty="0" err="1"/>
              <a:t>the</a:t>
            </a:r>
            <a:r>
              <a:rPr lang="de-DE" dirty="0"/>
              <a:t> </a:t>
            </a:r>
            <a:r>
              <a:rPr lang="de-DE" dirty="0" err="1"/>
              <a:t>internet</a:t>
            </a:r>
            <a:r>
              <a:rPr lang="de-DE" dirty="0"/>
              <a:t> </a:t>
            </a:r>
            <a:r>
              <a:rPr lang="de-DE" dirty="0" err="1"/>
              <a:t>about</a:t>
            </a:r>
            <a:r>
              <a:rPr lang="de-DE" dirty="0"/>
              <a:t> R? </a:t>
            </a:r>
            <a:r>
              <a:rPr lang="de-DE" dirty="0" err="1"/>
              <a:t>What</a:t>
            </a:r>
            <a:r>
              <a:rPr lang="de-DE" dirty="0"/>
              <a:t> </a:t>
            </a:r>
            <a:r>
              <a:rPr lang="de-DE" dirty="0" err="1"/>
              <a:t>makes</a:t>
            </a:r>
            <a:r>
              <a:rPr lang="de-DE" dirty="0"/>
              <a:t> </a:t>
            </a:r>
            <a:r>
              <a:rPr lang="de-DE" dirty="0" err="1"/>
              <a:t>you</a:t>
            </a:r>
            <a:r>
              <a:rPr lang="de-DE" dirty="0"/>
              <a:t> </a:t>
            </a:r>
            <a:r>
              <a:rPr lang="de-DE" dirty="0" err="1"/>
              <a:t>curious</a:t>
            </a:r>
            <a:r>
              <a:rPr lang="de-DE" dirty="0"/>
              <a:t>?</a:t>
            </a:r>
          </a:p>
          <a:p>
            <a:endParaRPr lang="de-DE" dirty="0"/>
          </a:p>
        </p:txBody>
      </p:sp>
      <p:sp>
        <p:nvSpPr>
          <p:cNvPr id="5" name="Foliennummernplatzhalter 4">
            <a:extLst>
              <a:ext uri="{FF2B5EF4-FFF2-40B4-BE49-F238E27FC236}">
                <a16:creationId xmlns:a16="http://schemas.microsoft.com/office/drawing/2014/main" id="{0C62F206-75FF-45C4-975B-308B35489E77}"/>
              </a:ext>
            </a:extLst>
          </p:cNvPr>
          <p:cNvSpPr>
            <a:spLocks noGrp="1"/>
          </p:cNvSpPr>
          <p:nvPr>
            <p:ph type="sldNum" sz="quarter" idx="12"/>
          </p:nvPr>
        </p:nvSpPr>
        <p:spPr/>
        <p:txBody>
          <a:bodyPr/>
          <a:lstStyle/>
          <a:p>
            <a:fld id="{1206269C-C24E-4E80-9A4B-E7E19BB59A67}" type="slidenum">
              <a:rPr lang="de-AT" smtClean="0"/>
              <a:pPr/>
              <a:t>12</a:t>
            </a:fld>
            <a:endParaRPr lang="de-AT" dirty="0"/>
          </a:p>
        </p:txBody>
      </p:sp>
      <p:sp>
        <p:nvSpPr>
          <p:cNvPr id="6" name="Fußzeilenplatzhalter 5">
            <a:extLst>
              <a:ext uri="{FF2B5EF4-FFF2-40B4-BE49-F238E27FC236}">
                <a16:creationId xmlns:a16="http://schemas.microsoft.com/office/drawing/2014/main" id="{82059C69-7C30-B214-F5E3-5AEF3CC6FA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42615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F4FB7C-79D5-47ED-970A-C1697E8D9990}"/>
              </a:ext>
            </a:extLst>
          </p:cNvPr>
          <p:cNvSpPr>
            <a:spLocks noGrp="1"/>
          </p:cNvSpPr>
          <p:nvPr>
            <p:ph type="title"/>
          </p:nvPr>
        </p:nvSpPr>
        <p:spPr/>
        <p:txBody>
          <a:bodyPr/>
          <a:lstStyle/>
          <a:p>
            <a:r>
              <a:rPr lang="de-DE" dirty="0"/>
              <a:t>Project-</a:t>
            </a:r>
            <a:r>
              <a:rPr lang="de-DE" dirty="0" err="1"/>
              <a:t>oriented</a:t>
            </a:r>
            <a:r>
              <a:rPr lang="de-DE" dirty="0"/>
              <a:t> </a:t>
            </a:r>
            <a:r>
              <a:rPr lang="de-DE" dirty="0" err="1"/>
              <a:t>workflow</a:t>
            </a:r>
            <a:endParaRPr lang="de-DE" dirty="0"/>
          </a:p>
        </p:txBody>
      </p:sp>
      <p:sp>
        <p:nvSpPr>
          <p:cNvPr id="3" name="Textplatzhalter 2">
            <a:extLst>
              <a:ext uri="{FF2B5EF4-FFF2-40B4-BE49-F238E27FC236}">
                <a16:creationId xmlns:a16="http://schemas.microsoft.com/office/drawing/2014/main" id="{B0EFA2E0-4A75-4975-AFF1-867FCADC48F7}"/>
              </a:ext>
            </a:extLst>
          </p:cNvPr>
          <p:cNvSpPr>
            <a:spLocks noGrp="1"/>
          </p:cNvSpPr>
          <p:nvPr>
            <p:ph type="body" sz="quarter" idx="13"/>
          </p:nvPr>
        </p:nvSpPr>
        <p:spPr/>
        <p:txBody>
          <a:bodyPr/>
          <a:lstStyle/>
          <a:p>
            <a:r>
              <a:rPr lang="de-AT" b="1" dirty="0"/>
              <a:t>File </a:t>
            </a:r>
            <a:r>
              <a:rPr lang="de-AT" b="1" dirty="0" err="1"/>
              <a:t>system</a:t>
            </a:r>
            <a:r>
              <a:rPr lang="de-AT" b="1" dirty="0"/>
              <a:t> </a:t>
            </a:r>
            <a:r>
              <a:rPr lang="de-AT" b="1" dirty="0" err="1"/>
              <a:t>discipline</a:t>
            </a:r>
            <a:endParaRPr lang="de-AT" b="1" dirty="0"/>
          </a:p>
          <a:p>
            <a:pPr lvl="1"/>
            <a:r>
              <a:rPr lang="en-US" dirty="0"/>
              <a:t>all relevant files are stored in designated folders (data, code, graphics, notes,...)</a:t>
            </a:r>
          </a:p>
          <a:p>
            <a:pPr lvl="1"/>
            <a:r>
              <a:rPr lang="en-US" dirty="0"/>
              <a:t>Organization in subfolders is often useful</a:t>
            </a:r>
          </a:p>
          <a:p>
            <a:r>
              <a:rPr lang="de-AT" b="1" dirty="0"/>
              <a:t>Working </a:t>
            </a:r>
            <a:r>
              <a:rPr lang="de-AT" b="1" dirty="0" err="1"/>
              <a:t>directory</a:t>
            </a:r>
            <a:r>
              <a:rPr lang="de-AT" b="1" dirty="0"/>
              <a:t> </a:t>
            </a:r>
            <a:r>
              <a:rPr lang="de-AT" b="1" dirty="0" err="1"/>
              <a:t>intentionality</a:t>
            </a:r>
            <a:endParaRPr lang="de-DE" b="1" dirty="0"/>
          </a:p>
          <a:p>
            <a:pPr lvl="1"/>
            <a:r>
              <a:rPr lang="en-US" dirty="0"/>
              <a:t>the working directory in project A is always in project As folder (ideally this is not achieved by hardcoded paths in the code)</a:t>
            </a:r>
          </a:p>
          <a:p>
            <a:r>
              <a:rPr lang="de-AT" b="1" dirty="0"/>
              <a:t>File </a:t>
            </a:r>
            <a:r>
              <a:rPr lang="de-AT" b="1" dirty="0" err="1"/>
              <a:t>path</a:t>
            </a:r>
            <a:r>
              <a:rPr lang="de-AT" b="1" dirty="0"/>
              <a:t> </a:t>
            </a:r>
            <a:r>
              <a:rPr lang="de-AT" b="1" dirty="0" err="1"/>
              <a:t>discipline</a:t>
            </a:r>
            <a:endParaRPr lang="de-DE" b="1" dirty="0"/>
          </a:p>
          <a:p>
            <a:pPr lvl="1"/>
            <a:r>
              <a:rPr lang="en-US" dirty="0"/>
              <a:t>all paths are relative to the designated parent folder</a:t>
            </a:r>
            <a:endParaRPr lang="de-DE" dirty="0"/>
          </a:p>
          <a:p>
            <a:pPr lvl="1"/>
            <a:endParaRPr lang="de-DE" dirty="0"/>
          </a:p>
        </p:txBody>
      </p:sp>
      <p:sp>
        <p:nvSpPr>
          <p:cNvPr id="5" name="Foliennummernplatzhalter 4">
            <a:extLst>
              <a:ext uri="{FF2B5EF4-FFF2-40B4-BE49-F238E27FC236}">
                <a16:creationId xmlns:a16="http://schemas.microsoft.com/office/drawing/2014/main" id="{6753C82F-2BB0-4C74-BAAD-31B65C746449}"/>
              </a:ext>
            </a:extLst>
          </p:cNvPr>
          <p:cNvSpPr>
            <a:spLocks noGrp="1"/>
          </p:cNvSpPr>
          <p:nvPr>
            <p:ph type="sldNum" sz="quarter" idx="12"/>
          </p:nvPr>
        </p:nvSpPr>
        <p:spPr/>
        <p:txBody>
          <a:bodyPr/>
          <a:lstStyle/>
          <a:p>
            <a:fld id="{1206269C-C24E-4E80-9A4B-E7E19BB59A67}" type="slidenum">
              <a:rPr lang="de-AT" smtClean="0"/>
              <a:pPr/>
              <a:t>120</a:t>
            </a:fld>
            <a:endParaRPr lang="de-AT" dirty="0"/>
          </a:p>
        </p:txBody>
      </p:sp>
      <p:sp>
        <p:nvSpPr>
          <p:cNvPr id="7" name="Textfeld 6">
            <a:extLst>
              <a:ext uri="{FF2B5EF4-FFF2-40B4-BE49-F238E27FC236}">
                <a16:creationId xmlns:a16="http://schemas.microsoft.com/office/drawing/2014/main" id="{28402B93-8175-483D-B4D1-4CBCF3460119}"/>
              </a:ext>
            </a:extLst>
          </p:cNvPr>
          <p:cNvSpPr txBox="1"/>
          <p:nvPr/>
        </p:nvSpPr>
        <p:spPr>
          <a:xfrm>
            <a:off x="5880822" y="4586445"/>
            <a:ext cx="3070188"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3"/>
              </a:rPr>
              <a:t>https://rstats.wtf/projects.html</a:t>
            </a:r>
            <a:r>
              <a:rPr lang="de-DE" sz="1100" dirty="0">
                <a:latin typeface="Calibri" panose="020F0502020204030204" pitchFamily="34" charset="0"/>
                <a:cs typeface="Calibri" panose="020F0502020204030204" pitchFamily="34" charset="0"/>
              </a:rPr>
              <a:t> </a:t>
            </a:r>
          </a:p>
        </p:txBody>
      </p:sp>
      <p:sp>
        <p:nvSpPr>
          <p:cNvPr id="6" name="Fußzeilenplatzhalter 5">
            <a:extLst>
              <a:ext uri="{FF2B5EF4-FFF2-40B4-BE49-F238E27FC236}">
                <a16:creationId xmlns:a16="http://schemas.microsoft.com/office/drawing/2014/main" id="{650A57B9-70A6-33F6-A7E6-349E255E95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824113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A459F-2300-4AFA-B751-773D1678EDB3}"/>
              </a:ext>
            </a:extLst>
          </p:cNvPr>
          <p:cNvSpPr>
            <a:spLocks noGrp="1"/>
          </p:cNvSpPr>
          <p:nvPr>
            <p:ph type="title"/>
          </p:nvPr>
        </p:nvSpPr>
        <p:spPr/>
        <p:txBody>
          <a:bodyPr/>
          <a:lstStyle/>
          <a:p>
            <a:r>
              <a:rPr lang="en-US" dirty="0"/>
              <a:t>Projects and the here package</a:t>
            </a:r>
            <a:endParaRPr lang="de-DE" dirty="0"/>
          </a:p>
        </p:txBody>
      </p:sp>
      <p:sp>
        <p:nvSpPr>
          <p:cNvPr id="3" name="Textplatzhalter 2">
            <a:extLst>
              <a:ext uri="{FF2B5EF4-FFF2-40B4-BE49-F238E27FC236}">
                <a16:creationId xmlns:a16="http://schemas.microsoft.com/office/drawing/2014/main" id="{12DDEED9-905D-4A28-BB5E-5290F12F6B97}"/>
              </a:ext>
            </a:extLst>
          </p:cNvPr>
          <p:cNvSpPr>
            <a:spLocks noGrp="1"/>
          </p:cNvSpPr>
          <p:nvPr>
            <p:ph type="body" sz="quarter" idx="13"/>
          </p:nvPr>
        </p:nvSpPr>
        <p:spPr/>
        <p:txBody>
          <a:bodyPr>
            <a:normAutofit fontScale="92500" lnSpcReduction="20000"/>
          </a:bodyPr>
          <a:lstStyle/>
          <a:p>
            <a:r>
              <a:rPr lang="en-US" dirty="0"/>
              <a:t>RStudio projects set the working directory to the location of the project</a:t>
            </a:r>
          </a:p>
          <a:p>
            <a:r>
              <a:rPr lang="en-US" dirty="0"/>
              <a:t>the here package recognizes the project and can output the path</a:t>
            </a:r>
          </a:p>
          <a:p>
            <a:r>
              <a:rPr lang="en-US" dirty="0"/>
              <a:t>Projects can also have their own settings (Tools &gt; Project Options) or a profile (.</a:t>
            </a:r>
            <a:r>
              <a:rPr lang="en-US" dirty="0" err="1"/>
              <a:t>rprofile</a:t>
            </a:r>
            <a:r>
              <a:rPr lang="en-US" dirty="0"/>
              <a:t>) whose content is executed when the project is opened (e.g. to load packages)</a:t>
            </a:r>
          </a:p>
          <a:p>
            <a:r>
              <a:rPr lang="de-DE" dirty="0"/>
              <a:t>Advantages:</a:t>
            </a:r>
          </a:p>
          <a:p>
            <a:pPr lvl="1"/>
            <a:r>
              <a:rPr lang="en-US" dirty="0"/>
              <a:t>no manual copying of folder paths</a:t>
            </a:r>
          </a:p>
          <a:p>
            <a:pPr lvl="1"/>
            <a:r>
              <a:rPr lang="de-DE" dirty="0" err="1"/>
              <a:t>no</a:t>
            </a:r>
            <a:r>
              <a:rPr lang="de-DE" dirty="0"/>
              <a:t> </a:t>
            </a:r>
            <a:r>
              <a:rPr lang="de-DE" dirty="0" err="1"/>
              <a:t>search-replace</a:t>
            </a:r>
            <a:r>
              <a:rPr lang="de-DE" dirty="0"/>
              <a:t> </a:t>
            </a:r>
            <a:r>
              <a:rPr lang="de-DE" dirty="0" err="1"/>
              <a:t>with</a:t>
            </a:r>
            <a:r>
              <a:rPr lang="de-DE" dirty="0"/>
              <a:t> </a:t>
            </a:r>
            <a:r>
              <a:rPr lang="de-DE" dirty="0" err="1"/>
              <a:t>backslashes</a:t>
            </a:r>
            <a:endParaRPr lang="de-DE" dirty="0"/>
          </a:p>
          <a:p>
            <a:pPr lvl="1"/>
            <a:r>
              <a:rPr lang="en-US" dirty="0"/>
              <a:t>the project runs (if used correctly with relative paths) also with other persons or on other PCs</a:t>
            </a:r>
          </a:p>
          <a:p>
            <a:pPr lvl="1"/>
            <a:r>
              <a:rPr lang="en-US" dirty="0"/>
              <a:t>you can easily work on multiple projects at the same time through multiple R sessions</a:t>
            </a:r>
            <a:endParaRPr lang="de-DE" dirty="0"/>
          </a:p>
          <a:p>
            <a:endParaRPr lang="de-DE" dirty="0"/>
          </a:p>
        </p:txBody>
      </p:sp>
      <p:sp>
        <p:nvSpPr>
          <p:cNvPr id="5" name="Foliennummernplatzhalter 4">
            <a:extLst>
              <a:ext uri="{FF2B5EF4-FFF2-40B4-BE49-F238E27FC236}">
                <a16:creationId xmlns:a16="http://schemas.microsoft.com/office/drawing/2014/main" id="{2BE51230-2320-40D9-B1DB-F2BCEA83CAD9}"/>
              </a:ext>
            </a:extLst>
          </p:cNvPr>
          <p:cNvSpPr>
            <a:spLocks noGrp="1"/>
          </p:cNvSpPr>
          <p:nvPr>
            <p:ph type="sldNum" sz="quarter" idx="12"/>
          </p:nvPr>
        </p:nvSpPr>
        <p:spPr/>
        <p:txBody>
          <a:bodyPr/>
          <a:lstStyle/>
          <a:p>
            <a:fld id="{1206269C-C24E-4E80-9A4B-E7E19BB59A67}" type="slidenum">
              <a:rPr lang="de-AT" smtClean="0"/>
              <a:pPr/>
              <a:t>121</a:t>
            </a:fld>
            <a:endParaRPr lang="de-AT" dirty="0"/>
          </a:p>
        </p:txBody>
      </p:sp>
      <p:sp>
        <p:nvSpPr>
          <p:cNvPr id="6" name="Fußzeilenplatzhalter 5">
            <a:extLst>
              <a:ext uri="{FF2B5EF4-FFF2-40B4-BE49-F238E27FC236}">
                <a16:creationId xmlns:a16="http://schemas.microsoft.com/office/drawing/2014/main" id="{75301CF9-3076-5154-2D61-D8E95AD0A65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91585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633D36-1AB1-47DD-A3A1-3552637E96E7}"/>
              </a:ext>
            </a:extLst>
          </p:cNvPr>
          <p:cNvSpPr>
            <a:spLocks noGrp="1"/>
          </p:cNvSpPr>
          <p:nvPr>
            <p:ph type="title"/>
          </p:nvPr>
        </p:nvSpPr>
        <p:spPr/>
        <p:txBody>
          <a:bodyPr/>
          <a:lstStyle/>
          <a:p>
            <a:r>
              <a:rPr lang="de-DE" dirty="0" err="1"/>
              <a:t>Creating</a:t>
            </a:r>
            <a:r>
              <a:rPr lang="de-DE" dirty="0"/>
              <a:t> </a:t>
            </a:r>
            <a:r>
              <a:rPr lang="de-DE" dirty="0" err="1"/>
              <a:t>projects</a:t>
            </a:r>
            <a:endParaRPr lang="de-DE" dirty="0"/>
          </a:p>
        </p:txBody>
      </p:sp>
      <p:sp>
        <p:nvSpPr>
          <p:cNvPr id="3" name="Textplatzhalter 2">
            <a:extLst>
              <a:ext uri="{FF2B5EF4-FFF2-40B4-BE49-F238E27FC236}">
                <a16:creationId xmlns:a16="http://schemas.microsoft.com/office/drawing/2014/main" id="{D6B91EF5-69F0-4DDE-A384-1BF44B96FBD2}"/>
              </a:ext>
            </a:extLst>
          </p:cNvPr>
          <p:cNvSpPr>
            <a:spLocks noGrp="1"/>
          </p:cNvSpPr>
          <p:nvPr>
            <p:ph type="body" sz="quarter" idx="13"/>
          </p:nvPr>
        </p:nvSpPr>
        <p:spPr/>
        <p:txBody>
          <a:bodyPr/>
          <a:lstStyle/>
          <a:p>
            <a:endParaRPr lang="de-DE" dirty="0"/>
          </a:p>
        </p:txBody>
      </p:sp>
      <p:sp>
        <p:nvSpPr>
          <p:cNvPr id="5" name="Foliennummernplatzhalter 4">
            <a:extLst>
              <a:ext uri="{FF2B5EF4-FFF2-40B4-BE49-F238E27FC236}">
                <a16:creationId xmlns:a16="http://schemas.microsoft.com/office/drawing/2014/main" id="{48910149-64BB-4D0D-A809-A005915137F9}"/>
              </a:ext>
            </a:extLst>
          </p:cNvPr>
          <p:cNvSpPr>
            <a:spLocks noGrp="1"/>
          </p:cNvSpPr>
          <p:nvPr>
            <p:ph type="sldNum" sz="quarter" idx="12"/>
          </p:nvPr>
        </p:nvSpPr>
        <p:spPr/>
        <p:txBody>
          <a:bodyPr/>
          <a:lstStyle/>
          <a:p>
            <a:fld id="{1206269C-C24E-4E80-9A4B-E7E19BB59A67}" type="slidenum">
              <a:rPr lang="de-AT" smtClean="0"/>
              <a:pPr/>
              <a:t>122</a:t>
            </a:fld>
            <a:endParaRPr lang="de-AT" dirty="0"/>
          </a:p>
        </p:txBody>
      </p:sp>
      <p:pic>
        <p:nvPicPr>
          <p:cNvPr id="6" name="Grafik 5">
            <a:extLst>
              <a:ext uri="{FF2B5EF4-FFF2-40B4-BE49-F238E27FC236}">
                <a16:creationId xmlns:a16="http://schemas.microsoft.com/office/drawing/2014/main" id="{AAD1AE97-A1E4-406F-90F4-3B7A4EE2F0B3}"/>
              </a:ext>
            </a:extLst>
          </p:cNvPr>
          <p:cNvPicPr>
            <a:picLocks noChangeAspect="1"/>
          </p:cNvPicPr>
          <p:nvPr/>
        </p:nvPicPr>
        <p:blipFill>
          <a:blip r:embed="rId2"/>
          <a:stretch>
            <a:fillRect/>
          </a:stretch>
        </p:blipFill>
        <p:spPr>
          <a:xfrm>
            <a:off x="539751" y="1485900"/>
            <a:ext cx="2953162" cy="666843"/>
          </a:xfrm>
          <a:prstGeom prst="rect">
            <a:avLst/>
          </a:prstGeom>
        </p:spPr>
      </p:pic>
      <p:pic>
        <p:nvPicPr>
          <p:cNvPr id="7" name="Grafik 6">
            <a:extLst>
              <a:ext uri="{FF2B5EF4-FFF2-40B4-BE49-F238E27FC236}">
                <a16:creationId xmlns:a16="http://schemas.microsoft.com/office/drawing/2014/main" id="{DC2BFCEF-868C-4D0B-9B29-F81C06D79DB8}"/>
              </a:ext>
            </a:extLst>
          </p:cNvPr>
          <p:cNvPicPr>
            <a:picLocks noChangeAspect="1"/>
          </p:cNvPicPr>
          <p:nvPr/>
        </p:nvPicPr>
        <p:blipFill>
          <a:blip r:embed="rId3"/>
          <a:stretch>
            <a:fillRect/>
          </a:stretch>
        </p:blipFill>
        <p:spPr>
          <a:xfrm>
            <a:off x="2252345" y="1681038"/>
            <a:ext cx="4553585" cy="1781424"/>
          </a:xfrm>
          <a:prstGeom prst="rect">
            <a:avLst/>
          </a:prstGeom>
        </p:spPr>
      </p:pic>
      <p:pic>
        <p:nvPicPr>
          <p:cNvPr id="8" name="Grafik 7">
            <a:extLst>
              <a:ext uri="{FF2B5EF4-FFF2-40B4-BE49-F238E27FC236}">
                <a16:creationId xmlns:a16="http://schemas.microsoft.com/office/drawing/2014/main" id="{F3C6EE9D-0A3F-4B39-98EB-96C8FAF2F914}"/>
              </a:ext>
            </a:extLst>
          </p:cNvPr>
          <p:cNvPicPr>
            <a:picLocks noChangeAspect="1"/>
          </p:cNvPicPr>
          <p:nvPr/>
        </p:nvPicPr>
        <p:blipFill>
          <a:blip r:embed="rId4"/>
          <a:stretch>
            <a:fillRect/>
          </a:stretch>
        </p:blipFill>
        <p:spPr>
          <a:xfrm>
            <a:off x="5632046" y="2290723"/>
            <a:ext cx="2886478" cy="2343477"/>
          </a:xfrm>
          <a:prstGeom prst="rect">
            <a:avLst/>
          </a:prstGeom>
        </p:spPr>
      </p:pic>
      <p:sp>
        <p:nvSpPr>
          <p:cNvPr id="9" name="Fußzeilenplatzhalter 8">
            <a:extLst>
              <a:ext uri="{FF2B5EF4-FFF2-40B4-BE49-F238E27FC236}">
                <a16:creationId xmlns:a16="http://schemas.microsoft.com/office/drawing/2014/main" id="{D2CFE322-D37E-E9B0-6D95-92F855CD0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3095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D9FE1-42E3-40C2-94B1-C715361369B1}"/>
              </a:ext>
            </a:extLst>
          </p:cNvPr>
          <p:cNvSpPr>
            <a:spLocks noGrp="1"/>
          </p:cNvSpPr>
          <p:nvPr>
            <p:ph type="title"/>
          </p:nvPr>
        </p:nvSpPr>
        <p:spPr/>
        <p:txBody>
          <a:bodyPr/>
          <a:lstStyle/>
          <a:p>
            <a:r>
              <a:rPr lang="de-DE" dirty="0"/>
              <a:t>Small </a:t>
            </a:r>
            <a:r>
              <a:rPr lang="de-DE" dirty="0" err="1"/>
              <a:t>change</a:t>
            </a:r>
            <a:r>
              <a:rPr lang="de-DE" dirty="0"/>
              <a:t> – </a:t>
            </a:r>
            <a:r>
              <a:rPr lang="de-DE" dirty="0" err="1"/>
              <a:t>big</a:t>
            </a:r>
            <a:r>
              <a:rPr lang="de-DE" dirty="0"/>
              <a:t> </a:t>
            </a:r>
            <a:r>
              <a:rPr lang="de-DE" dirty="0" err="1"/>
              <a:t>effect</a:t>
            </a:r>
            <a:endParaRPr lang="de-DE" dirty="0"/>
          </a:p>
        </p:txBody>
      </p:sp>
      <p:sp>
        <p:nvSpPr>
          <p:cNvPr id="3" name="Textplatzhalter 2">
            <a:extLst>
              <a:ext uri="{FF2B5EF4-FFF2-40B4-BE49-F238E27FC236}">
                <a16:creationId xmlns:a16="http://schemas.microsoft.com/office/drawing/2014/main" id="{BB60ABA4-1308-434E-A4A5-417172D72429}"/>
              </a:ext>
            </a:extLst>
          </p:cNvPr>
          <p:cNvSpPr>
            <a:spLocks noGrp="1"/>
          </p:cNvSpPr>
          <p:nvPr>
            <p:ph type="body" sz="quarter" idx="13"/>
          </p:nvPr>
        </p:nvSpPr>
        <p:spPr/>
        <p:txBody>
          <a:bodyPr/>
          <a:lstStyle/>
          <a:p>
            <a:r>
              <a:rPr lang="de-DE" dirty="0" err="1"/>
              <a:t>with</a:t>
            </a:r>
            <a:r>
              <a:rPr lang="de-DE" dirty="0"/>
              <a:t> </a:t>
            </a:r>
            <a:r>
              <a:rPr lang="de-DE" dirty="0" err="1"/>
              <a:t>setwd</a:t>
            </a:r>
            <a:r>
              <a:rPr lang="de-DE" dirty="0"/>
              <a:t>()</a:t>
            </a:r>
          </a:p>
          <a:p>
            <a:endParaRPr lang="de-DE" dirty="0"/>
          </a:p>
          <a:p>
            <a:endParaRPr lang="de-DE" dirty="0"/>
          </a:p>
          <a:p>
            <a:endParaRPr lang="de-DE" dirty="0"/>
          </a:p>
          <a:p>
            <a:r>
              <a:rPr lang="en-US" dirty="0"/>
              <a:t>with project in a parent folder and here::here()</a:t>
            </a:r>
            <a:endParaRPr lang="de-DE" dirty="0"/>
          </a:p>
        </p:txBody>
      </p:sp>
      <p:sp>
        <p:nvSpPr>
          <p:cNvPr id="5" name="Foliennummernplatzhalter 4">
            <a:extLst>
              <a:ext uri="{FF2B5EF4-FFF2-40B4-BE49-F238E27FC236}">
                <a16:creationId xmlns:a16="http://schemas.microsoft.com/office/drawing/2014/main" id="{BFF67F50-C1F2-450C-860C-97E8908860AA}"/>
              </a:ext>
            </a:extLst>
          </p:cNvPr>
          <p:cNvSpPr>
            <a:spLocks noGrp="1"/>
          </p:cNvSpPr>
          <p:nvPr>
            <p:ph type="sldNum" sz="quarter" idx="12"/>
          </p:nvPr>
        </p:nvSpPr>
        <p:spPr/>
        <p:txBody>
          <a:bodyPr/>
          <a:lstStyle/>
          <a:p>
            <a:fld id="{1206269C-C24E-4E80-9A4B-E7E19BB59A67}" type="slidenum">
              <a:rPr lang="de-AT" smtClean="0"/>
              <a:pPr/>
              <a:t>123</a:t>
            </a:fld>
            <a:endParaRPr lang="de-AT" dirty="0"/>
          </a:p>
        </p:txBody>
      </p:sp>
      <p:pic>
        <p:nvPicPr>
          <p:cNvPr id="7" name="Grafik 6">
            <a:extLst>
              <a:ext uri="{FF2B5EF4-FFF2-40B4-BE49-F238E27FC236}">
                <a16:creationId xmlns:a16="http://schemas.microsoft.com/office/drawing/2014/main" id="{E97F72B8-43F0-44F3-9A24-4A85C0B1C717}"/>
              </a:ext>
            </a:extLst>
          </p:cNvPr>
          <p:cNvPicPr>
            <a:picLocks noChangeAspect="1"/>
          </p:cNvPicPr>
          <p:nvPr/>
        </p:nvPicPr>
        <p:blipFill>
          <a:blip r:embed="rId2"/>
          <a:stretch>
            <a:fillRect/>
          </a:stretch>
        </p:blipFill>
        <p:spPr>
          <a:xfrm>
            <a:off x="890072" y="1761481"/>
            <a:ext cx="7363853" cy="1114581"/>
          </a:xfrm>
          <a:prstGeom prst="rect">
            <a:avLst/>
          </a:prstGeom>
        </p:spPr>
      </p:pic>
      <p:pic>
        <p:nvPicPr>
          <p:cNvPr id="9" name="Grafik 8">
            <a:extLst>
              <a:ext uri="{FF2B5EF4-FFF2-40B4-BE49-F238E27FC236}">
                <a16:creationId xmlns:a16="http://schemas.microsoft.com/office/drawing/2014/main" id="{15E5BF0E-1679-4E25-A1A8-CCC0C3163E9B}"/>
              </a:ext>
            </a:extLst>
          </p:cNvPr>
          <p:cNvPicPr>
            <a:picLocks noChangeAspect="1"/>
          </p:cNvPicPr>
          <p:nvPr/>
        </p:nvPicPr>
        <p:blipFill>
          <a:blip r:embed="rId3"/>
          <a:stretch>
            <a:fillRect/>
          </a:stretch>
        </p:blipFill>
        <p:spPr>
          <a:xfrm>
            <a:off x="875783" y="3227268"/>
            <a:ext cx="7392432" cy="1305107"/>
          </a:xfrm>
          <a:prstGeom prst="rect">
            <a:avLst/>
          </a:prstGeom>
        </p:spPr>
      </p:pic>
      <p:sp>
        <p:nvSpPr>
          <p:cNvPr id="6" name="Fußzeilenplatzhalter 5">
            <a:extLst>
              <a:ext uri="{FF2B5EF4-FFF2-40B4-BE49-F238E27FC236}">
                <a16:creationId xmlns:a16="http://schemas.microsoft.com/office/drawing/2014/main" id="{582FF946-C3DD-961D-2B2F-D3BC6A2F28F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54724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Descriptive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124</a:t>
            </a:fld>
            <a:endParaRPr lang="de-AT" dirty="0"/>
          </a:p>
        </p:txBody>
      </p:sp>
      <p:sp>
        <p:nvSpPr>
          <p:cNvPr id="2" name="Fußzeilenplatzhalter 1">
            <a:extLst>
              <a:ext uri="{FF2B5EF4-FFF2-40B4-BE49-F238E27FC236}">
                <a16:creationId xmlns:a16="http://schemas.microsoft.com/office/drawing/2014/main" id="{D45A466A-FAE9-3D2F-358F-83475537B61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745194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t>Principle</a:t>
            </a:r>
            <a:endParaRPr lang="de-DE"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type="body" sz="quarter" idx="13"/>
          </p:nvPr>
        </p:nvSpPr>
        <p:spPr/>
        <p:txBody>
          <a:bodyPr/>
          <a:lstStyle/>
          <a:p>
            <a:pPr marL="12700">
              <a:lnSpc>
                <a:spcPct val="100000"/>
              </a:lnSpc>
              <a:spcBef>
                <a:spcPts val="620"/>
              </a:spcBef>
              <a:spcAft>
                <a:spcPts val="0"/>
              </a:spcAft>
            </a:pPr>
            <a:r>
              <a:rPr lang="de-DE" dirty="0" err="1"/>
              <a:t>read</a:t>
            </a:r>
            <a:r>
              <a:rPr lang="de-DE" dirty="0"/>
              <a:t> </a:t>
            </a:r>
            <a:r>
              <a:rPr lang="de-DE" dirty="0" err="1"/>
              <a:t>data</a:t>
            </a:r>
            <a:endParaRPr lang="de-DE" dirty="0"/>
          </a:p>
          <a:p>
            <a:pPr marL="12700">
              <a:lnSpc>
                <a:spcPct val="100000"/>
              </a:lnSpc>
              <a:spcBef>
                <a:spcPts val="620"/>
              </a:spcBef>
              <a:spcAft>
                <a:spcPts val="0"/>
              </a:spcAft>
            </a:pPr>
            <a:r>
              <a:rPr lang="de-DE" dirty="0" err="1"/>
              <a:t>Prepare</a:t>
            </a:r>
            <a:r>
              <a:rPr lang="de-DE" dirty="0"/>
              <a:t> </a:t>
            </a:r>
            <a:r>
              <a:rPr lang="de-DE" dirty="0" err="1"/>
              <a:t>data</a:t>
            </a:r>
            <a:r>
              <a:rPr lang="de-DE" dirty="0"/>
              <a:t>, </a:t>
            </a:r>
            <a:r>
              <a:rPr lang="de-DE" dirty="0" err="1"/>
              <a:t>prepare</a:t>
            </a:r>
            <a:r>
              <a:rPr lang="de-DE" dirty="0"/>
              <a:t> </a:t>
            </a:r>
            <a:r>
              <a:rPr lang="de-DE" dirty="0" err="1"/>
              <a:t>for</a:t>
            </a:r>
            <a:r>
              <a:rPr lang="de-DE" dirty="0"/>
              <a:t> </a:t>
            </a:r>
            <a:r>
              <a:rPr lang="de-DE" dirty="0" err="1"/>
              <a:t>analysis</a:t>
            </a:r>
            <a:endParaRPr lang="de-DE" dirty="0"/>
          </a:p>
          <a:p>
            <a:pPr marL="12700">
              <a:lnSpc>
                <a:spcPct val="100000"/>
              </a:lnSpc>
              <a:spcBef>
                <a:spcPts val="620"/>
              </a:spcBef>
              <a:spcAft>
                <a:spcPts val="0"/>
              </a:spcAft>
            </a:pPr>
            <a:r>
              <a:rPr lang="de-DE" dirty="0"/>
              <a:t>(</a:t>
            </a:r>
            <a:r>
              <a:rPr lang="de-DE" dirty="0" err="1"/>
              <a:t>maybe</a:t>
            </a:r>
            <a:r>
              <a:rPr lang="de-DE" dirty="0"/>
              <a:t> </a:t>
            </a:r>
            <a:r>
              <a:rPr lang="de-DE" dirty="0" err="1"/>
              <a:t>exploration</a:t>
            </a:r>
            <a:r>
              <a:rPr lang="de-DE" dirty="0"/>
              <a:t>)</a:t>
            </a:r>
          </a:p>
          <a:p>
            <a:pPr marL="12700">
              <a:lnSpc>
                <a:spcPct val="100000"/>
              </a:lnSpc>
              <a:spcBef>
                <a:spcPts val="620"/>
              </a:spcBef>
              <a:spcAft>
                <a:spcPts val="0"/>
              </a:spcAft>
            </a:pPr>
            <a:r>
              <a:rPr lang="de-DE" b="1" dirty="0"/>
              <a:t>ANALYSIS!</a:t>
            </a:r>
          </a:p>
          <a:p>
            <a:pPr marL="12700">
              <a:lnSpc>
                <a:spcPct val="100000"/>
              </a:lnSpc>
              <a:spcBef>
                <a:spcPts val="620"/>
              </a:spcBef>
              <a:spcAft>
                <a:spcPts val="0"/>
              </a:spcAft>
            </a:pPr>
            <a:r>
              <a:rPr lang="de-DE" dirty="0"/>
              <a:t>save </a:t>
            </a:r>
            <a:r>
              <a:rPr lang="de-DE" dirty="0" err="1"/>
              <a:t>result</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2"/>
          </p:nvPr>
        </p:nvSpPr>
        <p:spPr/>
        <p:txBody>
          <a:bodyPr/>
          <a:lstStyle/>
          <a:p>
            <a:fld id="{1206269C-C24E-4E80-9A4B-E7E19BB59A67}" type="slidenum">
              <a:rPr lang="de-AT" smtClean="0"/>
              <a:pPr/>
              <a:t>125</a:t>
            </a:fld>
            <a:endParaRPr lang="de-AT" dirty="0"/>
          </a:p>
        </p:txBody>
      </p:sp>
      <p:sp>
        <p:nvSpPr>
          <p:cNvPr id="6" name="Fußzeilenplatzhalter 5">
            <a:extLst>
              <a:ext uri="{FF2B5EF4-FFF2-40B4-BE49-F238E27FC236}">
                <a16:creationId xmlns:a16="http://schemas.microsoft.com/office/drawing/2014/main" id="{ECC4C8F5-2245-D4DB-A118-0ABAB1F8E0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565752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126</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4134750709"/>
              </p:ext>
            </p:extLst>
          </p:nvPr>
        </p:nvGraphicFramePr>
        <p:xfrm>
          <a:off x="539751" y="1235676"/>
          <a:ext cx="8064248" cy="2412708"/>
        </p:xfrm>
        <a:graphic>
          <a:graphicData uri="http://schemas.openxmlformats.org/drawingml/2006/table">
            <a:tbl>
              <a:tblPr firstRow="1" bandRow="1">
                <a:tableStyleId>{F2DE63D5-997A-4646-A377-4702673A728D}</a:tableStyleId>
              </a:tblPr>
              <a:tblGrid>
                <a:gridCol w="2351730">
                  <a:extLst>
                    <a:ext uri="{9D8B030D-6E8A-4147-A177-3AD203B41FA5}">
                      <a16:colId xmlns:a16="http://schemas.microsoft.com/office/drawing/2014/main" val="3508288877"/>
                    </a:ext>
                  </a:extLst>
                </a:gridCol>
                <a:gridCol w="5712518">
                  <a:extLst>
                    <a:ext uri="{9D8B030D-6E8A-4147-A177-3AD203B41FA5}">
                      <a16:colId xmlns:a16="http://schemas.microsoft.com/office/drawing/2014/main" val="1027943516"/>
                    </a:ext>
                  </a:extLst>
                </a:gridCol>
              </a:tblGrid>
              <a:tr h="402118">
                <a:tc>
                  <a:txBody>
                    <a:bodyPr/>
                    <a:lstStyle/>
                    <a:p>
                      <a:r>
                        <a:rPr lang="de-DE" dirty="0" err="1"/>
                        <a:t>Function</a:t>
                      </a:r>
                      <a:endParaRPr lang="de-DE" dirty="0">
                        <a:latin typeface="Calibri" panose="020F0502020204030204" pitchFamily="34" charset="0"/>
                        <a:cs typeface="Calibri" panose="020F0502020204030204" pitchFamily="34" charset="0"/>
                      </a:endParaRPr>
                    </a:p>
                  </a:txBody>
                  <a:tcPr/>
                </a:tc>
                <a:tc>
                  <a:txBody>
                    <a:bodyPr/>
                    <a:lstStyle/>
                    <a:p>
                      <a:r>
                        <a:rPr lang="de-DE" dirty="0"/>
                        <a:t>Description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5405188"/>
                  </a:ext>
                </a:extLst>
              </a:tr>
              <a:tr h="402118">
                <a:tc>
                  <a:txBody>
                    <a:bodyPr/>
                    <a:lstStyle/>
                    <a:p>
                      <a:r>
                        <a:rPr lang="de-DE" sz="1600" dirty="0" err="1">
                          <a:highlight>
                            <a:srgbClr val="E6EFF3"/>
                          </a:highlight>
                          <a:latin typeface="Lucida Console" panose="020B0609040504020204" pitchFamily="49" charset="0"/>
                        </a:rPr>
                        <a:t>mean</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Mean </a:t>
                      </a:r>
                      <a:r>
                        <a:rPr lang="de-DE" dirty="0" err="1"/>
                        <a:t>value</a:t>
                      </a:r>
                      <a:r>
                        <a:rPr lang="de-DE" dirty="0"/>
                        <a:t> (</a:t>
                      </a:r>
                      <a:r>
                        <a:rPr lang="de-DE" dirty="0" err="1"/>
                        <a:t>arithmetic</a:t>
                      </a:r>
                      <a:r>
                        <a:rPr lang="de-DE" dirty="0"/>
                        <a:t> </a:t>
                      </a:r>
                      <a:r>
                        <a:rPr lang="de-DE" dirty="0" err="1"/>
                        <a:t>mean</a:t>
                      </a:r>
                      <a:r>
                        <a:rPr lang="de-DE" dirty="0"/>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r>
                        <a:rPr lang="de-DE" sz="1600" dirty="0">
                          <a:highlight>
                            <a:srgbClr val="E6EFF3"/>
                          </a:highlight>
                          <a:latin typeface="Lucida Console" panose="020B0609040504020204" pitchFamily="49" charset="0"/>
                        </a:rPr>
                        <a:t>median()</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Median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r>
                        <a:rPr lang="de-DE" sz="1600" dirty="0" err="1">
                          <a:highlight>
                            <a:srgbClr val="E6EFF3"/>
                          </a:highlight>
                          <a:latin typeface="Lucida Console" panose="020B0609040504020204" pitchFamily="49" charset="0"/>
                        </a:rPr>
                        <a:t>quantile</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Quantile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rPr>
                        <a:t>var</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err="1"/>
                        <a:t>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7664127"/>
                  </a:ext>
                </a:extLst>
              </a:tr>
              <a:tr h="402118">
                <a:tc>
                  <a:txBody>
                    <a:bodyPr/>
                    <a:lstStyle/>
                    <a:p>
                      <a:r>
                        <a:rPr lang="de-DE" sz="1600" dirty="0" err="1">
                          <a:highlight>
                            <a:srgbClr val="E6EFF3"/>
                          </a:highlight>
                          <a:latin typeface="Lucida Console" panose="020B0609040504020204" pitchFamily="49" charset="0"/>
                        </a:rPr>
                        <a:t>sd</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Standard </a:t>
                      </a:r>
                      <a:r>
                        <a:rPr lang="de-DE" dirty="0" err="1"/>
                        <a:t>deviation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bl>
          </a:graphicData>
        </a:graphic>
      </p:graphicFrame>
      <p:sp>
        <p:nvSpPr>
          <p:cNvPr id="3" name="Fußzeilenplatzhalter 2">
            <a:extLst>
              <a:ext uri="{FF2B5EF4-FFF2-40B4-BE49-F238E27FC236}">
                <a16:creationId xmlns:a16="http://schemas.microsoft.com/office/drawing/2014/main" id="{02D19566-38A9-50F2-55E9-CFFBEFFEE82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41701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127</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2228665508"/>
              </p:ext>
            </p:extLst>
          </p:nvPr>
        </p:nvGraphicFramePr>
        <p:xfrm>
          <a:off x="540002" y="1177926"/>
          <a:ext cx="8063998" cy="3455996"/>
        </p:xfrm>
        <a:graphic>
          <a:graphicData uri="http://schemas.openxmlformats.org/drawingml/2006/table">
            <a:tbl>
              <a:tblPr firstRow="1" bandRow="1">
                <a:tableStyleId>{F2DE63D5-997A-4646-A377-4702673A728D}</a:tableStyleId>
              </a:tblPr>
              <a:tblGrid>
                <a:gridCol w="2351657">
                  <a:extLst>
                    <a:ext uri="{9D8B030D-6E8A-4147-A177-3AD203B41FA5}">
                      <a16:colId xmlns:a16="http://schemas.microsoft.com/office/drawing/2014/main" val="3508288877"/>
                    </a:ext>
                  </a:extLst>
                </a:gridCol>
                <a:gridCol w="5712341">
                  <a:extLst>
                    <a:ext uri="{9D8B030D-6E8A-4147-A177-3AD203B41FA5}">
                      <a16:colId xmlns:a16="http://schemas.microsoft.com/office/drawing/2014/main" val="1027943516"/>
                    </a:ext>
                  </a:extLst>
                </a:gridCol>
              </a:tblGrid>
              <a:tr h="402118">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79540518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summary</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b="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a:solidFill>
                            <a:srgbClr val="000000"/>
                          </a:solidFill>
                          <a:effectLst/>
                          <a:latin typeface="Calibri" panose="020F0502020204030204" pitchFamily="34" charset="0"/>
                          <a:cs typeface="Calibri" panose="020F0502020204030204" pitchFamily="34" charset="0"/>
                        </a:rPr>
                        <a:t>Summary </a:t>
                      </a:r>
                      <a:r>
                        <a:rPr lang="de-DE" sz="1800" b="0" u="none" strike="noStrike" kern="1200" dirty="0" err="1">
                          <a:solidFill>
                            <a:srgbClr val="000000"/>
                          </a:solidFill>
                          <a:effectLst/>
                          <a:latin typeface="Calibri" panose="020F0502020204030204" pitchFamily="34" charset="0"/>
                          <a:cs typeface="Calibri" panose="020F0502020204030204" pitchFamily="34" charset="0"/>
                        </a:rPr>
                        <a:t>of</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any</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object</a:t>
                      </a:r>
                      <a:endParaRPr lang="de-DE" sz="1800" b="0" i="0" u="none" strike="noStrike" dirty="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psych</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describe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en-US" sz="1800" b="0" u="none" strike="noStrike" kern="1200" dirty="0">
                          <a:solidFill>
                            <a:srgbClr val="000000"/>
                          </a:solidFill>
                          <a:effectLst/>
                          <a:latin typeface="Calibri" panose="020F0502020204030204" pitchFamily="34" charset="0"/>
                          <a:cs typeface="Calibri" panose="020F0502020204030204" pitchFamily="34" charset="0"/>
                        </a:rPr>
                        <a:t>important characteristic values (e.g. min, max, mean value</a:t>
                      </a:r>
                      <a:r>
                        <a:rPr lang="de-DE" sz="1800" b="0" u="none" strike="noStrike" kern="1200" dirty="0">
                          <a:solidFill>
                            <a:srgbClr val="000000"/>
                          </a:solidFill>
                          <a:effectLst/>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range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err="1">
                          <a:solidFill>
                            <a:srgbClr val="000000"/>
                          </a:solidFill>
                          <a:effectLst/>
                          <a:latin typeface="Calibri" panose="020F0502020204030204" pitchFamily="34" charset="0"/>
                          <a:cs typeface="Calibri" panose="020F0502020204030204" pitchFamily="34" charset="0"/>
                        </a:rPr>
                        <a:t>minimum</a:t>
                      </a:r>
                      <a:r>
                        <a:rPr lang="de-DE" sz="1800" b="0" u="none" strike="noStrike" kern="1200" dirty="0">
                          <a:solidFill>
                            <a:srgbClr val="000000"/>
                          </a:solidFill>
                          <a:effectLst/>
                          <a:latin typeface="Calibri" panose="020F0502020204030204" pitchFamily="34" charset="0"/>
                          <a:cs typeface="Calibri" panose="020F0502020204030204" pitchFamily="34" charset="0"/>
                        </a:rPr>
                        <a:t>, maximum</a:t>
                      </a:r>
                      <a:endParaRPr lang="de-DE" sz="1800" b="0" u="none" strike="noStrike" dirty="0">
                        <a:effectLst/>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cor</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Correlation (by default: Pearson. Kendall or Spearman are possible</a:t>
                      </a:r>
                      <a:r>
                        <a:rPr lang="de-DE" dirty="0">
                          <a:latin typeface="Calibri" panose="020F0502020204030204" pitchFamily="34" charset="0"/>
                          <a:cs typeface="Calibri" panose="020F0502020204030204" pitchFamily="34" charset="0"/>
                        </a:rPr>
                        <a:t>)</a:t>
                      </a:r>
                      <a:br>
                        <a:rPr lang="de-DE" dirty="0">
                          <a:latin typeface="Calibri" panose="020F0502020204030204" pitchFamily="34" charset="0"/>
                          <a:cs typeface="Calibri" panose="020F0502020204030204" pitchFamily="34" charset="0"/>
                        </a:rPr>
                      </a:br>
                      <a:r>
                        <a:rPr lang="en-US" sz="1400" spc="-25" dirty="0">
                          <a:latin typeface="Calibri" panose="020F0502020204030204" pitchFamily="34" charset="0"/>
                          <a:cs typeface="Calibri" panose="020F0502020204030204" pitchFamily="34" charset="0"/>
                        </a:rPr>
                        <a:t>Significance test for correlations with </a:t>
                      </a:r>
                      <a:r>
                        <a:rPr lang="en-US" sz="1400" spc="-25" dirty="0" err="1">
                          <a:latin typeface="Calibri" panose="020F0502020204030204" pitchFamily="34" charset="0"/>
                          <a:cs typeface="Calibri" panose="020F0502020204030204" pitchFamily="34" charset="0"/>
                        </a:rPr>
                        <a:t>cor.test</a:t>
                      </a:r>
                      <a:r>
                        <a:rPr lang="en-US" sz="1400" spc="-25" dirty="0">
                          <a:latin typeface="Calibri" panose="020F0502020204030204" pitchFamily="34" charset="0"/>
                          <a:cs typeface="Calibri" panose="020F0502020204030204" pitchFamily="34" charset="0"/>
                        </a:rPr>
                        <a:t>(</a:t>
                      </a:r>
                      <a:r>
                        <a:rPr lang="en-US" sz="1400" spc="-25" dirty="0" err="1">
                          <a:latin typeface="Calibri" panose="020F0502020204030204" pitchFamily="34" charset="0"/>
                          <a:cs typeface="Calibri" panose="020F0502020204030204" pitchFamily="34" charset="0"/>
                        </a:rPr>
                        <a:t>x,y</a:t>
                      </a:r>
                      <a:r>
                        <a:rPr lang="en-US" sz="1400" spc="-25" dirty="0">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cov</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de-DE" dirty="0" err="1">
                          <a:latin typeface="Calibri" panose="020F0502020204030204" pitchFamily="34" charset="0"/>
                          <a:cs typeface="Calibri" panose="020F0502020204030204" pitchFamily="34" charset="0"/>
                        </a:rPr>
                        <a:t>Covariance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28060097"/>
                  </a:ext>
                </a:extLst>
              </a:tr>
            </a:tbl>
          </a:graphicData>
        </a:graphic>
      </p:graphicFrame>
      <p:sp>
        <p:nvSpPr>
          <p:cNvPr id="3" name="Fußzeilenplatzhalter 2">
            <a:extLst>
              <a:ext uri="{FF2B5EF4-FFF2-40B4-BE49-F238E27FC236}">
                <a16:creationId xmlns:a16="http://schemas.microsoft.com/office/drawing/2014/main" id="{FB4A5480-D4A2-93A8-4FA3-DEF58228C26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509290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en-US" dirty="0"/>
              <a:t>To get an overview of data </a:t>
            </a:r>
            <a:r>
              <a:rPr lang="de-DE" dirty="0"/>
              <a:t>…</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lstStyle/>
          <a:p>
            <a:r>
              <a:rPr lang="de-DE" sz="1600" dirty="0" err="1">
                <a:solidFill>
                  <a:srgbClr val="000000"/>
                </a:solidFill>
                <a:highlight>
                  <a:srgbClr val="E6EFF3"/>
                </a:highlight>
                <a:latin typeface="Lucida Console" panose="020B0609040504020204" pitchFamily="49" charset="0"/>
              </a:rPr>
              <a:t>psych</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describe</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a:p>
            <a:r>
              <a:rPr lang="de-DE" sz="1600" dirty="0" err="1">
                <a:solidFill>
                  <a:srgbClr val="000000"/>
                </a:solidFill>
                <a:highlight>
                  <a:srgbClr val="E6EFF3"/>
                </a:highlight>
                <a:latin typeface="Lucida Console" panose="020B0609040504020204" pitchFamily="49" charset="0"/>
              </a:rPr>
              <a:t>summary</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128</a:t>
            </a:fld>
            <a:endParaRPr lang="de-AT" dirty="0"/>
          </a:p>
        </p:txBody>
      </p:sp>
      <p:pic>
        <p:nvPicPr>
          <p:cNvPr id="9" name="Grafik 8">
            <a:extLst>
              <a:ext uri="{FF2B5EF4-FFF2-40B4-BE49-F238E27FC236}">
                <a16:creationId xmlns:a16="http://schemas.microsoft.com/office/drawing/2014/main" id="{669CB079-04E7-4EF1-A0E2-A1E36FAB1220}"/>
              </a:ext>
            </a:extLst>
          </p:cNvPr>
          <p:cNvPicPr>
            <a:picLocks noChangeAspect="1"/>
          </p:cNvPicPr>
          <p:nvPr/>
        </p:nvPicPr>
        <p:blipFill>
          <a:blip r:embed="rId3"/>
          <a:stretch>
            <a:fillRect/>
          </a:stretch>
        </p:blipFill>
        <p:spPr>
          <a:xfrm>
            <a:off x="686219" y="1846637"/>
            <a:ext cx="8058339" cy="725113"/>
          </a:xfrm>
          <a:custGeom>
            <a:avLst/>
            <a:gdLst>
              <a:gd name="connsiteX0" fmla="*/ 0 w 8058339"/>
              <a:gd name="connsiteY0" fmla="*/ 0 h 725113"/>
              <a:gd name="connsiteX1" fmla="*/ 590945 w 8058339"/>
              <a:gd name="connsiteY1" fmla="*/ 0 h 725113"/>
              <a:gd name="connsiteX2" fmla="*/ 1343057 w 8058339"/>
              <a:gd name="connsiteY2" fmla="*/ 0 h 725113"/>
              <a:gd name="connsiteX3" fmla="*/ 2175752 w 8058339"/>
              <a:gd name="connsiteY3" fmla="*/ 0 h 725113"/>
              <a:gd name="connsiteX4" fmla="*/ 2847280 w 8058339"/>
              <a:gd name="connsiteY4" fmla="*/ 0 h 725113"/>
              <a:gd name="connsiteX5" fmla="*/ 3518808 w 8058339"/>
              <a:gd name="connsiteY5" fmla="*/ 0 h 725113"/>
              <a:gd name="connsiteX6" fmla="*/ 4270920 w 8058339"/>
              <a:gd name="connsiteY6" fmla="*/ 0 h 725113"/>
              <a:gd name="connsiteX7" fmla="*/ 4700698 w 8058339"/>
              <a:gd name="connsiteY7" fmla="*/ 0 h 725113"/>
              <a:gd name="connsiteX8" fmla="*/ 5533393 w 8058339"/>
              <a:gd name="connsiteY8" fmla="*/ 0 h 725113"/>
              <a:gd name="connsiteX9" fmla="*/ 5963171 w 8058339"/>
              <a:gd name="connsiteY9" fmla="*/ 0 h 725113"/>
              <a:gd name="connsiteX10" fmla="*/ 6554116 w 8058339"/>
              <a:gd name="connsiteY10" fmla="*/ 0 h 725113"/>
              <a:gd name="connsiteX11" fmla="*/ 7306227 w 8058339"/>
              <a:gd name="connsiteY11" fmla="*/ 0 h 725113"/>
              <a:gd name="connsiteX12" fmla="*/ 8058339 w 8058339"/>
              <a:gd name="connsiteY12" fmla="*/ 0 h 725113"/>
              <a:gd name="connsiteX13" fmla="*/ 8058339 w 8058339"/>
              <a:gd name="connsiteY13" fmla="*/ 369808 h 725113"/>
              <a:gd name="connsiteX14" fmla="*/ 8058339 w 8058339"/>
              <a:gd name="connsiteY14" fmla="*/ 725113 h 725113"/>
              <a:gd name="connsiteX15" fmla="*/ 7386811 w 8058339"/>
              <a:gd name="connsiteY15" fmla="*/ 725113 h 725113"/>
              <a:gd name="connsiteX16" fmla="*/ 6715283 w 8058339"/>
              <a:gd name="connsiteY16" fmla="*/ 725113 h 725113"/>
              <a:gd name="connsiteX17" fmla="*/ 5882587 w 8058339"/>
              <a:gd name="connsiteY17" fmla="*/ 725113 h 725113"/>
              <a:gd name="connsiteX18" fmla="*/ 5291643 w 8058339"/>
              <a:gd name="connsiteY18" fmla="*/ 725113 h 725113"/>
              <a:gd name="connsiteX19" fmla="*/ 4861865 w 8058339"/>
              <a:gd name="connsiteY19" fmla="*/ 725113 h 725113"/>
              <a:gd name="connsiteX20" fmla="*/ 4351503 w 8058339"/>
              <a:gd name="connsiteY20" fmla="*/ 725113 h 725113"/>
              <a:gd name="connsiteX21" fmla="*/ 3921725 w 8058339"/>
              <a:gd name="connsiteY21" fmla="*/ 725113 h 725113"/>
              <a:gd name="connsiteX22" fmla="*/ 3411364 w 8058339"/>
              <a:gd name="connsiteY22" fmla="*/ 725113 h 725113"/>
              <a:gd name="connsiteX23" fmla="*/ 2578668 w 8058339"/>
              <a:gd name="connsiteY23" fmla="*/ 725113 h 725113"/>
              <a:gd name="connsiteX24" fmla="*/ 1826557 w 8058339"/>
              <a:gd name="connsiteY24" fmla="*/ 725113 h 725113"/>
              <a:gd name="connsiteX25" fmla="*/ 993862 w 8058339"/>
              <a:gd name="connsiteY25" fmla="*/ 725113 h 725113"/>
              <a:gd name="connsiteX26" fmla="*/ 0 w 8058339"/>
              <a:gd name="connsiteY26" fmla="*/ 725113 h 725113"/>
              <a:gd name="connsiteX27" fmla="*/ 0 w 8058339"/>
              <a:gd name="connsiteY27" fmla="*/ 377059 h 725113"/>
              <a:gd name="connsiteX28" fmla="*/ 0 w 8058339"/>
              <a:gd name="connsiteY28" fmla="*/ 0 h 7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58339" h="725113" fill="none" extrusionOk="0">
                <a:moveTo>
                  <a:pt x="0" y="0"/>
                </a:moveTo>
                <a:cubicBezTo>
                  <a:pt x="205600" y="-7290"/>
                  <a:pt x="377313" y="21247"/>
                  <a:pt x="590945" y="0"/>
                </a:cubicBezTo>
                <a:cubicBezTo>
                  <a:pt x="804577" y="-21247"/>
                  <a:pt x="1127844" y="-22385"/>
                  <a:pt x="1343057" y="0"/>
                </a:cubicBezTo>
                <a:cubicBezTo>
                  <a:pt x="1558270" y="22385"/>
                  <a:pt x="1939667" y="-7737"/>
                  <a:pt x="2175752" y="0"/>
                </a:cubicBezTo>
                <a:cubicBezTo>
                  <a:pt x="2411838" y="7737"/>
                  <a:pt x="2678677" y="15503"/>
                  <a:pt x="2847280" y="0"/>
                </a:cubicBezTo>
                <a:cubicBezTo>
                  <a:pt x="3015883" y="-15503"/>
                  <a:pt x="3379728" y="-23250"/>
                  <a:pt x="3518808" y="0"/>
                </a:cubicBezTo>
                <a:cubicBezTo>
                  <a:pt x="3657888" y="23250"/>
                  <a:pt x="4117065" y="-14504"/>
                  <a:pt x="4270920" y="0"/>
                </a:cubicBezTo>
                <a:cubicBezTo>
                  <a:pt x="4424775" y="14504"/>
                  <a:pt x="4523871" y="20430"/>
                  <a:pt x="4700698" y="0"/>
                </a:cubicBezTo>
                <a:cubicBezTo>
                  <a:pt x="4877525" y="-20430"/>
                  <a:pt x="5237772" y="5176"/>
                  <a:pt x="5533393" y="0"/>
                </a:cubicBezTo>
                <a:cubicBezTo>
                  <a:pt x="5829015" y="-5176"/>
                  <a:pt x="5789550" y="-7166"/>
                  <a:pt x="5963171" y="0"/>
                </a:cubicBezTo>
                <a:cubicBezTo>
                  <a:pt x="6136792" y="7166"/>
                  <a:pt x="6291969" y="-9277"/>
                  <a:pt x="6554116" y="0"/>
                </a:cubicBezTo>
                <a:cubicBezTo>
                  <a:pt x="6816264" y="9277"/>
                  <a:pt x="7147137" y="34562"/>
                  <a:pt x="7306227" y="0"/>
                </a:cubicBezTo>
                <a:cubicBezTo>
                  <a:pt x="7465317" y="-34562"/>
                  <a:pt x="7789059" y="16486"/>
                  <a:pt x="8058339" y="0"/>
                </a:cubicBezTo>
                <a:cubicBezTo>
                  <a:pt x="8069134" y="167452"/>
                  <a:pt x="8047753" y="193553"/>
                  <a:pt x="8058339" y="369808"/>
                </a:cubicBezTo>
                <a:cubicBezTo>
                  <a:pt x="8068925" y="546063"/>
                  <a:pt x="8059342" y="609551"/>
                  <a:pt x="8058339" y="725113"/>
                </a:cubicBezTo>
                <a:cubicBezTo>
                  <a:pt x="7814066" y="753274"/>
                  <a:pt x="7611320" y="694547"/>
                  <a:pt x="7386811" y="725113"/>
                </a:cubicBezTo>
                <a:cubicBezTo>
                  <a:pt x="7162302" y="755679"/>
                  <a:pt x="6992912" y="717365"/>
                  <a:pt x="6715283" y="725113"/>
                </a:cubicBezTo>
                <a:cubicBezTo>
                  <a:pt x="6437654" y="732861"/>
                  <a:pt x="6202096" y="763790"/>
                  <a:pt x="5882587" y="725113"/>
                </a:cubicBezTo>
                <a:cubicBezTo>
                  <a:pt x="5563078" y="686436"/>
                  <a:pt x="5514776" y="733525"/>
                  <a:pt x="5291643" y="725113"/>
                </a:cubicBezTo>
                <a:cubicBezTo>
                  <a:pt x="5068510" y="716701"/>
                  <a:pt x="4988286" y="737303"/>
                  <a:pt x="4861865" y="725113"/>
                </a:cubicBezTo>
                <a:cubicBezTo>
                  <a:pt x="4735444" y="712923"/>
                  <a:pt x="4534668" y="741149"/>
                  <a:pt x="4351503" y="725113"/>
                </a:cubicBezTo>
                <a:cubicBezTo>
                  <a:pt x="4168338" y="709077"/>
                  <a:pt x="4053130" y="714257"/>
                  <a:pt x="3921725" y="725113"/>
                </a:cubicBezTo>
                <a:cubicBezTo>
                  <a:pt x="3790320" y="735969"/>
                  <a:pt x="3531609" y="699916"/>
                  <a:pt x="3411364" y="725113"/>
                </a:cubicBezTo>
                <a:cubicBezTo>
                  <a:pt x="3291119" y="750310"/>
                  <a:pt x="2802402" y="709195"/>
                  <a:pt x="2578668" y="725113"/>
                </a:cubicBezTo>
                <a:cubicBezTo>
                  <a:pt x="2354934" y="741031"/>
                  <a:pt x="2033573" y="736040"/>
                  <a:pt x="1826557" y="725113"/>
                </a:cubicBezTo>
                <a:cubicBezTo>
                  <a:pt x="1619541" y="714186"/>
                  <a:pt x="1209951" y="722424"/>
                  <a:pt x="993862" y="725113"/>
                </a:cubicBezTo>
                <a:cubicBezTo>
                  <a:pt x="777774" y="727802"/>
                  <a:pt x="276183" y="741771"/>
                  <a:pt x="0" y="725113"/>
                </a:cubicBezTo>
                <a:cubicBezTo>
                  <a:pt x="9327" y="647618"/>
                  <a:pt x="4101" y="459573"/>
                  <a:pt x="0" y="377059"/>
                </a:cubicBezTo>
                <a:cubicBezTo>
                  <a:pt x="-4101" y="294545"/>
                  <a:pt x="-1511" y="78774"/>
                  <a:pt x="0" y="0"/>
                </a:cubicBezTo>
                <a:close/>
              </a:path>
              <a:path w="8058339" h="725113" stroke="0" extrusionOk="0">
                <a:moveTo>
                  <a:pt x="0" y="0"/>
                </a:moveTo>
                <a:cubicBezTo>
                  <a:pt x="200266" y="29898"/>
                  <a:pt x="398093" y="-33452"/>
                  <a:pt x="752112" y="0"/>
                </a:cubicBezTo>
                <a:cubicBezTo>
                  <a:pt x="1106131" y="33452"/>
                  <a:pt x="1264913" y="-13697"/>
                  <a:pt x="1584807" y="0"/>
                </a:cubicBezTo>
                <a:cubicBezTo>
                  <a:pt x="1904701" y="13697"/>
                  <a:pt x="1882978" y="-18817"/>
                  <a:pt x="2175752" y="0"/>
                </a:cubicBezTo>
                <a:cubicBezTo>
                  <a:pt x="2468527" y="18817"/>
                  <a:pt x="2504531" y="-3431"/>
                  <a:pt x="2766696" y="0"/>
                </a:cubicBezTo>
                <a:cubicBezTo>
                  <a:pt x="3028861" y="3431"/>
                  <a:pt x="3180182" y="12427"/>
                  <a:pt x="3518808" y="0"/>
                </a:cubicBezTo>
                <a:cubicBezTo>
                  <a:pt x="3857434" y="-12427"/>
                  <a:pt x="3900707" y="23259"/>
                  <a:pt x="4029170" y="0"/>
                </a:cubicBezTo>
                <a:cubicBezTo>
                  <a:pt x="4157633" y="-23259"/>
                  <a:pt x="4636694" y="-5080"/>
                  <a:pt x="4861865" y="0"/>
                </a:cubicBezTo>
                <a:cubicBezTo>
                  <a:pt x="5087037" y="5080"/>
                  <a:pt x="5416675" y="23807"/>
                  <a:pt x="5613976" y="0"/>
                </a:cubicBezTo>
                <a:cubicBezTo>
                  <a:pt x="5811277" y="-23807"/>
                  <a:pt x="6116500" y="34460"/>
                  <a:pt x="6366088" y="0"/>
                </a:cubicBezTo>
                <a:cubicBezTo>
                  <a:pt x="6615676" y="-34460"/>
                  <a:pt x="6674592" y="-20870"/>
                  <a:pt x="6876449" y="0"/>
                </a:cubicBezTo>
                <a:cubicBezTo>
                  <a:pt x="7078306" y="20870"/>
                  <a:pt x="7755991" y="49705"/>
                  <a:pt x="8058339" y="0"/>
                </a:cubicBezTo>
                <a:cubicBezTo>
                  <a:pt x="8058260" y="174272"/>
                  <a:pt x="8060323" y="259227"/>
                  <a:pt x="8058339" y="362557"/>
                </a:cubicBezTo>
                <a:cubicBezTo>
                  <a:pt x="8056355" y="465887"/>
                  <a:pt x="8048707" y="569038"/>
                  <a:pt x="8058339" y="725113"/>
                </a:cubicBezTo>
                <a:cubicBezTo>
                  <a:pt x="7865457" y="746530"/>
                  <a:pt x="7571890" y="730323"/>
                  <a:pt x="7386811" y="725113"/>
                </a:cubicBezTo>
                <a:cubicBezTo>
                  <a:pt x="7201732" y="719903"/>
                  <a:pt x="6799397" y="724457"/>
                  <a:pt x="6634699" y="725113"/>
                </a:cubicBezTo>
                <a:cubicBezTo>
                  <a:pt x="6470001" y="725769"/>
                  <a:pt x="6067522" y="757231"/>
                  <a:pt x="5882587" y="725113"/>
                </a:cubicBezTo>
                <a:cubicBezTo>
                  <a:pt x="5697652" y="692995"/>
                  <a:pt x="5546278" y="739657"/>
                  <a:pt x="5291643" y="725113"/>
                </a:cubicBezTo>
                <a:cubicBezTo>
                  <a:pt x="5037008" y="710569"/>
                  <a:pt x="4915417" y="744013"/>
                  <a:pt x="4781281" y="725113"/>
                </a:cubicBezTo>
                <a:cubicBezTo>
                  <a:pt x="4647145" y="706213"/>
                  <a:pt x="4518479" y="704053"/>
                  <a:pt x="4270920" y="725113"/>
                </a:cubicBezTo>
                <a:cubicBezTo>
                  <a:pt x="4023361" y="746173"/>
                  <a:pt x="3960033" y="721646"/>
                  <a:pt x="3841142" y="725113"/>
                </a:cubicBezTo>
                <a:cubicBezTo>
                  <a:pt x="3722251" y="728580"/>
                  <a:pt x="3573360" y="735430"/>
                  <a:pt x="3330780" y="725113"/>
                </a:cubicBezTo>
                <a:cubicBezTo>
                  <a:pt x="3088200" y="714796"/>
                  <a:pt x="2924834" y="727707"/>
                  <a:pt x="2820419" y="725113"/>
                </a:cubicBezTo>
                <a:cubicBezTo>
                  <a:pt x="2716004" y="722519"/>
                  <a:pt x="2369097" y="736400"/>
                  <a:pt x="1987724" y="725113"/>
                </a:cubicBezTo>
                <a:cubicBezTo>
                  <a:pt x="1606352" y="713826"/>
                  <a:pt x="1570052" y="721863"/>
                  <a:pt x="1396779" y="725113"/>
                </a:cubicBezTo>
                <a:cubicBezTo>
                  <a:pt x="1223507" y="728363"/>
                  <a:pt x="926191" y="733100"/>
                  <a:pt x="805834" y="725113"/>
                </a:cubicBezTo>
                <a:cubicBezTo>
                  <a:pt x="685478" y="717126"/>
                  <a:pt x="236581" y="728608"/>
                  <a:pt x="0" y="725113"/>
                </a:cubicBezTo>
                <a:cubicBezTo>
                  <a:pt x="-4317" y="586040"/>
                  <a:pt x="15569" y="527130"/>
                  <a:pt x="0" y="384310"/>
                </a:cubicBezTo>
                <a:cubicBezTo>
                  <a:pt x="-15569" y="241490"/>
                  <a:pt x="-12385" y="128205"/>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E31A22A0-7871-4390-97A3-E135A090397A}"/>
              </a:ext>
            </a:extLst>
          </p:cNvPr>
          <p:cNvPicPr>
            <a:picLocks noChangeAspect="1"/>
          </p:cNvPicPr>
          <p:nvPr/>
        </p:nvPicPr>
        <p:blipFill>
          <a:blip r:embed="rId4"/>
          <a:stretch>
            <a:fillRect/>
          </a:stretch>
        </p:blipFill>
        <p:spPr>
          <a:xfrm>
            <a:off x="686218" y="3294781"/>
            <a:ext cx="2602671" cy="1200318"/>
          </a:xfrm>
          <a:custGeom>
            <a:avLst/>
            <a:gdLst>
              <a:gd name="connsiteX0" fmla="*/ 0 w 2602671"/>
              <a:gd name="connsiteY0" fmla="*/ 0 h 1200318"/>
              <a:gd name="connsiteX1" fmla="*/ 650668 w 2602671"/>
              <a:gd name="connsiteY1" fmla="*/ 0 h 1200318"/>
              <a:gd name="connsiteX2" fmla="*/ 1353389 w 2602671"/>
              <a:gd name="connsiteY2" fmla="*/ 0 h 1200318"/>
              <a:gd name="connsiteX3" fmla="*/ 2030083 w 2602671"/>
              <a:gd name="connsiteY3" fmla="*/ 0 h 1200318"/>
              <a:gd name="connsiteX4" fmla="*/ 2602671 w 2602671"/>
              <a:gd name="connsiteY4" fmla="*/ 0 h 1200318"/>
              <a:gd name="connsiteX5" fmla="*/ 2602671 w 2602671"/>
              <a:gd name="connsiteY5" fmla="*/ 600159 h 1200318"/>
              <a:gd name="connsiteX6" fmla="*/ 2602671 w 2602671"/>
              <a:gd name="connsiteY6" fmla="*/ 1200318 h 1200318"/>
              <a:gd name="connsiteX7" fmla="*/ 2004057 w 2602671"/>
              <a:gd name="connsiteY7" fmla="*/ 1200318 h 1200318"/>
              <a:gd name="connsiteX8" fmla="*/ 1327362 w 2602671"/>
              <a:gd name="connsiteY8" fmla="*/ 1200318 h 1200318"/>
              <a:gd name="connsiteX9" fmla="*/ 650668 w 2602671"/>
              <a:gd name="connsiteY9" fmla="*/ 1200318 h 1200318"/>
              <a:gd name="connsiteX10" fmla="*/ 0 w 2602671"/>
              <a:gd name="connsiteY10" fmla="*/ 1200318 h 1200318"/>
              <a:gd name="connsiteX11" fmla="*/ 0 w 2602671"/>
              <a:gd name="connsiteY11" fmla="*/ 600159 h 1200318"/>
              <a:gd name="connsiteX12" fmla="*/ 0 w 2602671"/>
              <a:gd name="connsiteY12" fmla="*/ 0 h 120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2671" h="1200318" fill="none" extrusionOk="0">
                <a:moveTo>
                  <a:pt x="0" y="0"/>
                </a:moveTo>
                <a:cubicBezTo>
                  <a:pt x="258108" y="21644"/>
                  <a:pt x="338466" y="-1161"/>
                  <a:pt x="650668" y="0"/>
                </a:cubicBezTo>
                <a:cubicBezTo>
                  <a:pt x="962870" y="1161"/>
                  <a:pt x="1133806" y="28021"/>
                  <a:pt x="1353389" y="0"/>
                </a:cubicBezTo>
                <a:cubicBezTo>
                  <a:pt x="1572972" y="-28021"/>
                  <a:pt x="1887612" y="24888"/>
                  <a:pt x="2030083" y="0"/>
                </a:cubicBezTo>
                <a:cubicBezTo>
                  <a:pt x="2172554" y="-24888"/>
                  <a:pt x="2374871" y="-26214"/>
                  <a:pt x="2602671" y="0"/>
                </a:cubicBezTo>
                <a:cubicBezTo>
                  <a:pt x="2612596" y="239588"/>
                  <a:pt x="2626917" y="444601"/>
                  <a:pt x="2602671" y="600159"/>
                </a:cubicBezTo>
                <a:cubicBezTo>
                  <a:pt x="2578425" y="755717"/>
                  <a:pt x="2609507" y="964730"/>
                  <a:pt x="2602671" y="1200318"/>
                </a:cubicBezTo>
                <a:cubicBezTo>
                  <a:pt x="2345268" y="1213646"/>
                  <a:pt x="2218662" y="1186497"/>
                  <a:pt x="2004057" y="1200318"/>
                </a:cubicBezTo>
                <a:cubicBezTo>
                  <a:pt x="1789452" y="1214139"/>
                  <a:pt x="1569893" y="1182001"/>
                  <a:pt x="1327362" y="1200318"/>
                </a:cubicBezTo>
                <a:cubicBezTo>
                  <a:pt x="1084832" y="1218635"/>
                  <a:pt x="883545" y="1181692"/>
                  <a:pt x="650668" y="1200318"/>
                </a:cubicBezTo>
                <a:cubicBezTo>
                  <a:pt x="417791" y="1218944"/>
                  <a:pt x="178329" y="1227918"/>
                  <a:pt x="0" y="1200318"/>
                </a:cubicBezTo>
                <a:cubicBezTo>
                  <a:pt x="9022" y="1025537"/>
                  <a:pt x="-9828" y="816932"/>
                  <a:pt x="0" y="600159"/>
                </a:cubicBezTo>
                <a:cubicBezTo>
                  <a:pt x="9828" y="383386"/>
                  <a:pt x="-3341" y="160709"/>
                  <a:pt x="0" y="0"/>
                </a:cubicBezTo>
                <a:close/>
              </a:path>
              <a:path w="2602671" h="1200318" stroke="0" extrusionOk="0">
                <a:moveTo>
                  <a:pt x="0" y="0"/>
                </a:moveTo>
                <a:cubicBezTo>
                  <a:pt x="230410" y="33370"/>
                  <a:pt x="499987" y="72"/>
                  <a:pt x="676694" y="0"/>
                </a:cubicBezTo>
                <a:cubicBezTo>
                  <a:pt x="853401" y="-72"/>
                  <a:pt x="1228783" y="25720"/>
                  <a:pt x="1379416" y="0"/>
                </a:cubicBezTo>
                <a:cubicBezTo>
                  <a:pt x="1530049" y="-25720"/>
                  <a:pt x="1712290" y="9753"/>
                  <a:pt x="2004057" y="0"/>
                </a:cubicBezTo>
                <a:cubicBezTo>
                  <a:pt x="2295824" y="-9753"/>
                  <a:pt x="2331763" y="-7213"/>
                  <a:pt x="2602671" y="0"/>
                </a:cubicBezTo>
                <a:cubicBezTo>
                  <a:pt x="2601452" y="291433"/>
                  <a:pt x="2627997" y="426354"/>
                  <a:pt x="2602671" y="612162"/>
                </a:cubicBezTo>
                <a:cubicBezTo>
                  <a:pt x="2577345" y="797970"/>
                  <a:pt x="2596074" y="991165"/>
                  <a:pt x="2602671" y="1200318"/>
                </a:cubicBezTo>
                <a:cubicBezTo>
                  <a:pt x="2426616" y="1210388"/>
                  <a:pt x="2256843" y="1204010"/>
                  <a:pt x="2004057" y="1200318"/>
                </a:cubicBezTo>
                <a:cubicBezTo>
                  <a:pt x="1751271" y="1196626"/>
                  <a:pt x="1607496" y="1209543"/>
                  <a:pt x="1379416" y="1200318"/>
                </a:cubicBezTo>
                <a:cubicBezTo>
                  <a:pt x="1151336" y="1191093"/>
                  <a:pt x="906908" y="1216418"/>
                  <a:pt x="754775" y="1200318"/>
                </a:cubicBezTo>
                <a:cubicBezTo>
                  <a:pt x="602642" y="1184218"/>
                  <a:pt x="180844" y="1173794"/>
                  <a:pt x="0" y="1200318"/>
                </a:cubicBezTo>
                <a:cubicBezTo>
                  <a:pt x="13718" y="933097"/>
                  <a:pt x="-15435" y="886644"/>
                  <a:pt x="0" y="624165"/>
                </a:cubicBezTo>
                <a:cubicBezTo>
                  <a:pt x="15435" y="361686"/>
                  <a:pt x="1058" y="289620"/>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E613B85-45D9-E59C-9642-AFE2162EB3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991276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a:xfrm>
            <a:off x="540000" y="788980"/>
            <a:ext cx="7978525" cy="1009448"/>
          </a:xfrm>
        </p:spPr>
        <p:txBody>
          <a:bodyPr>
            <a:normAutofit/>
          </a:body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sd</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library(psych); describe(</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129</a:t>
            </a:fld>
            <a:endParaRPr lang="de-AT" dirty="0"/>
          </a:p>
        </p:txBody>
      </p:sp>
      <p:sp>
        <p:nvSpPr>
          <p:cNvPr id="6" name="Fußzeilenplatzhalter 5">
            <a:extLst>
              <a:ext uri="{FF2B5EF4-FFF2-40B4-BE49-F238E27FC236}">
                <a16:creationId xmlns:a16="http://schemas.microsoft.com/office/drawing/2014/main" id="{B691CB5A-88B5-B946-0062-891F7352D7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760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DCC1F-0F12-42EC-A95E-0F64670AC000}"/>
              </a:ext>
            </a:extLst>
          </p:cNvPr>
          <p:cNvSpPr>
            <a:spLocks noGrp="1"/>
          </p:cNvSpPr>
          <p:nvPr>
            <p:ph type="title"/>
          </p:nvPr>
        </p:nvSpPr>
        <p:spPr/>
        <p:txBody>
          <a:bodyPr/>
          <a:lstStyle/>
          <a:p>
            <a:r>
              <a:rPr lang="de-DE" dirty="0"/>
              <a:t>Workshop Goals (</a:t>
            </a:r>
            <a:r>
              <a:rPr lang="de-DE" dirty="0" err="1"/>
              <a:t>specific</a:t>
            </a:r>
            <a:r>
              <a:rPr lang="de-DE" dirty="0"/>
              <a:t> and </a:t>
            </a:r>
            <a:r>
              <a:rPr lang="de-DE" dirty="0" err="1"/>
              <a:t>abstract</a:t>
            </a:r>
            <a:r>
              <a:rPr lang="de-DE" dirty="0"/>
              <a:t>)</a:t>
            </a:r>
          </a:p>
        </p:txBody>
      </p:sp>
      <p:sp>
        <p:nvSpPr>
          <p:cNvPr id="5" name="Foliennummernplatzhalter 4">
            <a:extLst>
              <a:ext uri="{FF2B5EF4-FFF2-40B4-BE49-F238E27FC236}">
                <a16:creationId xmlns:a16="http://schemas.microsoft.com/office/drawing/2014/main" id="{A5E49739-B87A-4692-AA0E-372F26E69E23}"/>
              </a:ext>
            </a:extLst>
          </p:cNvPr>
          <p:cNvSpPr>
            <a:spLocks noGrp="1"/>
          </p:cNvSpPr>
          <p:nvPr>
            <p:ph type="sldNum" sz="quarter" idx="11"/>
          </p:nvPr>
        </p:nvSpPr>
        <p:spPr/>
        <p:txBody>
          <a:bodyPr/>
          <a:lstStyle/>
          <a:p>
            <a:fld id="{1206269C-C24E-4E80-9A4B-E7E19BB59A67}" type="slidenum">
              <a:rPr lang="de-AT" smtClean="0"/>
              <a:pPr/>
              <a:t>13</a:t>
            </a:fld>
            <a:endParaRPr lang="de-AT" dirty="0"/>
          </a:p>
        </p:txBody>
      </p:sp>
      <p:sp>
        <p:nvSpPr>
          <p:cNvPr id="6" name="Inhaltsplatzhalter 5">
            <a:extLst>
              <a:ext uri="{FF2B5EF4-FFF2-40B4-BE49-F238E27FC236}">
                <a16:creationId xmlns:a16="http://schemas.microsoft.com/office/drawing/2014/main" id="{21A9B644-2959-4989-81A0-EF240A755838}"/>
              </a:ext>
            </a:extLst>
          </p:cNvPr>
          <p:cNvSpPr>
            <a:spLocks noGrp="1"/>
          </p:cNvSpPr>
          <p:nvPr>
            <p:ph sz="quarter" idx="15"/>
          </p:nvPr>
        </p:nvSpPr>
        <p:spPr/>
        <p:txBody>
          <a:bodyPr>
            <a:normAutofit lnSpcReduction="10000"/>
          </a:bodyPr>
          <a:lstStyle/>
          <a:p>
            <a:r>
              <a:rPr lang="de-DE" sz="1400" dirty="0" err="1"/>
              <a:t>You</a:t>
            </a:r>
            <a:r>
              <a:rPr lang="de-DE" sz="1400" dirty="0"/>
              <a:t>…</a:t>
            </a:r>
          </a:p>
          <a:p>
            <a:pPr lvl="1"/>
            <a:r>
              <a:rPr lang="de-DE" sz="1400" dirty="0" err="1"/>
              <a:t>know</a:t>
            </a:r>
            <a:r>
              <a:rPr lang="de-DE" sz="1400" dirty="0"/>
              <a:t> </a:t>
            </a:r>
            <a:r>
              <a:rPr lang="de-DE" sz="1400" dirty="0" err="1"/>
              <a:t>RStudio</a:t>
            </a:r>
            <a:endParaRPr lang="de-DE" sz="1400" dirty="0"/>
          </a:p>
          <a:p>
            <a:pPr lvl="1"/>
            <a:r>
              <a:rPr lang="de-DE" sz="1400" dirty="0" err="1"/>
              <a:t>understand</a:t>
            </a:r>
            <a:r>
              <a:rPr lang="de-DE" sz="1400" dirty="0"/>
              <a:t> </a:t>
            </a:r>
            <a:r>
              <a:rPr lang="de-DE" sz="1400" dirty="0" err="1"/>
              <a:t>objects</a:t>
            </a:r>
            <a:r>
              <a:rPr lang="de-DE" sz="1400" dirty="0"/>
              <a:t> and </a:t>
            </a:r>
            <a:r>
              <a:rPr lang="de-DE" sz="1400" dirty="0" err="1"/>
              <a:t>functions</a:t>
            </a:r>
            <a:r>
              <a:rPr lang="de-DE" sz="1400" dirty="0"/>
              <a:t> in R and </a:t>
            </a:r>
            <a:r>
              <a:rPr lang="de-DE" sz="1400" dirty="0" err="1"/>
              <a:t>how</a:t>
            </a:r>
            <a:r>
              <a:rPr lang="de-DE" sz="1400" dirty="0"/>
              <a:t> </a:t>
            </a:r>
            <a:r>
              <a:rPr lang="de-DE" sz="1400" dirty="0" err="1"/>
              <a:t>they</a:t>
            </a:r>
            <a:r>
              <a:rPr lang="de-DE" sz="1400" dirty="0"/>
              <a:t> </a:t>
            </a:r>
            <a:r>
              <a:rPr lang="de-DE" sz="1400" dirty="0" err="1"/>
              <a:t>look</a:t>
            </a:r>
            <a:endParaRPr lang="de-DE" sz="1400" dirty="0"/>
          </a:p>
          <a:p>
            <a:pPr lvl="1"/>
            <a:r>
              <a:rPr lang="de-DE" sz="1400" b="0" i="0" u="none" strike="noStrike" baseline="0" dirty="0" err="1">
                <a:latin typeface="CMSS10"/>
              </a:rPr>
              <a:t>know</a:t>
            </a:r>
            <a:r>
              <a:rPr lang="de-DE" sz="1400" b="0" i="0" u="none" strike="noStrike" baseline="0" dirty="0">
                <a:latin typeface="CMSS10"/>
              </a:rPr>
              <a:t> different </a:t>
            </a:r>
            <a:r>
              <a:rPr lang="de-DE" sz="1400" b="0" i="0" u="none" strike="noStrike" baseline="0" dirty="0" err="1">
                <a:latin typeface="CMSS10"/>
              </a:rPr>
              <a:t>types</a:t>
            </a:r>
            <a:r>
              <a:rPr lang="de-DE" sz="1400" b="0" i="0" u="none" strike="noStrike" baseline="0" dirty="0">
                <a:latin typeface="CMSS10"/>
              </a:rPr>
              <a:t> </a:t>
            </a:r>
            <a:r>
              <a:rPr lang="de-DE" sz="1400" b="0" i="0" u="none" strike="noStrike" baseline="0" dirty="0" err="1">
                <a:latin typeface="CMSS10"/>
              </a:rPr>
              <a:t>of</a:t>
            </a:r>
            <a:r>
              <a:rPr lang="de-DE" sz="1400" b="0" i="0" u="none" strike="noStrike" baseline="0" dirty="0">
                <a:latin typeface="CMSS10"/>
              </a:rPr>
              <a:t> </a:t>
            </a:r>
            <a:r>
              <a:rPr lang="de-DE" sz="1400" b="0" i="0" u="none" strike="noStrike" baseline="0" dirty="0" err="1">
                <a:latin typeface="CMSS10"/>
              </a:rPr>
              <a:t>objects</a:t>
            </a:r>
            <a:r>
              <a:rPr lang="de-DE" sz="1400" b="0" i="0" u="none" strike="noStrike" baseline="0" dirty="0">
                <a:latin typeface="CMSS10"/>
              </a:rPr>
              <a:t> and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structure</a:t>
            </a:r>
            <a:r>
              <a:rPr lang="de-DE" sz="1400" dirty="0" err="1">
                <a:latin typeface="CMSS10"/>
              </a:rPr>
              <a:t>s</a:t>
            </a:r>
            <a:endParaRPr lang="de-DE" sz="1400" dirty="0">
              <a:latin typeface="CMSS10"/>
            </a:endParaRPr>
          </a:p>
          <a:p>
            <a:pPr lvl="1"/>
            <a:r>
              <a:rPr lang="de-DE" sz="1400" dirty="0" err="1">
                <a:latin typeface="CMSS10"/>
              </a:rPr>
              <a:t>can</a:t>
            </a:r>
            <a:r>
              <a:rPr lang="de-DE" sz="1400" dirty="0">
                <a:latin typeface="CMSS10"/>
              </a:rPr>
              <a:t> </a:t>
            </a:r>
            <a:r>
              <a:rPr lang="de-DE" sz="1400" dirty="0" err="1">
                <a:latin typeface="CMSS10"/>
              </a:rPr>
              <a:t>read</a:t>
            </a:r>
            <a:r>
              <a:rPr lang="de-DE" sz="1400" dirty="0">
                <a:latin typeface="CMSS10"/>
              </a:rPr>
              <a:t> and </a:t>
            </a:r>
            <a:r>
              <a:rPr lang="de-DE" sz="1400" dirty="0" err="1">
                <a:latin typeface="CMSS10"/>
              </a:rPr>
              <a:t>edit</a:t>
            </a:r>
            <a:r>
              <a:rPr lang="de-DE" sz="1400" dirty="0">
                <a:latin typeface="CMSS10"/>
              </a:rPr>
              <a:t> </a:t>
            </a:r>
            <a:r>
              <a:rPr lang="de-DE" sz="1400" dirty="0" err="1">
                <a:latin typeface="CMSS10"/>
              </a:rPr>
              <a:t>data</a:t>
            </a:r>
            <a:r>
              <a:rPr lang="de-DE" sz="1400" dirty="0">
                <a:latin typeface="CMSS10"/>
              </a:rPr>
              <a:t> </a:t>
            </a:r>
            <a:r>
              <a:rPr lang="de-DE" sz="1400" dirty="0" err="1">
                <a:latin typeface="CMSS10"/>
              </a:rPr>
              <a:t>from</a:t>
            </a:r>
            <a:r>
              <a:rPr lang="de-DE" sz="1400" dirty="0">
                <a:latin typeface="CMSS10"/>
              </a:rPr>
              <a:t> different </a:t>
            </a:r>
            <a:r>
              <a:rPr lang="de-DE" sz="1400" dirty="0" err="1">
                <a:latin typeface="CMSS10"/>
              </a:rPr>
              <a:t>common</a:t>
            </a:r>
            <a:r>
              <a:rPr lang="de-DE" sz="1400" dirty="0">
                <a:latin typeface="CMSS10"/>
              </a:rPr>
              <a:t> </a:t>
            </a:r>
            <a:r>
              <a:rPr lang="de-DE" sz="1400" dirty="0" err="1">
                <a:latin typeface="CMSS10"/>
              </a:rPr>
              <a:t>formats</a:t>
            </a:r>
            <a:r>
              <a:rPr lang="de-DE" sz="1400" dirty="0">
                <a:latin typeface="CMSS10"/>
              </a:rPr>
              <a:t> </a:t>
            </a:r>
          </a:p>
          <a:p>
            <a:pPr lvl="1"/>
            <a:r>
              <a:rPr lang="de-DE" sz="1400" b="0" i="0" u="none" strike="noStrike" baseline="0" dirty="0" err="1">
                <a:latin typeface="CMSS10"/>
              </a:rPr>
              <a:t>can</a:t>
            </a:r>
            <a:r>
              <a:rPr lang="de-DE" sz="1400" b="0" i="0" u="none" strike="noStrike" baseline="0" dirty="0">
                <a:latin typeface="CMSS10"/>
              </a:rPr>
              <a:t> </a:t>
            </a:r>
            <a:r>
              <a:rPr lang="de-DE" sz="1400" b="0" i="0" u="none" strike="noStrike" baseline="0" dirty="0" err="1">
                <a:latin typeface="CMSS10"/>
              </a:rPr>
              <a:t>wrangle</a:t>
            </a:r>
            <a:r>
              <a:rPr lang="de-DE" sz="1400" b="0" i="0" u="none" strike="noStrike" baseline="0" dirty="0">
                <a:latin typeface="CMSS10"/>
              </a:rPr>
              <a:t>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for</a:t>
            </a:r>
            <a:r>
              <a:rPr lang="de-DE" sz="1400" b="0" i="0" u="none" strike="noStrike" baseline="0" dirty="0">
                <a:latin typeface="CMSS10"/>
              </a:rPr>
              <a:t> </a:t>
            </a:r>
            <a:r>
              <a:rPr lang="de-DE" sz="1400" b="0" i="0" u="none" strike="noStrike" baseline="0" dirty="0" err="1">
                <a:latin typeface="CMSS10"/>
              </a:rPr>
              <a:t>the</a:t>
            </a:r>
            <a:r>
              <a:rPr lang="de-DE" sz="1400" b="0" i="0" u="none" strike="noStrike" baseline="0" dirty="0">
                <a:latin typeface="CMSS10"/>
              </a:rPr>
              <a:t> </a:t>
            </a:r>
            <a:r>
              <a:rPr lang="de-DE" sz="1400" b="0" i="0" u="none" strike="noStrike" baseline="0" dirty="0" err="1">
                <a:latin typeface="CMSS10"/>
              </a:rPr>
              <a:t>most</a:t>
            </a:r>
            <a:r>
              <a:rPr lang="de-DE" sz="1400" b="0" i="0" u="none" strike="noStrike" baseline="0" dirty="0">
                <a:latin typeface="CMSS10"/>
              </a:rPr>
              <a:t> </a:t>
            </a:r>
            <a:r>
              <a:rPr lang="de-DE" sz="1400" b="0" i="0" u="none" strike="noStrike" baseline="0" dirty="0" err="1">
                <a:latin typeface="CMSS10"/>
              </a:rPr>
              <a:t>common</a:t>
            </a:r>
            <a:r>
              <a:rPr lang="de-DE" sz="1400" b="0" i="0" u="none" strike="noStrike" baseline="0" dirty="0">
                <a:latin typeface="CMSS10"/>
              </a:rPr>
              <a:t> </a:t>
            </a:r>
            <a:r>
              <a:rPr lang="de-DE" sz="1400" b="0" i="0" u="none" strike="noStrike" baseline="0" dirty="0" err="1">
                <a:latin typeface="CMSS10"/>
              </a:rPr>
              <a:t>use</a:t>
            </a:r>
            <a:r>
              <a:rPr lang="de-DE" sz="1400" b="0" i="0" u="none" strike="noStrike" baseline="0" dirty="0">
                <a:latin typeface="CMSS10"/>
              </a:rPr>
              <a:t> </a:t>
            </a:r>
            <a:r>
              <a:rPr lang="de-DE" sz="1400" b="0" i="0" u="none" strike="noStrike" baseline="0" dirty="0" err="1">
                <a:latin typeface="CMSS10"/>
              </a:rPr>
              <a:t>cases</a:t>
            </a:r>
            <a:endParaRPr lang="de-DE" sz="1400" b="0" i="0" u="none" strike="noStrike" baseline="0" dirty="0">
              <a:latin typeface="CMSS10"/>
            </a:endParaRPr>
          </a:p>
          <a:p>
            <a:pPr lvl="1"/>
            <a:r>
              <a:rPr lang="de-DE" sz="1400" dirty="0" err="1">
                <a:latin typeface="CMSS10"/>
              </a:rPr>
              <a:t>can</a:t>
            </a:r>
            <a:r>
              <a:rPr lang="de-DE" sz="1400" dirty="0">
                <a:latin typeface="CMSS10"/>
              </a:rPr>
              <a:t> </a:t>
            </a:r>
            <a:r>
              <a:rPr lang="de-DE" sz="1400" dirty="0" err="1">
                <a:latin typeface="CMSS10"/>
              </a:rPr>
              <a:t>look</a:t>
            </a:r>
            <a:r>
              <a:rPr lang="de-DE" sz="1400" dirty="0">
                <a:latin typeface="CMSS10"/>
              </a:rPr>
              <a:t> at </a:t>
            </a:r>
            <a:r>
              <a:rPr lang="de-DE" sz="1400" dirty="0" err="1">
                <a:latin typeface="CMSS10"/>
              </a:rPr>
              <a:t>basic</a:t>
            </a:r>
            <a:r>
              <a:rPr lang="de-DE" sz="1400" dirty="0">
                <a:latin typeface="CMSS10"/>
              </a:rPr>
              <a:t> </a:t>
            </a:r>
            <a:r>
              <a:rPr lang="de-DE" sz="1400" dirty="0" err="1">
                <a:latin typeface="CMSS10"/>
              </a:rPr>
              <a:t>descriptive</a:t>
            </a:r>
            <a:r>
              <a:rPr lang="de-DE" sz="1400" dirty="0">
                <a:latin typeface="CMSS10"/>
              </a:rPr>
              <a:t> </a:t>
            </a:r>
            <a:r>
              <a:rPr lang="de-DE" sz="1400" dirty="0" err="1">
                <a:latin typeface="CMSS10"/>
              </a:rPr>
              <a:t>statistics</a:t>
            </a:r>
            <a:endParaRPr lang="de-DE" sz="1400" dirty="0">
              <a:latin typeface="CMSS10"/>
            </a:endParaRPr>
          </a:p>
          <a:p>
            <a:pPr lvl="1"/>
            <a:r>
              <a:rPr lang="de-DE" sz="1400" dirty="0" err="1">
                <a:latin typeface="CMSS10"/>
              </a:rPr>
              <a:t>have</a:t>
            </a:r>
            <a:r>
              <a:rPr lang="de-DE" sz="1400" dirty="0">
                <a:latin typeface="CMSS10"/>
              </a:rPr>
              <a:t> a </a:t>
            </a:r>
            <a:r>
              <a:rPr lang="de-DE" sz="1400" dirty="0" err="1">
                <a:latin typeface="CMSS10"/>
              </a:rPr>
              <a:t>basic</a:t>
            </a:r>
            <a:r>
              <a:rPr lang="de-DE" sz="1400" dirty="0">
                <a:latin typeface="CMSS10"/>
              </a:rPr>
              <a:t> </a:t>
            </a:r>
            <a:r>
              <a:rPr lang="de-DE" sz="1400" dirty="0" err="1">
                <a:latin typeface="CMSS10"/>
              </a:rPr>
              <a:t>representation</a:t>
            </a:r>
            <a:r>
              <a:rPr lang="de-DE" sz="1400" dirty="0">
                <a:latin typeface="CMSS10"/>
              </a:rPr>
              <a:t> </a:t>
            </a:r>
            <a:r>
              <a:rPr lang="de-DE" sz="1400" dirty="0" err="1">
                <a:latin typeface="CMSS10"/>
              </a:rPr>
              <a:t>of</a:t>
            </a:r>
            <a:r>
              <a:rPr lang="de-DE" sz="1400" dirty="0">
                <a:latin typeface="CMSS10"/>
              </a:rPr>
              <a:t> </a:t>
            </a:r>
            <a:r>
              <a:rPr lang="de-DE" sz="1400" dirty="0" err="1">
                <a:latin typeface="CMSS10"/>
              </a:rPr>
              <a:t>two</a:t>
            </a:r>
            <a:r>
              <a:rPr lang="de-DE" sz="1400" dirty="0">
                <a:latin typeface="CMSS10"/>
              </a:rPr>
              <a:t> R </a:t>
            </a:r>
            <a:r>
              <a:rPr lang="de-DE" sz="1400" dirty="0" err="1">
                <a:latin typeface="CMSS10"/>
              </a:rPr>
              <a:t>dialects</a:t>
            </a:r>
            <a:r>
              <a:rPr lang="de-DE" sz="1400" dirty="0">
                <a:latin typeface="CMSS10"/>
              </a:rPr>
              <a:t> (</a:t>
            </a:r>
            <a:r>
              <a:rPr lang="de-DE" sz="1400" dirty="0" err="1">
                <a:latin typeface="CMSS10"/>
              </a:rPr>
              <a:t>base</a:t>
            </a:r>
            <a:r>
              <a:rPr lang="de-DE" sz="1400" dirty="0">
                <a:latin typeface="CMSS10"/>
              </a:rPr>
              <a:t> and </a:t>
            </a:r>
            <a:r>
              <a:rPr lang="de-DE" sz="1400" dirty="0" err="1">
                <a:latin typeface="CMSS10"/>
              </a:rPr>
              <a:t>tidyverse</a:t>
            </a:r>
            <a:r>
              <a:rPr lang="de-DE" sz="1400" dirty="0">
                <a:latin typeface="CMSS10"/>
              </a:rPr>
              <a:t>)</a:t>
            </a:r>
          </a:p>
        </p:txBody>
      </p:sp>
      <p:sp>
        <p:nvSpPr>
          <p:cNvPr id="7" name="Inhaltsplatzhalter 6">
            <a:extLst>
              <a:ext uri="{FF2B5EF4-FFF2-40B4-BE49-F238E27FC236}">
                <a16:creationId xmlns:a16="http://schemas.microsoft.com/office/drawing/2014/main" id="{40400A0F-9062-4569-92B2-02DE6548B309}"/>
              </a:ext>
            </a:extLst>
          </p:cNvPr>
          <p:cNvSpPr>
            <a:spLocks noGrp="1"/>
          </p:cNvSpPr>
          <p:nvPr>
            <p:ph sz="quarter" idx="16"/>
          </p:nvPr>
        </p:nvSpPr>
        <p:spPr/>
        <p:txBody>
          <a:bodyPr>
            <a:normAutofit/>
          </a:bodyPr>
          <a:lstStyle/>
          <a:p>
            <a:r>
              <a:rPr lang="de-DE" dirty="0" err="1"/>
              <a:t>We</a:t>
            </a:r>
            <a:r>
              <a:rPr lang="de-DE" dirty="0"/>
              <a:t> </a:t>
            </a:r>
            <a:r>
              <a:rPr lang="de-DE" dirty="0" err="1"/>
              <a:t>want</a:t>
            </a:r>
            <a:r>
              <a:rPr lang="de-DE" dirty="0"/>
              <a:t>…</a:t>
            </a:r>
          </a:p>
          <a:p>
            <a:pPr lvl="1"/>
            <a:r>
              <a:rPr lang="en-US" dirty="0"/>
              <a:t>to give a general insight into the R language and RStudio as a GUI</a:t>
            </a:r>
          </a:p>
          <a:p>
            <a:pPr lvl="1"/>
            <a:r>
              <a:rPr lang="de-DE" dirty="0" err="1"/>
              <a:t>to</a:t>
            </a:r>
            <a:r>
              <a:rPr lang="de-DE" dirty="0"/>
              <a:t> </a:t>
            </a:r>
            <a:r>
              <a:rPr lang="de-DE" dirty="0" err="1"/>
              <a:t>motivate</a:t>
            </a:r>
            <a:r>
              <a:rPr lang="de-DE" dirty="0"/>
              <a:t> – </a:t>
            </a:r>
            <a:r>
              <a:rPr lang="de-DE" dirty="0" err="1"/>
              <a:t>show</a:t>
            </a:r>
            <a:r>
              <a:rPr lang="de-DE" dirty="0"/>
              <a:t> </a:t>
            </a:r>
            <a:r>
              <a:rPr lang="de-DE" dirty="0" err="1"/>
              <a:t>possibilities</a:t>
            </a:r>
            <a:r>
              <a:rPr lang="de-DE" dirty="0"/>
              <a:t> – </a:t>
            </a:r>
            <a:r>
              <a:rPr lang="de-DE" dirty="0" err="1"/>
              <a:t>put</a:t>
            </a:r>
            <a:r>
              <a:rPr lang="de-DE" dirty="0"/>
              <a:t> </a:t>
            </a:r>
            <a:r>
              <a:rPr lang="de-DE" dirty="0" err="1"/>
              <a:t>aside</a:t>
            </a:r>
            <a:r>
              <a:rPr lang="de-DE" dirty="0"/>
              <a:t> </a:t>
            </a:r>
            <a:r>
              <a:rPr lang="de-DE" dirty="0" err="1"/>
              <a:t>reservations</a:t>
            </a:r>
            <a:endParaRPr lang="de-DE" dirty="0"/>
          </a:p>
          <a:p>
            <a:pPr lvl="1"/>
            <a:r>
              <a:rPr lang="en-US" dirty="0"/>
              <a:t>to provide tools, tips and tricks for learning</a:t>
            </a:r>
          </a:p>
          <a:p>
            <a:pPr lvl="1"/>
            <a:r>
              <a:rPr lang="de-DE" dirty="0" err="1"/>
              <a:t>to</a:t>
            </a:r>
            <a:r>
              <a:rPr lang="de-DE" dirty="0"/>
              <a:t> </a:t>
            </a:r>
            <a:r>
              <a:rPr lang="de-DE" dirty="0" err="1"/>
              <a:t>build</a:t>
            </a:r>
            <a:r>
              <a:rPr lang="de-DE" dirty="0"/>
              <a:t> </a:t>
            </a:r>
            <a:r>
              <a:rPr lang="de-DE" dirty="0" err="1"/>
              <a:t>up</a:t>
            </a:r>
            <a:r>
              <a:rPr lang="de-DE" dirty="0"/>
              <a:t> </a:t>
            </a:r>
            <a:r>
              <a:rPr lang="de-DE" dirty="0" err="1"/>
              <a:t>resources</a:t>
            </a:r>
            <a:r>
              <a:rPr lang="de-DE" dirty="0"/>
              <a:t> </a:t>
            </a:r>
            <a:r>
              <a:rPr lang="de-DE" dirty="0" err="1"/>
              <a:t>for</a:t>
            </a:r>
            <a:r>
              <a:rPr lang="de-DE" dirty="0"/>
              <a:t> </a:t>
            </a:r>
            <a:r>
              <a:rPr lang="de-DE" dirty="0" err="1"/>
              <a:t>self-help</a:t>
            </a:r>
            <a:r>
              <a:rPr lang="de-DE" dirty="0"/>
              <a:t> </a:t>
            </a:r>
            <a:r>
              <a:rPr lang="de-DE" dirty="0" err="1"/>
              <a:t>to</a:t>
            </a:r>
            <a:r>
              <a:rPr lang="de-DE" dirty="0"/>
              <a:t> </a:t>
            </a:r>
            <a:r>
              <a:rPr lang="de-DE" dirty="0" err="1"/>
              <a:t>avoid</a:t>
            </a:r>
            <a:r>
              <a:rPr lang="de-DE" dirty="0"/>
              <a:t> </a:t>
            </a:r>
            <a:r>
              <a:rPr lang="de-DE" dirty="0" err="1"/>
              <a:t>situations</a:t>
            </a:r>
            <a:r>
              <a:rPr lang="de-DE" dirty="0"/>
              <a:t> like in </a:t>
            </a:r>
            <a:r>
              <a:rPr lang="de-DE" dirty="0" err="1"/>
              <a:t>the</a:t>
            </a:r>
            <a:r>
              <a:rPr lang="de-DE" dirty="0"/>
              <a:t> </a:t>
            </a:r>
            <a:r>
              <a:rPr lang="de-DE" dirty="0" err="1"/>
              <a:t>cartoons</a:t>
            </a:r>
            <a:r>
              <a:rPr lang="de-DE" dirty="0"/>
              <a:t> </a:t>
            </a:r>
            <a:r>
              <a:rPr lang="de-DE" dirty="0">
                <a:sym typeface="Wingdings" panose="05000000000000000000" pitchFamily="2" charset="2"/>
              </a:rPr>
              <a:t></a:t>
            </a:r>
            <a:endParaRPr lang="de-DE" dirty="0"/>
          </a:p>
        </p:txBody>
      </p:sp>
      <p:sp>
        <p:nvSpPr>
          <p:cNvPr id="3" name="Fußzeilenplatzhalter 2">
            <a:extLst>
              <a:ext uri="{FF2B5EF4-FFF2-40B4-BE49-F238E27FC236}">
                <a16:creationId xmlns:a16="http://schemas.microsoft.com/office/drawing/2014/main" id="{FE8FDA93-71ED-4C58-9D06-DCB6109DAE6E}"/>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07615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mean(</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sd</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library(psych); describe(</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130</a:t>
            </a:fld>
            <a:endParaRPr lang="de-AT" dirty="0"/>
          </a:p>
        </p:txBody>
      </p:sp>
      <p:sp>
        <p:nvSpPr>
          <p:cNvPr id="6" name="Fußzeilenplatzhalter 5">
            <a:extLst>
              <a:ext uri="{FF2B5EF4-FFF2-40B4-BE49-F238E27FC236}">
                <a16:creationId xmlns:a16="http://schemas.microsoft.com/office/drawing/2014/main" id="{9CD10AD1-F90F-1965-AA9F-D301293B248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itel 1">
            <a:extLst>
              <a:ext uri="{FF2B5EF4-FFF2-40B4-BE49-F238E27FC236}">
                <a16:creationId xmlns:a16="http://schemas.microsoft.com/office/drawing/2014/main" id="{7F1F67E6-70F4-0EE3-16CE-DCAC5CB3E45D}"/>
              </a:ext>
            </a:extLst>
          </p:cNvPr>
          <p:cNvSpPr txBox="1">
            <a:spLocks/>
          </p:cNvSpPr>
          <p:nvPr/>
        </p:nvSpPr>
        <p:spPr>
          <a:xfrm>
            <a:off x="524503" y="788980"/>
            <a:ext cx="7978525" cy="1009448"/>
          </a:xfrm>
          <a:prstGeom prst="rect">
            <a:avLst/>
          </a:prstGeom>
        </p:spPr>
        <p:txBody>
          <a:bodyPr vert="horz" wrap="none" lIns="0" tIns="0" rIns="0" bIns="0" rtlCol="0" anchor="t" anchorCtr="0">
            <a:normAutofit/>
          </a:bodyPr>
          <a:lst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Tree>
    <p:extLst>
      <p:ext uri="{BB962C8B-B14F-4D97-AF65-F5344CB8AC3E}">
        <p14:creationId xmlns:p14="http://schemas.microsoft.com/office/powerpoint/2010/main" val="30969664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Row-by-row</a:t>
            </a:r>
            <a:r>
              <a:rPr lang="de-DE" dirty="0"/>
              <a:t> </a:t>
            </a:r>
            <a:r>
              <a:rPr lang="de-DE" dirty="0" err="1"/>
              <a:t>or</a:t>
            </a:r>
            <a:r>
              <a:rPr lang="de-DE" dirty="0"/>
              <a:t> </a:t>
            </a:r>
            <a:r>
              <a:rPr lang="de-DE" dirty="0" err="1"/>
              <a:t>column-by-column</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131</a:t>
            </a:fld>
            <a:endParaRPr lang="de-AT" dirty="0"/>
          </a:p>
        </p:txBody>
      </p:sp>
      <p:sp>
        <p:nvSpPr>
          <p:cNvPr id="6" name="Inhaltsplatzhalter 5">
            <a:extLst>
              <a:ext uri="{FF2B5EF4-FFF2-40B4-BE49-F238E27FC236}">
                <a16:creationId xmlns:a16="http://schemas.microsoft.com/office/drawing/2014/main" id="{F1E2A721-CB23-45B6-9DCF-86E81F5A3625}"/>
              </a:ext>
            </a:extLst>
          </p:cNvPr>
          <p:cNvSpPr>
            <a:spLocks noGrp="1"/>
          </p:cNvSpPr>
          <p:nvPr>
            <p:ph sz="quarter" idx="15"/>
          </p:nvPr>
        </p:nvSpPr>
        <p:spPr>
          <a:xfrm>
            <a:off x="540001" y="1501140"/>
            <a:ext cx="3353574" cy="3106860"/>
          </a:xfrm>
        </p:spPr>
        <p:txBody>
          <a:bodyPr/>
          <a:lstStyle/>
          <a:p>
            <a:r>
              <a:rPr lang="de-DE" sz="1600" dirty="0" err="1">
                <a:solidFill>
                  <a:srgbClr val="000000"/>
                </a:solidFill>
                <a:highlight>
                  <a:srgbClr val="E6EFF3"/>
                </a:highlight>
                <a:latin typeface="Lucida Console" panose="020B0609040504020204" pitchFamily="49" charset="0"/>
              </a:rPr>
              <a:t>rowMeans</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colMeans</a:t>
            </a:r>
            <a:r>
              <a:rPr lang="de-DE" sz="1600" dirty="0">
                <a:solidFill>
                  <a:srgbClr val="000000"/>
                </a:solidFill>
                <a:highlight>
                  <a:srgbClr val="E6EFF3"/>
                </a:highlight>
                <a:latin typeface="Lucida Console" panose="020B0609040504020204" pitchFamily="49" charset="0"/>
              </a:rPr>
              <a:t>()</a:t>
            </a:r>
          </a:p>
        </p:txBody>
      </p:sp>
      <p:pic>
        <p:nvPicPr>
          <p:cNvPr id="9" name="Inhaltsplatzhalter 8">
            <a:extLst>
              <a:ext uri="{FF2B5EF4-FFF2-40B4-BE49-F238E27FC236}">
                <a16:creationId xmlns:a16="http://schemas.microsoft.com/office/drawing/2014/main" id="{9E85504D-7DDA-4509-A7B8-94F1A21D142E}"/>
              </a:ext>
            </a:extLst>
          </p:cNvPr>
          <p:cNvPicPr>
            <a:picLocks noGrp="1" noChangeAspect="1"/>
          </p:cNvPicPr>
          <p:nvPr>
            <p:ph sz="quarter" idx="16"/>
          </p:nvPr>
        </p:nvPicPr>
        <p:blipFill>
          <a:blip r:embed="rId2"/>
          <a:stretch>
            <a:fillRect/>
          </a:stretch>
        </p:blipFill>
        <p:spPr>
          <a:xfrm>
            <a:off x="3249188" y="1501140"/>
            <a:ext cx="5198836" cy="1618935"/>
          </a:xfrm>
          <a:custGeom>
            <a:avLst/>
            <a:gdLst>
              <a:gd name="connsiteX0" fmla="*/ 0 w 5198836"/>
              <a:gd name="connsiteY0" fmla="*/ 0 h 1618935"/>
              <a:gd name="connsiteX1" fmla="*/ 753831 w 5198836"/>
              <a:gd name="connsiteY1" fmla="*/ 0 h 1618935"/>
              <a:gd name="connsiteX2" fmla="*/ 1455674 w 5198836"/>
              <a:gd name="connsiteY2" fmla="*/ 0 h 1618935"/>
              <a:gd name="connsiteX3" fmla="*/ 1949564 w 5198836"/>
              <a:gd name="connsiteY3" fmla="*/ 0 h 1618935"/>
              <a:gd name="connsiteX4" fmla="*/ 2651406 w 5198836"/>
              <a:gd name="connsiteY4" fmla="*/ 0 h 1618935"/>
              <a:gd name="connsiteX5" fmla="*/ 3353249 w 5198836"/>
              <a:gd name="connsiteY5" fmla="*/ 0 h 1618935"/>
              <a:gd name="connsiteX6" fmla="*/ 4055092 w 5198836"/>
              <a:gd name="connsiteY6" fmla="*/ 0 h 1618935"/>
              <a:gd name="connsiteX7" fmla="*/ 5198836 w 5198836"/>
              <a:gd name="connsiteY7" fmla="*/ 0 h 1618935"/>
              <a:gd name="connsiteX8" fmla="*/ 5198836 w 5198836"/>
              <a:gd name="connsiteY8" fmla="*/ 523456 h 1618935"/>
              <a:gd name="connsiteX9" fmla="*/ 5198836 w 5198836"/>
              <a:gd name="connsiteY9" fmla="*/ 1095479 h 1618935"/>
              <a:gd name="connsiteX10" fmla="*/ 5198836 w 5198836"/>
              <a:gd name="connsiteY10" fmla="*/ 1618935 h 1618935"/>
              <a:gd name="connsiteX11" fmla="*/ 4652958 w 5198836"/>
              <a:gd name="connsiteY11" fmla="*/ 1618935 h 1618935"/>
              <a:gd name="connsiteX12" fmla="*/ 4003104 w 5198836"/>
              <a:gd name="connsiteY12" fmla="*/ 1618935 h 1618935"/>
              <a:gd name="connsiteX13" fmla="*/ 3509214 w 5198836"/>
              <a:gd name="connsiteY13" fmla="*/ 1618935 h 1618935"/>
              <a:gd name="connsiteX14" fmla="*/ 2807371 w 5198836"/>
              <a:gd name="connsiteY14" fmla="*/ 1618935 h 1618935"/>
              <a:gd name="connsiteX15" fmla="*/ 2105529 w 5198836"/>
              <a:gd name="connsiteY15" fmla="*/ 1618935 h 1618935"/>
              <a:gd name="connsiteX16" fmla="*/ 1611639 w 5198836"/>
              <a:gd name="connsiteY16" fmla="*/ 1618935 h 1618935"/>
              <a:gd name="connsiteX17" fmla="*/ 1013773 w 5198836"/>
              <a:gd name="connsiteY17" fmla="*/ 1618935 h 1618935"/>
              <a:gd name="connsiteX18" fmla="*/ 0 w 5198836"/>
              <a:gd name="connsiteY18" fmla="*/ 1618935 h 1618935"/>
              <a:gd name="connsiteX19" fmla="*/ 0 w 5198836"/>
              <a:gd name="connsiteY19" fmla="*/ 1046911 h 1618935"/>
              <a:gd name="connsiteX20" fmla="*/ 0 w 5198836"/>
              <a:gd name="connsiteY20" fmla="*/ 474888 h 1618935"/>
              <a:gd name="connsiteX21" fmla="*/ 0 w 5198836"/>
              <a:gd name="connsiteY21" fmla="*/ 0 h 161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8836" h="1618935" fill="none" extrusionOk="0">
                <a:moveTo>
                  <a:pt x="0" y="0"/>
                </a:moveTo>
                <a:cubicBezTo>
                  <a:pt x="215020" y="-25785"/>
                  <a:pt x="507893" y="12873"/>
                  <a:pt x="753831" y="0"/>
                </a:cubicBezTo>
                <a:cubicBezTo>
                  <a:pt x="999769" y="-12873"/>
                  <a:pt x="1108435" y="-6714"/>
                  <a:pt x="1455674" y="0"/>
                </a:cubicBezTo>
                <a:cubicBezTo>
                  <a:pt x="1802913" y="6714"/>
                  <a:pt x="1769428" y="-16299"/>
                  <a:pt x="1949564" y="0"/>
                </a:cubicBezTo>
                <a:cubicBezTo>
                  <a:pt x="2129700" y="16299"/>
                  <a:pt x="2508350" y="-14619"/>
                  <a:pt x="2651406" y="0"/>
                </a:cubicBezTo>
                <a:cubicBezTo>
                  <a:pt x="2794462" y="14619"/>
                  <a:pt x="3184159" y="19931"/>
                  <a:pt x="3353249" y="0"/>
                </a:cubicBezTo>
                <a:cubicBezTo>
                  <a:pt x="3522339" y="-19931"/>
                  <a:pt x="3830719" y="17439"/>
                  <a:pt x="4055092" y="0"/>
                </a:cubicBezTo>
                <a:cubicBezTo>
                  <a:pt x="4279465" y="-17439"/>
                  <a:pt x="4801776" y="31786"/>
                  <a:pt x="5198836" y="0"/>
                </a:cubicBezTo>
                <a:cubicBezTo>
                  <a:pt x="5192039" y="144010"/>
                  <a:pt x="5177450" y="323028"/>
                  <a:pt x="5198836" y="523456"/>
                </a:cubicBezTo>
                <a:cubicBezTo>
                  <a:pt x="5220222" y="723884"/>
                  <a:pt x="5205735" y="877067"/>
                  <a:pt x="5198836" y="1095479"/>
                </a:cubicBezTo>
                <a:cubicBezTo>
                  <a:pt x="5191937" y="1313891"/>
                  <a:pt x="5199711" y="1422284"/>
                  <a:pt x="5198836" y="1618935"/>
                </a:cubicBezTo>
                <a:cubicBezTo>
                  <a:pt x="4942964" y="1612504"/>
                  <a:pt x="4911964" y="1605823"/>
                  <a:pt x="4652958" y="1618935"/>
                </a:cubicBezTo>
                <a:cubicBezTo>
                  <a:pt x="4393952" y="1632047"/>
                  <a:pt x="4204334" y="1606832"/>
                  <a:pt x="4003104" y="1618935"/>
                </a:cubicBezTo>
                <a:cubicBezTo>
                  <a:pt x="3801874" y="1631038"/>
                  <a:pt x="3618797" y="1641134"/>
                  <a:pt x="3509214" y="1618935"/>
                </a:cubicBezTo>
                <a:cubicBezTo>
                  <a:pt x="3399631" y="1596737"/>
                  <a:pt x="3000044" y="1594899"/>
                  <a:pt x="2807371" y="1618935"/>
                </a:cubicBezTo>
                <a:cubicBezTo>
                  <a:pt x="2614698" y="1642971"/>
                  <a:pt x="2431219" y="1632201"/>
                  <a:pt x="2105529" y="1618935"/>
                </a:cubicBezTo>
                <a:cubicBezTo>
                  <a:pt x="1779839" y="1605669"/>
                  <a:pt x="1776820" y="1601367"/>
                  <a:pt x="1611639" y="1618935"/>
                </a:cubicBezTo>
                <a:cubicBezTo>
                  <a:pt x="1446458" y="1636504"/>
                  <a:pt x="1213334" y="1635747"/>
                  <a:pt x="1013773" y="1618935"/>
                </a:cubicBezTo>
                <a:cubicBezTo>
                  <a:pt x="814212" y="1602123"/>
                  <a:pt x="244219" y="1591243"/>
                  <a:pt x="0" y="1618935"/>
                </a:cubicBezTo>
                <a:cubicBezTo>
                  <a:pt x="1974" y="1382294"/>
                  <a:pt x="13836" y="1228450"/>
                  <a:pt x="0" y="1046911"/>
                </a:cubicBezTo>
                <a:cubicBezTo>
                  <a:pt x="-13836" y="865372"/>
                  <a:pt x="-22312" y="743196"/>
                  <a:pt x="0" y="474888"/>
                </a:cubicBezTo>
                <a:cubicBezTo>
                  <a:pt x="22312" y="206580"/>
                  <a:pt x="23132" y="111336"/>
                  <a:pt x="0" y="0"/>
                </a:cubicBezTo>
                <a:close/>
              </a:path>
              <a:path w="5198836" h="1618935" stroke="0" extrusionOk="0">
                <a:moveTo>
                  <a:pt x="0" y="0"/>
                </a:moveTo>
                <a:cubicBezTo>
                  <a:pt x="239987" y="-15644"/>
                  <a:pt x="527418" y="-4503"/>
                  <a:pt x="701843" y="0"/>
                </a:cubicBezTo>
                <a:cubicBezTo>
                  <a:pt x="876268" y="4503"/>
                  <a:pt x="1275430" y="-18048"/>
                  <a:pt x="1455674" y="0"/>
                </a:cubicBezTo>
                <a:cubicBezTo>
                  <a:pt x="1635918" y="18048"/>
                  <a:pt x="1888634" y="17011"/>
                  <a:pt x="2053540" y="0"/>
                </a:cubicBezTo>
                <a:cubicBezTo>
                  <a:pt x="2218446" y="-17011"/>
                  <a:pt x="2381472" y="29347"/>
                  <a:pt x="2651406" y="0"/>
                </a:cubicBezTo>
                <a:cubicBezTo>
                  <a:pt x="2921340" y="-29347"/>
                  <a:pt x="3016314" y="-29162"/>
                  <a:pt x="3353249" y="0"/>
                </a:cubicBezTo>
                <a:cubicBezTo>
                  <a:pt x="3690184" y="29162"/>
                  <a:pt x="3701796" y="12859"/>
                  <a:pt x="3899127" y="0"/>
                </a:cubicBezTo>
                <a:cubicBezTo>
                  <a:pt x="4096458" y="-12859"/>
                  <a:pt x="4609174" y="-7064"/>
                  <a:pt x="5198836" y="0"/>
                </a:cubicBezTo>
                <a:cubicBezTo>
                  <a:pt x="5181665" y="225735"/>
                  <a:pt x="5174985" y="306932"/>
                  <a:pt x="5198836" y="555834"/>
                </a:cubicBezTo>
                <a:cubicBezTo>
                  <a:pt x="5222687" y="804736"/>
                  <a:pt x="5192004" y="858593"/>
                  <a:pt x="5198836" y="1063101"/>
                </a:cubicBezTo>
                <a:cubicBezTo>
                  <a:pt x="5205668" y="1267609"/>
                  <a:pt x="5224178" y="1466322"/>
                  <a:pt x="5198836" y="1618935"/>
                </a:cubicBezTo>
                <a:cubicBezTo>
                  <a:pt x="5019611" y="1649395"/>
                  <a:pt x="4749570" y="1634889"/>
                  <a:pt x="4548982" y="1618935"/>
                </a:cubicBezTo>
                <a:cubicBezTo>
                  <a:pt x="4348394" y="1602981"/>
                  <a:pt x="4087697" y="1643802"/>
                  <a:pt x="3951115" y="1618935"/>
                </a:cubicBezTo>
                <a:cubicBezTo>
                  <a:pt x="3814533" y="1594068"/>
                  <a:pt x="3381956" y="1632927"/>
                  <a:pt x="3197284" y="1618935"/>
                </a:cubicBezTo>
                <a:cubicBezTo>
                  <a:pt x="3012612" y="1604943"/>
                  <a:pt x="2792414" y="1631058"/>
                  <a:pt x="2547430" y="1618935"/>
                </a:cubicBezTo>
                <a:cubicBezTo>
                  <a:pt x="2302446" y="1606812"/>
                  <a:pt x="2022992" y="1637042"/>
                  <a:pt x="1845587" y="1618935"/>
                </a:cubicBezTo>
                <a:cubicBezTo>
                  <a:pt x="1668182" y="1600828"/>
                  <a:pt x="1471335" y="1606509"/>
                  <a:pt x="1143744" y="1618935"/>
                </a:cubicBezTo>
                <a:cubicBezTo>
                  <a:pt x="816153" y="1631361"/>
                  <a:pt x="568334" y="1574050"/>
                  <a:pt x="0" y="1618935"/>
                </a:cubicBezTo>
                <a:cubicBezTo>
                  <a:pt x="-19449" y="1418148"/>
                  <a:pt x="-2990" y="1220744"/>
                  <a:pt x="0" y="1111669"/>
                </a:cubicBezTo>
                <a:cubicBezTo>
                  <a:pt x="2990" y="1002594"/>
                  <a:pt x="-3449" y="766202"/>
                  <a:pt x="0" y="588213"/>
                </a:cubicBezTo>
                <a:cubicBezTo>
                  <a:pt x="3449" y="410224"/>
                  <a:pt x="24060" y="245052"/>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3" name="Fußzeilenplatzhalter 2">
            <a:extLst>
              <a:ext uri="{FF2B5EF4-FFF2-40B4-BE49-F238E27FC236}">
                <a16:creationId xmlns:a16="http://schemas.microsoft.com/office/drawing/2014/main" id="{7057B608-EF8C-E41A-FCF1-90316CEA442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369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Frequency</a:t>
            </a:r>
            <a:r>
              <a:rPr lang="de-DE" dirty="0"/>
              <a:t> </a:t>
            </a:r>
            <a:r>
              <a:rPr lang="de-DE" dirty="0" err="1"/>
              <a:t>tables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132</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 &lt;- </a:t>
            </a:r>
            <a:r>
              <a:rPr lang="de-DE" sz="1600" dirty="0" err="1">
                <a:solidFill>
                  <a:srgbClr val="000000"/>
                </a:solidFill>
                <a:highlight>
                  <a:srgbClr val="E6EFF3"/>
                </a:highlight>
                <a:latin typeface="Lucida Console" panose="020B0609040504020204" pitchFamily="49" charset="0"/>
              </a:rPr>
              <a:t>table</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prop.table</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addmargins</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p:txBody>
      </p:sp>
      <p:pic>
        <p:nvPicPr>
          <p:cNvPr id="10" name="Inhaltsplatzhalter 9">
            <a:extLst>
              <a:ext uri="{FF2B5EF4-FFF2-40B4-BE49-F238E27FC236}">
                <a16:creationId xmlns:a16="http://schemas.microsoft.com/office/drawing/2014/main" id="{36E76C50-0E89-4AF6-97E6-99151BDCC1DD}"/>
              </a:ext>
            </a:extLst>
          </p:cNvPr>
          <p:cNvPicPr>
            <a:picLocks noGrp="1" noChangeAspect="1"/>
          </p:cNvPicPr>
          <p:nvPr>
            <p:ph sz="quarter" idx="16"/>
          </p:nvPr>
        </p:nvPicPr>
        <p:blipFill>
          <a:blip r:embed="rId2"/>
          <a:stretch>
            <a:fillRect/>
          </a:stretch>
        </p:blipFill>
        <p:spPr>
          <a:xfrm>
            <a:off x="4765427" y="767810"/>
            <a:ext cx="3079183" cy="3840703"/>
          </a:xfrm>
        </p:spPr>
      </p:pic>
      <p:cxnSp>
        <p:nvCxnSpPr>
          <p:cNvPr id="12" name="Gerade Verbindung mit Pfeil 11">
            <a:extLst>
              <a:ext uri="{FF2B5EF4-FFF2-40B4-BE49-F238E27FC236}">
                <a16:creationId xmlns:a16="http://schemas.microsoft.com/office/drawing/2014/main" id="{5F4AE148-DAE4-4248-96AC-95789579AFB1}"/>
              </a:ext>
            </a:extLst>
          </p:cNvPr>
          <p:cNvCxnSpPr>
            <a:cxnSpLocks/>
          </p:cNvCxnSpPr>
          <p:nvPr/>
        </p:nvCxnSpPr>
        <p:spPr>
          <a:xfrm>
            <a:off x="996902" y="1794424"/>
            <a:ext cx="1244853" cy="3293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894573C0-5B2C-6DB0-A20A-AA6686235E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74849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Analyses</a:t>
            </a:r>
            <a:r>
              <a:rPr lang="de-DE" dirty="0"/>
              <a:t> </a:t>
            </a:r>
            <a:r>
              <a:rPr lang="de-DE" dirty="0" err="1"/>
              <a:t>by</a:t>
            </a:r>
            <a:r>
              <a:rPr lang="de-DE" dirty="0"/>
              <a:t> </a:t>
            </a:r>
            <a:r>
              <a:rPr lang="de-DE" dirty="0" err="1"/>
              <a:t>group</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133</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pPr marL="0" indent="0">
              <a:buNone/>
            </a:pPr>
            <a:endParaRPr lang="de-DE" dirty="0"/>
          </a:p>
          <a:p>
            <a:pPr marL="0" indent="0">
              <a:buNone/>
            </a:pPr>
            <a:endParaRPr lang="de-DE" dirty="0"/>
          </a:p>
        </p:txBody>
      </p:sp>
      <p:graphicFrame>
        <p:nvGraphicFramePr>
          <p:cNvPr id="7" name="Tabelle 7">
            <a:extLst>
              <a:ext uri="{FF2B5EF4-FFF2-40B4-BE49-F238E27FC236}">
                <a16:creationId xmlns:a16="http://schemas.microsoft.com/office/drawing/2014/main" id="{E83EF597-8E33-4C49-BAC1-2C63B499AE69}"/>
              </a:ext>
            </a:extLst>
          </p:cNvPr>
          <p:cNvGraphicFramePr>
            <a:graphicFrameLocks noGrp="1"/>
          </p:cNvGraphicFramePr>
          <p:nvPr>
            <p:ph sz="quarter" idx="16"/>
          </p:nvPr>
        </p:nvGraphicFramePr>
        <p:xfrm>
          <a:off x="540000" y="1970895"/>
          <a:ext cx="1856301" cy="2225040"/>
        </p:xfrm>
        <a:graphic>
          <a:graphicData uri="http://schemas.openxmlformats.org/drawingml/2006/table">
            <a:tbl>
              <a:tblPr firstRow="1" bandRow="1">
                <a:tableStyleId>{5940675A-B579-460E-94D1-54222C63F5DA}</a:tableStyleId>
              </a:tblPr>
              <a:tblGrid>
                <a:gridCol w="1271910">
                  <a:extLst>
                    <a:ext uri="{9D8B030D-6E8A-4147-A177-3AD203B41FA5}">
                      <a16:colId xmlns:a16="http://schemas.microsoft.com/office/drawing/2014/main" val="3866484705"/>
                    </a:ext>
                  </a:extLst>
                </a:gridCol>
                <a:gridCol w="584391">
                  <a:extLst>
                    <a:ext uri="{9D8B030D-6E8A-4147-A177-3AD203B41FA5}">
                      <a16:colId xmlns:a16="http://schemas.microsoft.com/office/drawing/2014/main" val="2834394001"/>
                    </a:ext>
                  </a:extLst>
                </a:gridCol>
              </a:tblGrid>
              <a:tr h="370840">
                <a:tc>
                  <a:txBody>
                    <a:bodyPr/>
                    <a:lstStyle/>
                    <a:p>
                      <a:r>
                        <a:rPr lang="de-DE" dirty="0"/>
                        <a:t>Treatment</a:t>
                      </a:r>
                    </a:p>
                  </a:txBody>
                  <a:tcPr/>
                </a:tc>
                <a:tc>
                  <a:txBody>
                    <a:bodyPr/>
                    <a:lstStyle/>
                    <a:p>
                      <a:r>
                        <a:rPr lang="de-DE" dirty="0"/>
                        <a:t>Age</a:t>
                      </a:r>
                    </a:p>
                  </a:txBody>
                  <a:tcPr/>
                </a:tc>
                <a:extLst>
                  <a:ext uri="{0D108BD9-81ED-4DB2-BD59-A6C34878D82A}">
                    <a16:rowId xmlns:a16="http://schemas.microsoft.com/office/drawing/2014/main" val="2337276860"/>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27</a:t>
                      </a:r>
                    </a:p>
                  </a:txBody>
                  <a:tcPr>
                    <a:solidFill>
                      <a:schemeClr val="accent5">
                        <a:lumMod val="40000"/>
                        <a:lumOff val="60000"/>
                      </a:schemeClr>
                    </a:solidFill>
                  </a:tcPr>
                </a:tc>
                <a:extLst>
                  <a:ext uri="{0D108BD9-81ED-4DB2-BD59-A6C34878D82A}">
                    <a16:rowId xmlns:a16="http://schemas.microsoft.com/office/drawing/2014/main" val="1055743025"/>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31</a:t>
                      </a:r>
                    </a:p>
                  </a:txBody>
                  <a:tcPr>
                    <a:solidFill>
                      <a:schemeClr val="accent5">
                        <a:lumMod val="40000"/>
                        <a:lumOff val="60000"/>
                      </a:schemeClr>
                    </a:solidFill>
                  </a:tcPr>
                </a:tc>
                <a:extLst>
                  <a:ext uri="{0D108BD9-81ED-4DB2-BD59-A6C34878D82A}">
                    <a16:rowId xmlns:a16="http://schemas.microsoft.com/office/drawing/2014/main" val="2679415441"/>
                  </a:ext>
                </a:extLst>
              </a:tr>
              <a:tr h="370840">
                <a:tc>
                  <a:txBody>
                    <a:bodyPr/>
                    <a:lstStyle/>
                    <a:p>
                      <a:r>
                        <a:rPr lang="de-DE" dirty="0"/>
                        <a:t>Placebo</a:t>
                      </a:r>
                    </a:p>
                  </a:txBody>
                  <a:tcPr>
                    <a:solidFill>
                      <a:schemeClr val="accent3">
                        <a:lumMod val="20000"/>
                        <a:lumOff val="80000"/>
                      </a:schemeClr>
                    </a:solidFill>
                  </a:tcPr>
                </a:tc>
                <a:tc>
                  <a:txBody>
                    <a:bodyPr/>
                    <a:lstStyle/>
                    <a:p>
                      <a:r>
                        <a:rPr lang="de-DE" dirty="0"/>
                        <a:t>55</a:t>
                      </a:r>
                    </a:p>
                  </a:txBody>
                  <a:tcPr>
                    <a:solidFill>
                      <a:schemeClr val="accent3">
                        <a:lumMod val="20000"/>
                        <a:lumOff val="80000"/>
                      </a:schemeClr>
                    </a:solidFill>
                  </a:tcPr>
                </a:tc>
                <a:extLst>
                  <a:ext uri="{0D108BD9-81ED-4DB2-BD59-A6C34878D82A}">
                    <a16:rowId xmlns:a16="http://schemas.microsoft.com/office/drawing/2014/main" val="2650825199"/>
                  </a:ext>
                </a:extLst>
              </a:tr>
              <a:tr h="370840">
                <a:tc>
                  <a:txBody>
                    <a:bodyPr/>
                    <a:lstStyle/>
                    <a:p>
                      <a:r>
                        <a:rPr lang="de-DE" dirty="0"/>
                        <a:t>Placebo</a:t>
                      </a:r>
                    </a:p>
                  </a:txBody>
                  <a:tcPr>
                    <a:solidFill>
                      <a:schemeClr val="accent3">
                        <a:lumMod val="20000"/>
                        <a:lumOff val="80000"/>
                      </a:schemeClr>
                    </a:solidFill>
                  </a:tcPr>
                </a:tc>
                <a:tc>
                  <a:txBody>
                    <a:bodyPr/>
                    <a:lstStyle/>
                    <a:p>
                      <a:r>
                        <a:rPr lang="de-DE" dirty="0"/>
                        <a:t>40</a:t>
                      </a:r>
                    </a:p>
                  </a:txBody>
                  <a:tcPr>
                    <a:solidFill>
                      <a:schemeClr val="accent3">
                        <a:lumMod val="20000"/>
                        <a:lumOff val="80000"/>
                      </a:schemeClr>
                    </a:solidFill>
                  </a:tcPr>
                </a:tc>
                <a:extLst>
                  <a:ext uri="{0D108BD9-81ED-4DB2-BD59-A6C34878D82A}">
                    <a16:rowId xmlns:a16="http://schemas.microsoft.com/office/drawing/2014/main" val="4027851952"/>
                  </a:ext>
                </a:extLst>
              </a:tr>
              <a:tr h="370840">
                <a:tc>
                  <a:txBody>
                    <a:bodyPr/>
                    <a:lstStyle/>
                    <a:p>
                      <a:r>
                        <a:rPr lang="de-DE" dirty="0"/>
                        <a:t>Placebo</a:t>
                      </a:r>
                    </a:p>
                  </a:txBody>
                  <a:tcPr>
                    <a:solidFill>
                      <a:schemeClr val="accent3">
                        <a:lumMod val="20000"/>
                        <a:lumOff val="80000"/>
                      </a:schemeClr>
                    </a:solidFill>
                  </a:tcPr>
                </a:tc>
                <a:tc>
                  <a:txBody>
                    <a:bodyPr/>
                    <a:lstStyle/>
                    <a:p>
                      <a:r>
                        <a:rPr lang="de-DE" dirty="0"/>
                        <a:t>65</a:t>
                      </a:r>
                    </a:p>
                  </a:txBody>
                  <a:tcPr>
                    <a:solidFill>
                      <a:schemeClr val="accent3">
                        <a:lumMod val="20000"/>
                        <a:lumOff val="80000"/>
                      </a:schemeClr>
                    </a:solidFill>
                  </a:tcPr>
                </a:tc>
                <a:extLst>
                  <a:ext uri="{0D108BD9-81ED-4DB2-BD59-A6C34878D82A}">
                    <a16:rowId xmlns:a16="http://schemas.microsoft.com/office/drawing/2014/main" val="4236554495"/>
                  </a:ext>
                </a:extLst>
              </a:tr>
            </a:tbl>
          </a:graphicData>
        </a:graphic>
      </p:graphicFrame>
      <p:sp>
        <p:nvSpPr>
          <p:cNvPr id="9" name="Geschweifte Klammer rechts 8">
            <a:extLst>
              <a:ext uri="{FF2B5EF4-FFF2-40B4-BE49-F238E27FC236}">
                <a16:creationId xmlns:a16="http://schemas.microsoft.com/office/drawing/2014/main" id="{7C31F391-88BB-499D-AEA3-02B703A1CC66}"/>
              </a:ext>
            </a:extLst>
          </p:cNvPr>
          <p:cNvSpPr/>
          <p:nvPr/>
        </p:nvSpPr>
        <p:spPr>
          <a:xfrm>
            <a:off x="2499428" y="2394171"/>
            <a:ext cx="206256" cy="67376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0" name="Geschweifte Klammer rechts 9">
            <a:extLst>
              <a:ext uri="{FF2B5EF4-FFF2-40B4-BE49-F238E27FC236}">
                <a16:creationId xmlns:a16="http://schemas.microsoft.com/office/drawing/2014/main" id="{C64F708B-F229-493B-B298-09BE26AAF427}"/>
              </a:ext>
            </a:extLst>
          </p:cNvPr>
          <p:cNvSpPr/>
          <p:nvPr/>
        </p:nvSpPr>
        <p:spPr>
          <a:xfrm>
            <a:off x="2499428" y="3157220"/>
            <a:ext cx="206256" cy="99433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714872B5-1971-427E-A963-A18001276F56}"/>
              </a:ext>
            </a:extLst>
          </p:cNvPr>
          <p:cNvSpPr txBox="1"/>
          <p:nvPr/>
        </p:nvSpPr>
        <p:spPr>
          <a:xfrm>
            <a:off x="2877563" y="2621054"/>
            <a:ext cx="1141281" cy="307777"/>
          </a:xfrm>
          <a:prstGeom prst="rect">
            <a:avLst/>
          </a:prstGeom>
          <a:solidFill>
            <a:schemeClr val="accent5">
              <a:lumMod val="40000"/>
              <a:lumOff val="60000"/>
            </a:schemeClr>
          </a:solidFill>
        </p:spPr>
        <p:txBody>
          <a:bodyPr wrap="square" rtlCol="0">
            <a:spAutoFit/>
          </a:bodyPr>
          <a:lstStyle/>
          <a:p>
            <a:r>
              <a:rPr lang="de-DE" sz="1400" dirty="0"/>
              <a:t>Mean</a:t>
            </a:r>
          </a:p>
        </p:txBody>
      </p:sp>
      <p:sp>
        <p:nvSpPr>
          <p:cNvPr id="12" name="Textfeld 11">
            <a:extLst>
              <a:ext uri="{FF2B5EF4-FFF2-40B4-BE49-F238E27FC236}">
                <a16:creationId xmlns:a16="http://schemas.microsoft.com/office/drawing/2014/main" id="{1ED072C6-B787-443A-8191-901234508768}"/>
              </a:ext>
            </a:extLst>
          </p:cNvPr>
          <p:cNvSpPr txBox="1"/>
          <p:nvPr/>
        </p:nvSpPr>
        <p:spPr>
          <a:xfrm>
            <a:off x="2877563" y="3488139"/>
            <a:ext cx="1141281" cy="307777"/>
          </a:xfrm>
          <a:prstGeom prst="rect">
            <a:avLst/>
          </a:prstGeom>
          <a:solidFill>
            <a:schemeClr val="accent3">
              <a:lumMod val="20000"/>
              <a:lumOff val="80000"/>
            </a:schemeClr>
          </a:solidFill>
        </p:spPr>
        <p:txBody>
          <a:bodyPr wrap="square" rtlCol="0">
            <a:spAutoFit/>
          </a:bodyPr>
          <a:lstStyle/>
          <a:p>
            <a:r>
              <a:rPr lang="de-DE" sz="1400" dirty="0"/>
              <a:t>Mean</a:t>
            </a:r>
          </a:p>
        </p:txBody>
      </p:sp>
      <p:pic>
        <p:nvPicPr>
          <p:cNvPr id="14" name="Grafik 13">
            <a:extLst>
              <a:ext uri="{FF2B5EF4-FFF2-40B4-BE49-F238E27FC236}">
                <a16:creationId xmlns:a16="http://schemas.microsoft.com/office/drawing/2014/main" id="{C1662637-B56D-4770-A2BE-C732A8556036}"/>
              </a:ext>
            </a:extLst>
          </p:cNvPr>
          <p:cNvPicPr>
            <a:picLocks noChangeAspect="1"/>
          </p:cNvPicPr>
          <p:nvPr/>
        </p:nvPicPr>
        <p:blipFill>
          <a:blip r:embed="rId3"/>
          <a:stretch>
            <a:fillRect/>
          </a:stretch>
        </p:blipFill>
        <p:spPr>
          <a:xfrm>
            <a:off x="4378575" y="1910475"/>
            <a:ext cx="4765425" cy="1885441"/>
          </a:xfrm>
          <a:prstGeom prst="rect">
            <a:avLst/>
          </a:prstGeom>
        </p:spPr>
      </p:pic>
      <p:sp>
        <p:nvSpPr>
          <p:cNvPr id="15" name="Textplatzhalter 2">
            <a:extLst>
              <a:ext uri="{FF2B5EF4-FFF2-40B4-BE49-F238E27FC236}">
                <a16:creationId xmlns:a16="http://schemas.microsoft.com/office/drawing/2014/main" id="{99B8FBFB-8539-4DAA-9B28-60D3FBED4802}"/>
              </a:ext>
            </a:extLst>
          </p:cNvPr>
          <p:cNvSpPr txBox="1">
            <a:spLocks/>
          </p:cNvSpPr>
          <p:nvPr/>
        </p:nvSpPr>
        <p:spPr>
          <a:xfrm>
            <a:off x="776165" y="1326967"/>
            <a:ext cx="7978524" cy="364274"/>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600" dirty="0" err="1">
                <a:solidFill>
                  <a:srgbClr val="000000"/>
                </a:solidFill>
                <a:highlight>
                  <a:srgbClr val="E6EFF3"/>
                </a:highlight>
                <a:latin typeface="Lucida Console" panose="020B0609040504020204" pitchFamily="49" charset="0"/>
              </a:rPr>
              <a:t>tapply</a:t>
            </a:r>
            <a:r>
              <a:rPr lang="de-DE" sz="1600" dirty="0">
                <a:solidFill>
                  <a:srgbClr val="000000"/>
                </a:solidFill>
                <a:highlight>
                  <a:srgbClr val="E6EFF3"/>
                </a:highlight>
                <a:latin typeface="Lucida Console" panose="020B0609040504020204" pitchFamily="49" charset="0"/>
              </a:rPr>
              <a:t>(variable, </a:t>
            </a:r>
            <a:r>
              <a:rPr lang="de-DE" sz="1600" dirty="0" err="1">
                <a:solidFill>
                  <a:srgbClr val="000000"/>
                </a:solidFill>
                <a:highlight>
                  <a:srgbClr val="E6EFF3"/>
                </a:highlight>
                <a:latin typeface="Lucida Console" panose="020B0609040504020204" pitchFamily="49" charset="0"/>
              </a:rPr>
              <a:t>grouping</a:t>
            </a:r>
            <a:r>
              <a:rPr lang="de-DE" sz="1600" dirty="0">
                <a:solidFill>
                  <a:srgbClr val="000000"/>
                </a:solidFill>
                <a:highlight>
                  <a:srgbClr val="E6EFF3"/>
                </a:highlight>
                <a:latin typeface="Lucida Console" panose="020B0609040504020204" pitchFamily="49" charset="0"/>
              </a:rPr>
              <a:t> variable, </a:t>
            </a:r>
            <a:r>
              <a:rPr lang="de-DE" sz="1600" dirty="0" err="1">
                <a:solidFill>
                  <a:srgbClr val="000000"/>
                </a:solidFill>
                <a:highlight>
                  <a:srgbClr val="E6EFF3"/>
                </a:highlight>
                <a:latin typeface="Lucida Console" panose="020B0609040504020204" pitchFamily="49" charset="0"/>
              </a:rPr>
              <a:t>function</a:t>
            </a:r>
            <a:r>
              <a:rPr lang="de-DE" sz="1600" dirty="0">
                <a:solidFill>
                  <a:srgbClr val="000000"/>
                </a:solidFill>
                <a:highlight>
                  <a:srgbClr val="E6EFF3"/>
                </a:highlight>
                <a:latin typeface="Lucida Console" panose="020B0609040504020204" pitchFamily="49" charset="0"/>
              </a:rPr>
              <a:t>)</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p:txBody>
      </p:sp>
      <p:sp>
        <p:nvSpPr>
          <p:cNvPr id="16" name="Ellipse 15">
            <a:extLst>
              <a:ext uri="{FF2B5EF4-FFF2-40B4-BE49-F238E27FC236}">
                <a16:creationId xmlns:a16="http://schemas.microsoft.com/office/drawing/2014/main" id="{66A05F42-9CF3-4748-ACCA-DDDB42F31830}"/>
              </a:ext>
            </a:extLst>
          </p:cNvPr>
          <p:cNvSpPr/>
          <p:nvPr/>
        </p:nvSpPr>
        <p:spPr>
          <a:xfrm>
            <a:off x="7558201" y="1794535"/>
            <a:ext cx="520145" cy="36427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54220E10-52C2-46E9-976A-9E2148655D48}"/>
              </a:ext>
            </a:extLst>
          </p:cNvPr>
          <p:cNvSpPr/>
          <p:nvPr/>
        </p:nvSpPr>
        <p:spPr>
          <a:xfrm>
            <a:off x="7585703" y="2928831"/>
            <a:ext cx="1420794" cy="49501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EE1F53D6-8066-D385-C665-1B3512702C0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63648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25028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endParaRPr lang="de-DE" sz="1600"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134</a:t>
            </a:fld>
            <a:endParaRPr lang="de-AT" dirty="0"/>
          </a:p>
        </p:txBody>
      </p:sp>
      <p:sp>
        <p:nvSpPr>
          <p:cNvPr id="6" name="Fußzeilenplatzhalter 5">
            <a:extLst>
              <a:ext uri="{FF2B5EF4-FFF2-40B4-BE49-F238E27FC236}">
                <a16:creationId xmlns:a16="http://schemas.microsoft.com/office/drawing/2014/main" id="{7B99FBF7-AEAC-885A-36BF-63C2961FBC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511204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19866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mean)</a:t>
            </a:r>
            <a:endParaRPr lang="de-DE" sz="1600" b="1"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135</a:t>
            </a:fld>
            <a:endParaRPr lang="de-AT" dirty="0"/>
          </a:p>
        </p:txBody>
      </p:sp>
      <p:sp>
        <p:nvSpPr>
          <p:cNvPr id="6" name="Fußzeilenplatzhalter 5">
            <a:extLst>
              <a:ext uri="{FF2B5EF4-FFF2-40B4-BE49-F238E27FC236}">
                <a16:creationId xmlns:a16="http://schemas.microsoft.com/office/drawing/2014/main" id="{BA59D644-FED7-63E0-2FCE-E54A6D76A4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485133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p:txBody>
          <a:bodyPr/>
          <a:lstStyle/>
          <a:p>
            <a:pPr marL="342900" indent="-342900">
              <a:buFont typeface="+mj-lt"/>
              <a:buAutoNum type="alphaLcParenR"/>
            </a:pPr>
            <a:r>
              <a:rPr lang="en-US" dirty="0" err="1"/>
              <a:t>tapply</a:t>
            </a:r>
            <a:r>
              <a:rPr lang="en-US" dirty="0"/>
              <a:t>(</a:t>
            </a:r>
            <a:r>
              <a:rPr lang="en-US" dirty="0" err="1"/>
              <a:t>Arthritis$Age</a:t>
            </a:r>
            <a:r>
              <a:rPr lang="en-US" dirty="0"/>
              <a:t>, </a:t>
            </a:r>
            <a:r>
              <a:rPr lang="en-US" dirty="0" err="1"/>
              <a:t>Arthritis$Treatment</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mean)</a:t>
            </a:r>
            <a:endParaRPr lang="de-DE" b="1" dirty="0"/>
          </a:p>
          <a:p>
            <a:pPr marL="342900" indent="-342900">
              <a:buFont typeface="+mj-lt"/>
              <a:buAutoNum type="alphaLcParenR"/>
            </a:pPr>
            <a:r>
              <a:rPr lang="en-US" dirty="0" err="1"/>
              <a:t>tapply</a:t>
            </a:r>
            <a:r>
              <a:rPr lang="en-US" dirty="0"/>
              <a:t>(Age, Treatment, mean)</a:t>
            </a:r>
          </a:p>
          <a:p>
            <a:pPr marL="342900" indent="-342900">
              <a:buFont typeface="+mj-lt"/>
              <a:buAutoNum type="alphaLcParenR"/>
            </a:pPr>
            <a:r>
              <a:rPr lang="en-US" dirty="0" err="1"/>
              <a:t>tapply</a:t>
            </a:r>
            <a:r>
              <a:rPr lang="en-US" dirty="0"/>
              <a:t>(</a:t>
            </a:r>
            <a:r>
              <a:rPr lang="en-US" dirty="0" err="1"/>
              <a:t>Arthritis$Age</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136</a:t>
            </a:fld>
            <a:endParaRPr lang="de-AT" dirty="0"/>
          </a:p>
        </p:txBody>
      </p:sp>
      <p:pic>
        <p:nvPicPr>
          <p:cNvPr id="7" name="Grafik 6">
            <a:extLst>
              <a:ext uri="{FF2B5EF4-FFF2-40B4-BE49-F238E27FC236}">
                <a16:creationId xmlns:a16="http://schemas.microsoft.com/office/drawing/2014/main" id="{0C15AB28-64E6-486F-BCAF-CAB63A544706}"/>
              </a:ext>
            </a:extLst>
          </p:cNvPr>
          <p:cNvPicPr>
            <a:picLocks noChangeAspect="1"/>
          </p:cNvPicPr>
          <p:nvPr/>
        </p:nvPicPr>
        <p:blipFill>
          <a:blip r:embed="rId2"/>
          <a:stretch>
            <a:fillRect/>
          </a:stretch>
        </p:blipFill>
        <p:spPr>
          <a:xfrm>
            <a:off x="539751" y="3836356"/>
            <a:ext cx="8002415" cy="462234"/>
          </a:xfrm>
          <a:prstGeom prst="rect">
            <a:avLst/>
          </a:prstGeom>
        </p:spPr>
      </p:pic>
      <p:cxnSp>
        <p:nvCxnSpPr>
          <p:cNvPr id="9" name="Gerade Verbindung mit Pfeil 8">
            <a:extLst>
              <a:ext uri="{FF2B5EF4-FFF2-40B4-BE49-F238E27FC236}">
                <a16:creationId xmlns:a16="http://schemas.microsoft.com/office/drawing/2014/main" id="{DDFD5DF2-9A4C-4BA6-BE2E-B0B092B86238}"/>
              </a:ext>
            </a:extLst>
          </p:cNvPr>
          <p:cNvCxnSpPr>
            <a:cxnSpLocks/>
          </p:cNvCxnSpPr>
          <p:nvPr/>
        </p:nvCxnSpPr>
        <p:spPr>
          <a:xfrm flipH="1">
            <a:off x="6380176" y="3279465"/>
            <a:ext cx="598140" cy="55689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16D57F12-1E3F-1164-E448-6057D5CFC6F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352235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lnSpcReduction="10000"/>
          </a:bodyPr>
          <a:lstStyle/>
          <a:p>
            <a:pPr marL="342900" indent="-342900">
              <a:buFont typeface="+mj-lt"/>
              <a:buAutoNum type="arabicParenR"/>
            </a:pPr>
            <a:r>
              <a:rPr lang="en-US" dirty="0"/>
              <a:t>Load the dataset “penguins.csv</a:t>
            </a:r>
            <a:r>
              <a:rPr lang="de-DE" dirty="0"/>
              <a:t>“ (read.csv2())</a:t>
            </a:r>
          </a:p>
          <a:p>
            <a:pPr marL="103600" indent="-342900">
              <a:spcAft>
                <a:spcPts val="0"/>
              </a:spcAft>
              <a:buFont typeface="+mj-lt"/>
              <a:buAutoNum type="arabicParenR"/>
            </a:pPr>
            <a:r>
              <a:rPr lang="de-DE" dirty="0"/>
              <a:t>Generate a </a:t>
            </a:r>
            <a:r>
              <a:rPr lang="de-DE" dirty="0" err="1"/>
              <a:t>cross</a:t>
            </a:r>
            <a:r>
              <a:rPr lang="de-DE" dirty="0"/>
              <a:t> </a:t>
            </a:r>
            <a:r>
              <a:rPr lang="de-DE" dirty="0" err="1"/>
              <a:t>table</a:t>
            </a:r>
            <a:r>
              <a:rPr lang="de-DE" dirty="0"/>
              <a:t> </a:t>
            </a:r>
            <a:r>
              <a:rPr lang="de-DE" dirty="0" err="1"/>
              <a:t>with</a:t>
            </a:r>
            <a:r>
              <a:rPr lang="de-DE" dirty="0"/>
              <a:t> </a:t>
            </a:r>
            <a:r>
              <a:rPr lang="de-DE" sz="1700" dirty="0" err="1">
                <a:highlight>
                  <a:srgbClr val="E6EFF3"/>
                </a:highlight>
                <a:latin typeface="Lucida Console" panose="020B0609040504020204" pitchFamily="49" charset="0"/>
              </a:rPr>
              <a:t>table</a:t>
            </a:r>
            <a:r>
              <a:rPr lang="de-DE" sz="1700" dirty="0">
                <a:highlight>
                  <a:srgbClr val="E6EFF3"/>
                </a:highlight>
                <a:latin typeface="Lucida Console" panose="020B0609040504020204" pitchFamily="49" charset="0"/>
              </a:rPr>
              <a:t>()</a:t>
            </a:r>
            <a:r>
              <a:rPr lang="de-DE" dirty="0"/>
              <a:t> </a:t>
            </a:r>
            <a:r>
              <a:rPr lang="de-DE" dirty="0" err="1"/>
              <a:t>using</a:t>
            </a:r>
            <a:r>
              <a:rPr lang="de-DE" dirty="0"/>
              <a:t> </a:t>
            </a:r>
            <a:r>
              <a:rPr lang="de-DE" dirty="0" err="1"/>
              <a:t>the</a:t>
            </a:r>
            <a:r>
              <a:rPr lang="de-DE" dirty="0"/>
              <a:t> variables </a:t>
            </a:r>
            <a:r>
              <a:rPr lang="de-DE" i="1" dirty="0" err="1"/>
              <a:t>species</a:t>
            </a:r>
            <a:r>
              <a:rPr lang="de-DE" dirty="0"/>
              <a:t> and </a:t>
            </a:r>
            <a:r>
              <a:rPr lang="de-DE" i="1" dirty="0"/>
              <a:t>sex </a:t>
            </a:r>
            <a:r>
              <a:rPr lang="en-US" dirty="0"/>
              <a:t>and assign the table to the tab1 or tab2 variable</a:t>
            </a:r>
            <a:r>
              <a:rPr lang="de-DE" dirty="0"/>
              <a:t>.</a:t>
            </a:r>
          </a:p>
          <a:p>
            <a:pPr marL="607600" lvl="2" indent="-342900">
              <a:spcAft>
                <a:spcPts val="0"/>
              </a:spcAft>
              <a:buFont typeface="+mj-lt"/>
              <a:buAutoNum type="alphaLcParenR"/>
            </a:pPr>
            <a:r>
              <a:rPr lang="en-US" dirty="0"/>
              <a:t>without consideration of missing values </a:t>
            </a:r>
            <a:r>
              <a:rPr lang="de-DE" dirty="0"/>
              <a:t>(NA) </a:t>
            </a:r>
            <a:r>
              <a:rPr lang="de-DE" dirty="0">
                <a:sym typeface="Wingdings" panose="05000000000000000000" pitchFamily="2" charset="2"/>
              </a:rPr>
              <a:t> tab1</a:t>
            </a:r>
            <a:endParaRPr lang="de-DE" dirty="0"/>
          </a:p>
          <a:p>
            <a:pPr marL="607600" lvl="2" indent="-342900">
              <a:spcAft>
                <a:spcPts val="0"/>
              </a:spcAft>
              <a:buFont typeface="+mj-lt"/>
              <a:buAutoNum type="alphaLcParenR"/>
            </a:pPr>
            <a:r>
              <a:rPr lang="en-US" dirty="0"/>
              <a:t>with consideration of missing values</a:t>
            </a:r>
            <a:r>
              <a:rPr lang="de-DE" dirty="0"/>
              <a:t> </a:t>
            </a:r>
            <a:r>
              <a:rPr lang="de-DE" dirty="0">
                <a:sym typeface="Wingdings" panose="05000000000000000000" pitchFamily="2" charset="2"/>
              </a:rPr>
              <a:t> tab2</a:t>
            </a:r>
            <a:endParaRPr lang="de-DE" dirty="0"/>
          </a:p>
          <a:p>
            <a:pPr marL="103600" indent="-342900">
              <a:lnSpc>
                <a:spcPts val="1200"/>
              </a:lnSpc>
              <a:buFont typeface="+mj-lt"/>
              <a:buAutoNum type="arabicParenR"/>
            </a:pPr>
            <a:endParaRPr lang="de-DE" dirty="0"/>
          </a:p>
          <a:p>
            <a:pPr marL="103600" marR="5080" indent="-342900">
              <a:lnSpc>
                <a:spcPct val="98200"/>
              </a:lnSpc>
              <a:spcBef>
                <a:spcPts val="615"/>
              </a:spcBef>
              <a:buFont typeface="+mj-lt"/>
              <a:buAutoNum type="arabicParenR"/>
            </a:pPr>
            <a:r>
              <a:rPr lang="en-US" dirty="0"/>
              <a:t>Generate a table with edge frequencies from tab2 (with missing values)</a:t>
            </a:r>
            <a:r>
              <a:rPr lang="de-DE" dirty="0"/>
              <a:t>.</a:t>
            </a:r>
          </a:p>
          <a:p>
            <a:pPr marL="103600" marR="5080" indent="-342900">
              <a:lnSpc>
                <a:spcPct val="98200"/>
              </a:lnSpc>
              <a:spcBef>
                <a:spcPts val="615"/>
              </a:spcBef>
              <a:buFont typeface="+mj-lt"/>
              <a:buAutoNum type="arabicParenR"/>
            </a:pPr>
            <a:r>
              <a:rPr lang="en-US" dirty="0"/>
              <a:t>Generate a table of relative frequencies from tab2, rounded to 2 decimal places. Assign this table to a new variable tab3</a:t>
            </a:r>
            <a:r>
              <a:rPr lang="de-DE" dirty="0"/>
              <a:t>.</a:t>
            </a:r>
          </a:p>
          <a:p>
            <a:pPr marL="103600" marR="5080" indent="-342900">
              <a:lnSpc>
                <a:spcPct val="98200"/>
              </a:lnSpc>
              <a:spcBef>
                <a:spcPts val="615"/>
              </a:spcBef>
              <a:buFont typeface="+mj-lt"/>
              <a:buAutoNum type="arabicParenR"/>
            </a:pPr>
            <a:r>
              <a:rPr lang="de-DE" dirty="0" err="1"/>
              <a:t>Convert</a:t>
            </a:r>
            <a:r>
              <a:rPr lang="de-DE" dirty="0"/>
              <a:t> tab3 </a:t>
            </a:r>
            <a:r>
              <a:rPr lang="de-DE" dirty="0" err="1"/>
              <a:t>to</a:t>
            </a:r>
            <a:r>
              <a:rPr lang="de-DE" dirty="0"/>
              <a:t> </a:t>
            </a:r>
            <a:r>
              <a:rPr lang="de-DE" dirty="0" err="1"/>
              <a:t>percentages</a:t>
            </a:r>
            <a:r>
              <a:rPr lang="de-DE" dirty="0"/>
              <a:t>.</a:t>
            </a:r>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137</a:t>
            </a:fld>
            <a:endParaRPr lang="de-AT" dirty="0"/>
          </a:p>
        </p:txBody>
      </p:sp>
      <p:pic>
        <p:nvPicPr>
          <p:cNvPr id="7" name="Grafik 6">
            <a:extLst>
              <a:ext uri="{FF2B5EF4-FFF2-40B4-BE49-F238E27FC236}">
                <a16:creationId xmlns:a16="http://schemas.microsoft.com/office/drawing/2014/main" id="{C1BDF202-D6E4-47AA-B462-5E6934EEBCFB}"/>
              </a:ext>
            </a:extLst>
          </p:cNvPr>
          <p:cNvPicPr>
            <a:picLocks noChangeAspect="1"/>
          </p:cNvPicPr>
          <p:nvPr/>
        </p:nvPicPr>
        <p:blipFill>
          <a:blip r:embed="rId2"/>
          <a:stretch>
            <a:fillRect/>
          </a:stretch>
        </p:blipFill>
        <p:spPr>
          <a:xfrm>
            <a:off x="6871695" y="99856"/>
            <a:ext cx="2105029" cy="1280496"/>
          </a:xfrm>
          <a:prstGeom prst="rect">
            <a:avLst/>
          </a:prstGeom>
        </p:spPr>
      </p:pic>
      <p:sp>
        <p:nvSpPr>
          <p:cNvPr id="6" name="Fußzeilenplatzhalter 5">
            <a:extLst>
              <a:ext uri="{FF2B5EF4-FFF2-40B4-BE49-F238E27FC236}">
                <a16:creationId xmlns:a16="http://schemas.microsoft.com/office/drawing/2014/main" id="{FF963DAF-E944-192B-BD8A-55C8A2C5B84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387611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Inference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138</a:t>
            </a:fld>
            <a:endParaRPr lang="de-AT" dirty="0"/>
          </a:p>
        </p:txBody>
      </p:sp>
      <p:sp>
        <p:nvSpPr>
          <p:cNvPr id="2" name="Fußzeilenplatzhalter 1">
            <a:extLst>
              <a:ext uri="{FF2B5EF4-FFF2-40B4-BE49-F238E27FC236}">
                <a16:creationId xmlns:a16="http://schemas.microsoft.com/office/drawing/2014/main" id="{B794FE8B-65D2-4CD5-E8C3-95974DB2A5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69272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latin typeface="Arial"/>
                <a:cs typeface="Arial"/>
              </a:rPr>
              <a:t>Tests for independence</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1"/>
          </p:nvPr>
        </p:nvSpPr>
        <p:spPr/>
        <p:txBody>
          <a:bodyPr/>
          <a:lstStyle/>
          <a:p>
            <a:fld id="{1206269C-C24E-4E80-9A4B-E7E19BB59A67}" type="slidenum">
              <a:rPr lang="de-AT" smtClean="0"/>
              <a:pPr/>
              <a:t>139</a:t>
            </a:fld>
            <a:endParaRPr lang="de-AT"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sz="quarter" idx="15"/>
          </p:nvPr>
        </p:nvSpPr>
        <p:spPr>
          <a:xfrm>
            <a:off x="540000" y="1501140"/>
            <a:ext cx="3669361" cy="3106860"/>
          </a:xfrm>
        </p:spPr>
        <p:txBody>
          <a:bodyPr/>
          <a:lstStyle/>
          <a:p>
            <a:pPr marL="12700">
              <a:lnSpc>
                <a:spcPct val="100000"/>
              </a:lnSpc>
              <a:spcBef>
                <a:spcPts val="620"/>
              </a:spcBef>
              <a:spcAft>
                <a:spcPts val="0"/>
              </a:spcAft>
            </a:pPr>
            <a:r>
              <a:rPr lang="en-US" sz="1800" b="1" spc="-40" dirty="0"/>
              <a:t>Chi-</a:t>
            </a:r>
            <a:r>
              <a:rPr lang="en-US" sz="1800" b="1" spc="-30" dirty="0"/>
              <a:t>Square</a:t>
            </a:r>
            <a:r>
              <a:rPr lang="en-US" sz="1800" b="1" spc="10" dirty="0"/>
              <a:t> </a:t>
            </a:r>
            <a:r>
              <a:rPr lang="en-US" sz="1800" b="1" spc="-10" dirty="0"/>
              <a:t>Test: </a:t>
            </a:r>
            <a:r>
              <a:rPr lang="en-US" sz="1600" dirty="0" err="1">
                <a:highlight>
                  <a:srgbClr val="E6EFF3"/>
                </a:highlight>
                <a:latin typeface="Lucida Console" panose="020B0609040504020204" pitchFamily="49" charset="0"/>
              </a:rPr>
              <a:t>chisq.test</a:t>
            </a:r>
            <a:r>
              <a:rPr lang="en-US" sz="1600" dirty="0">
                <a:highlight>
                  <a:srgbClr val="E6EFF3"/>
                </a:highlight>
                <a:latin typeface="Lucida Console" panose="020B0609040504020204" pitchFamily="49" charset="0"/>
              </a:rPr>
              <a:t>()</a:t>
            </a:r>
          </a:p>
          <a:p>
            <a:pPr marL="12700">
              <a:lnSpc>
                <a:spcPct val="100000"/>
              </a:lnSpc>
              <a:spcAft>
                <a:spcPts val="0"/>
              </a:spcAft>
            </a:pPr>
            <a:r>
              <a:rPr lang="en-US" sz="1800" b="1" spc="-45" dirty="0"/>
              <a:t>Fisher’s</a:t>
            </a:r>
            <a:r>
              <a:rPr lang="en-US" sz="1800" b="1" dirty="0"/>
              <a:t> </a:t>
            </a:r>
            <a:r>
              <a:rPr lang="en-US" sz="1800" b="1" spc="-10" dirty="0"/>
              <a:t>Exact</a:t>
            </a:r>
            <a:r>
              <a:rPr lang="en-US" sz="1800" b="1" spc="5" dirty="0"/>
              <a:t> </a:t>
            </a:r>
            <a:r>
              <a:rPr lang="en-US" sz="1800" b="1" spc="-10" dirty="0"/>
              <a:t>Test:</a:t>
            </a:r>
            <a:r>
              <a:rPr lang="en-US" sz="1800" b="1" spc="-15" dirty="0"/>
              <a:t> </a:t>
            </a:r>
            <a:r>
              <a:rPr lang="en-US" sz="1600" dirty="0" err="1">
                <a:highlight>
                  <a:srgbClr val="E6EFF3"/>
                </a:highlight>
                <a:latin typeface="Lucida Console" panose="020B0609040504020204" pitchFamily="49" charset="0"/>
              </a:rPr>
              <a:t>fisher.test</a:t>
            </a:r>
            <a:r>
              <a:rPr lang="en-US" sz="1600" dirty="0">
                <a:highlight>
                  <a:srgbClr val="E6EFF3"/>
                </a:highlight>
                <a:latin typeface="Lucida Console" panose="020B0609040504020204" pitchFamily="49" charset="0"/>
              </a:rPr>
              <a:t>()</a:t>
            </a:r>
          </a:p>
          <a:p>
            <a:pPr>
              <a:spcAft>
                <a:spcPts val="0"/>
              </a:spcAft>
            </a:pPr>
            <a:r>
              <a:rPr lang="de-DE" dirty="0" err="1"/>
              <a:t>Preparation</a:t>
            </a:r>
            <a:r>
              <a:rPr lang="de-DE" dirty="0"/>
              <a:t>: </a:t>
            </a:r>
            <a:r>
              <a:rPr lang="de-DE" dirty="0" err="1"/>
              <a:t>create</a:t>
            </a:r>
            <a:r>
              <a:rPr lang="de-DE" dirty="0"/>
              <a:t> a </a:t>
            </a:r>
            <a:r>
              <a:rPr lang="de-DE" dirty="0" err="1"/>
              <a:t>crosstab</a:t>
            </a:r>
            <a:r>
              <a:rPr lang="de-DE" dirty="0"/>
              <a:t>. (</a:t>
            </a:r>
            <a:r>
              <a:rPr lang="de-DE" sz="1600" dirty="0" err="1">
                <a:highlight>
                  <a:srgbClr val="E6EFF3"/>
                </a:highlight>
                <a:latin typeface="Lucida Console" panose="020B0609040504020204" pitchFamily="49" charset="0"/>
              </a:rPr>
              <a:t>xtabs</a:t>
            </a:r>
            <a:r>
              <a:rPr lang="de-DE" sz="1600" dirty="0">
                <a:highlight>
                  <a:srgbClr val="E6EFF3"/>
                </a:highlight>
                <a:latin typeface="Lucida Console" panose="020B0609040504020204" pitchFamily="49" charset="0"/>
              </a:rPr>
              <a:t>()</a:t>
            </a:r>
            <a:r>
              <a:rPr lang="de-DE" dirty="0"/>
              <a:t>) </a:t>
            </a:r>
          </a:p>
        </p:txBody>
      </p:sp>
      <p:sp>
        <p:nvSpPr>
          <p:cNvPr id="8" name="Inhaltsplatzhalter 7">
            <a:extLst>
              <a:ext uri="{FF2B5EF4-FFF2-40B4-BE49-F238E27FC236}">
                <a16:creationId xmlns:a16="http://schemas.microsoft.com/office/drawing/2014/main" id="{87BA11AF-9701-4CB6-8662-331DC510FBC2}"/>
              </a:ext>
            </a:extLst>
          </p:cNvPr>
          <p:cNvSpPr>
            <a:spLocks noGrp="1"/>
          </p:cNvSpPr>
          <p:nvPr>
            <p:ph sz="quarter" idx="16"/>
          </p:nvPr>
        </p:nvSpPr>
        <p:spPr/>
        <p:txBody>
          <a:bodyPr/>
          <a:lstStyle/>
          <a:p>
            <a:endParaRPr lang="de-DE"/>
          </a:p>
        </p:txBody>
      </p:sp>
      <p:pic>
        <p:nvPicPr>
          <p:cNvPr id="7" name="Grafik 6">
            <a:extLst>
              <a:ext uri="{FF2B5EF4-FFF2-40B4-BE49-F238E27FC236}">
                <a16:creationId xmlns:a16="http://schemas.microsoft.com/office/drawing/2014/main" id="{25E9BB7C-57A7-45A6-BD16-5FCEE67D2B7C}"/>
              </a:ext>
            </a:extLst>
          </p:cNvPr>
          <p:cNvPicPr>
            <a:picLocks noChangeAspect="1"/>
          </p:cNvPicPr>
          <p:nvPr/>
        </p:nvPicPr>
        <p:blipFill>
          <a:blip r:embed="rId2"/>
          <a:stretch>
            <a:fillRect/>
          </a:stretch>
        </p:blipFill>
        <p:spPr>
          <a:xfrm>
            <a:off x="4209361" y="153223"/>
            <a:ext cx="4934639" cy="4925112"/>
          </a:xfrm>
          <a:prstGeom prst="rect">
            <a:avLst/>
          </a:prstGeom>
        </p:spPr>
      </p:pic>
      <p:sp>
        <p:nvSpPr>
          <p:cNvPr id="4" name="Fußzeilenplatzhalter 3">
            <a:extLst>
              <a:ext uri="{FF2B5EF4-FFF2-40B4-BE49-F238E27FC236}">
                <a16:creationId xmlns:a16="http://schemas.microsoft.com/office/drawing/2014/main" id="{986F6017-6793-4801-D350-78BE08DFD5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853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8DD86-CBD6-4773-9FA9-3C154E041607}"/>
              </a:ext>
            </a:extLst>
          </p:cNvPr>
          <p:cNvSpPr>
            <a:spLocks noGrp="1"/>
          </p:cNvSpPr>
          <p:nvPr>
            <p:ph type="title"/>
          </p:nvPr>
        </p:nvSpPr>
        <p:spPr/>
        <p:txBody>
          <a:bodyPr/>
          <a:lstStyle/>
          <a:p>
            <a:endParaRPr lang="de-DE" dirty="0"/>
          </a:p>
        </p:txBody>
      </p:sp>
      <p:sp>
        <p:nvSpPr>
          <p:cNvPr id="4" name="Foliennummernplatzhalter 3">
            <a:extLst>
              <a:ext uri="{FF2B5EF4-FFF2-40B4-BE49-F238E27FC236}">
                <a16:creationId xmlns:a16="http://schemas.microsoft.com/office/drawing/2014/main" id="{E6EF7C50-5D55-45CE-AE77-E0BD9F3F13EB}"/>
              </a:ext>
            </a:extLst>
          </p:cNvPr>
          <p:cNvSpPr>
            <a:spLocks noGrp="1"/>
          </p:cNvSpPr>
          <p:nvPr>
            <p:ph type="sldNum" sz="quarter" idx="11"/>
          </p:nvPr>
        </p:nvSpPr>
        <p:spPr/>
        <p:txBody>
          <a:bodyPr/>
          <a:lstStyle/>
          <a:p>
            <a:fld id="{1206269C-C24E-4E80-9A4B-E7E19BB59A67}" type="slidenum">
              <a:rPr lang="de-AT" smtClean="0"/>
              <a:pPr/>
              <a:t>14</a:t>
            </a:fld>
            <a:endParaRPr lang="de-AT" dirty="0"/>
          </a:p>
        </p:txBody>
      </p:sp>
      <p:pic>
        <p:nvPicPr>
          <p:cNvPr id="8" name="Inhaltsplatzhalter 7">
            <a:extLst>
              <a:ext uri="{FF2B5EF4-FFF2-40B4-BE49-F238E27FC236}">
                <a16:creationId xmlns:a16="http://schemas.microsoft.com/office/drawing/2014/main" id="{DE26FDF1-202F-41A2-A718-4EDFE9A1EB5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712813" y="1630363"/>
            <a:ext cx="3492448" cy="2978150"/>
          </a:xfrm>
        </p:spPr>
      </p:pic>
      <p:pic>
        <p:nvPicPr>
          <p:cNvPr id="10" name="Inhaltsplatzhalter 9" descr="Ein Bild, das Text, Person enthält.&#10;&#10;Automatisch generierte Beschreibung">
            <a:extLst>
              <a:ext uri="{FF2B5EF4-FFF2-40B4-BE49-F238E27FC236}">
                <a16:creationId xmlns:a16="http://schemas.microsoft.com/office/drawing/2014/main" id="{5A98A954-3F2E-465D-8DD7-6C9125E43C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679950" y="2133858"/>
            <a:ext cx="3838575" cy="1971160"/>
          </a:xfrm>
        </p:spPr>
      </p:pic>
      <p:sp>
        <p:nvSpPr>
          <p:cNvPr id="5" name="Fußzeilenplatzhalter 4">
            <a:extLst>
              <a:ext uri="{FF2B5EF4-FFF2-40B4-BE49-F238E27FC236}">
                <a16:creationId xmlns:a16="http://schemas.microsoft.com/office/drawing/2014/main" id="{24EDB389-87DD-C9E6-D7F3-387E917D92E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8728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36CE7-A19A-4F08-AF59-474067C94D2F}"/>
              </a:ext>
            </a:extLst>
          </p:cNvPr>
          <p:cNvSpPr>
            <a:spLocks noGrp="1"/>
          </p:cNvSpPr>
          <p:nvPr>
            <p:ph type="title"/>
          </p:nvPr>
        </p:nvSpPr>
        <p:spPr/>
        <p:txBody>
          <a:bodyPr/>
          <a:lstStyle/>
          <a:p>
            <a:r>
              <a:rPr lang="de-DE" dirty="0" err="1"/>
              <a:t>Covariance</a:t>
            </a:r>
            <a:r>
              <a:rPr lang="de-DE" dirty="0"/>
              <a:t> und </a:t>
            </a:r>
            <a:r>
              <a:rPr lang="de-DE" dirty="0" err="1"/>
              <a:t>Correlation</a:t>
            </a:r>
            <a:endParaRPr lang="de-DE" dirty="0"/>
          </a:p>
        </p:txBody>
      </p:sp>
      <p:sp>
        <p:nvSpPr>
          <p:cNvPr id="4" name="Foliennummernplatzhalter 3">
            <a:extLst>
              <a:ext uri="{FF2B5EF4-FFF2-40B4-BE49-F238E27FC236}">
                <a16:creationId xmlns:a16="http://schemas.microsoft.com/office/drawing/2014/main" id="{392E4F0E-4FEB-4AF4-A522-9B76EF7BD1D1}"/>
              </a:ext>
            </a:extLst>
          </p:cNvPr>
          <p:cNvSpPr>
            <a:spLocks noGrp="1"/>
          </p:cNvSpPr>
          <p:nvPr>
            <p:ph type="sldNum" sz="quarter" idx="11"/>
          </p:nvPr>
        </p:nvSpPr>
        <p:spPr/>
        <p:txBody>
          <a:bodyPr/>
          <a:lstStyle/>
          <a:p>
            <a:fld id="{1206269C-C24E-4E80-9A4B-E7E19BB59A67}" type="slidenum">
              <a:rPr lang="de-AT" smtClean="0"/>
              <a:pPr/>
              <a:t>140</a:t>
            </a:fld>
            <a:endParaRPr lang="de-AT" dirty="0"/>
          </a:p>
        </p:txBody>
      </p:sp>
      <p:sp>
        <p:nvSpPr>
          <p:cNvPr id="5" name="Inhaltsplatzhalter 4">
            <a:extLst>
              <a:ext uri="{FF2B5EF4-FFF2-40B4-BE49-F238E27FC236}">
                <a16:creationId xmlns:a16="http://schemas.microsoft.com/office/drawing/2014/main" id="{CECFF313-11A7-41B7-9085-946DC54CD320}"/>
              </a:ext>
            </a:extLst>
          </p:cNvPr>
          <p:cNvSpPr>
            <a:spLocks noGrp="1"/>
          </p:cNvSpPr>
          <p:nvPr>
            <p:ph sz="quarter" idx="15"/>
          </p:nvPr>
        </p:nvSpPr>
        <p:spPr/>
        <p:txBody>
          <a:bodyPr/>
          <a:lstStyle/>
          <a:p>
            <a:r>
              <a:rPr lang="de-DE" sz="1600" dirty="0" err="1">
                <a:highlight>
                  <a:srgbClr val="E6EFF3"/>
                </a:highlight>
                <a:latin typeface="Lucida Console" panose="020B0609040504020204" pitchFamily="49" charset="0"/>
              </a:rPr>
              <a:t>cov</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cor.test</a:t>
            </a:r>
            <a:r>
              <a:rPr lang="de-DE" sz="1600" dirty="0">
                <a:highlight>
                  <a:srgbClr val="E6EFF3"/>
                </a:highlight>
                <a:latin typeface="Lucida Console" panose="020B0609040504020204" pitchFamily="49" charset="0"/>
              </a:rPr>
              <a:t>()</a:t>
            </a:r>
          </a:p>
        </p:txBody>
      </p:sp>
      <p:pic>
        <p:nvPicPr>
          <p:cNvPr id="8" name="Inhaltsplatzhalter 7">
            <a:extLst>
              <a:ext uri="{FF2B5EF4-FFF2-40B4-BE49-F238E27FC236}">
                <a16:creationId xmlns:a16="http://schemas.microsoft.com/office/drawing/2014/main" id="{6080B9E7-5CBB-402E-98F9-95822BE6187B}"/>
              </a:ext>
            </a:extLst>
          </p:cNvPr>
          <p:cNvPicPr>
            <a:picLocks noGrp="1" noChangeAspect="1"/>
          </p:cNvPicPr>
          <p:nvPr>
            <p:ph sz="quarter" idx="16"/>
          </p:nvPr>
        </p:nvPicPr>
        <p:blipFill>
          <a:blip r:embed="rId2"/>
          <a:stretch>
            <a:fillRect/>
          </a:stretch>
        </p:blipFill>
        <p:spPr>
          <a:xfrm>
            <a:off x="3686587" y="1195590"/>
            <a:ext cx="5360819" cy="2696459"/>
          </a:xfrm>
        </p:spPr>
      </p:pic>
      <p:sp>
        <p:nvSpPr>
          <p:cNvPr id="10" name="Ellipse 9">
            <a:extLst>
              <a:ext uri="{FF2B5EF4-FFF2-40B4-BE49-F238E27FC236}">
                <a16:creationId xmlns:a16="http://schemas.microsoft.com/office/drawing/2014/main" id="{6BA13FAC-01C8-4FD4-B5D7-CF4EA61E7E3F}"/>
              </a:ext>
            </a:extLst>
          </p:cNvPr>
          <p:cNvSpPr/>
          <p:nvPr/>
        </p:nvSpPr>
        <p:spPr>
          <a:xfrm>
            <a:off x="3508771" y="3492166"/>
            <a:ext cx="1286582" cy="399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9BE135B3-ABC0-4313-9323-1B91F67C882B}"/>
              </a:ext>
            </a:extLst>
          </p:cNvPr>
          <p:cNvSpPr/>
          <p:nvPr/>
        </p:nvSpPr>
        <p:spPr>
          <a:xfrm>
            <a:off x="5580916" y="2571750"/>
            <a:ext cx="1690150" cy="315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AA64F379-2EEA-2A44-8632-6DE6DBAE138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1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a:t>
            </a:r>
            <a:r>
              <a:rPr lang="de-DE" dirty="0" err="1"/>
              <a:t>tests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141</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fontScale="92500" lnSpcReduction="10000"/>
          </a:bodyPr>
          <a:lstStyle/>
          <a:p>
            <a:r>
              <a:rPr lang="de-DE" sz="1700" dirty="0" err="1">
                <a:highlight>
                  <a:srgbClr val="E6EFF3"/>
                </a:highlight>
                <a:latin typeface="Lucida Console" panose="020B0609040504020204" pitchFamily="49" charset="0"/>
              </a:rPr>
              <a:t>stats</a:t>
            </a:r>
            <a:r>
              <a:rPr lang="de-DE" sz="1700" dirty="0">
                <a:highlight>
                  <a:srgbClr val="E6EFF3"/>
                </a:highlight>
                <a:latin typeface="Lucida Console" panose="020B0609040504020204" pitchFamily="49" charset="0"/>
              </a:rPr>
              <a:t>::</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a:t>
            </a:r>
          </a:p>
          <a:p>
            <a:pPr lvl="1"/>
            <a:r>
              <a:rPr lang="de-DE" dirty="0" err="1"/>
              <a:t>One</a:t>
            </a:r>
            <a:r>
              <a:rPr lang="de-DE" dirty="0"/>
              <a:t>-sample T </a:t>
            </a:r>
            <a:r>
              <a:rPr lang="de-DE" dirty="0" err="1"/>
              <a:t>test</a:t>
            </a:r>
            <a:r>
              <a:rPr lang="de-DE" dirty="0"/>
              <a:t> </a:t>
            </a:r>
            <a:r>
              <a:rPr lang="de-DE" sz="1400" dirty="0"/>
              <a:t>(</a:t>
            </a:r>
            <a:r>
              <a:rPr lang="en-US" sz="1400" dirty="0"/>
              <a:t>to test against a fixed value</a:t>
            </a:r>
            <a:r>
              <a:rPr lang="de-DE" sz="1400" dirty="0"/>
              <a:t>)</a:t>
            </a:r>
            <a:br>
              <a:rPr lang="de-DE" dirty="0"/>
            </a:br>
            <a:r>
              <a:rPr lang="de-DE" dirty="0"/>
              <a:t> </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a:t>
            </a:r>
            <a:r>
              <a:rPr lang="de-DE" sz="1700" dirty="0" err="1">
                <a:highlight>
                  <a:srgbClr val="E6EFF3"/>
                </a:highlight>
                <a:latin typeface="Lucida Console" panose="020B0609040504020204" pitchFamily="49" charset="0"/>
              </a:rPr>
              <a:t>mu</a:t>
            </a:r>
            <a:r>
              <a:rPr lang="de-DE" sz="1700" dirty="0">
                <a:highlight>
                  <a:srgbClr val="E6EFF3"/>
                </a:highlight>
                <a:latin typeface="Lucida Console" panose="020B0609040504020204" pitchFamily="49" charset="0"/>
              </a:rPr>
              <a:t> = 0)</a:t>
            </a:r>
          </a:p>
          <a:p>
            <a:pPr lvl="1"/>
            <a:r>
              <a:rPr lang="de-DE" dirty="0"/>
              <a:t>t-test </a:t>
            </a:r>
            <a:r>
              <a:rPr lang="de-DE" dirty="0" err="1"/>
              <a:t>for</a:t>
            </a:r>
            <a:r>
              <a:rPr lang="de-DE" dirty="0"/>
              <a:t> </a:t>
            </a:r>
            <a:r>
              <a:rPr lang="de-DE" dirty="0" err="1"/>
              <a:t>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y, </a:t>
            </a:r>
            <a:r>
              <a:rPr lang="de-DE" sz="1700" dirty="0" err="1">
                <a:highlight>
                  <a:srgbClr val="E6EFF3"/>
                </a:highlight>
                <a:latin typeface="Lucida Console" panose="020B0609040504020204" pitchFamily="49" charset="0"/>
              </a:rPr>
              <a:t>paired</a:t>
            </a:r>
            <a:r>
              <a:rPr lang="de-DE" sz="1700" dirty="0">
                <a:highlight>
                  <a:srgbClr val="E6EFF3"/>
                </a:highlight>
                <a:latin typeface="Lucida Console" panose="020B0609040504020204" pitchFamily="49" charset="0"/>
              </a:rPr>
              <a:t> = TRUE)</a:t>
            </a:r>
          </a:p>
          <a:p>
            <a:pPr lvl="1"/>
            <a:r>
              <a:rPr lang="de-DE" dirty="0"/>
              <a:t>t-test </a:t>
            </a:r>
            <a:r>
              <a:rPr lang="de-DE" dirty="0" err="1"/>
              <a:t>for</a:t>
            </a:r>
            <a:r>
              <a:rPr lang="de-DE" dirty="0"/>
              <a:t> </a:t>
            </a:r>
            <a:r>
              <a:rPr lang="de-DE" dirty="0" err="1"/>
              <a:t>independent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 </a:t>
            </a:r>
            <a:r>
              <a:rPr lang="de-DE" sz="1700" dirty="0" err="1">
                <a:highlight>
                  <a:srgbClr val="E6EFF3"/>
                </a:highlight>
                <a:latin typeface="Lucida Console" panose="020B0609040504020204" pitchFamily="49" charset="0"/>
              </a:rPr>
              <a:t>group</a:t>
            </a:r>
            <a:r>
              <a:rPr lang="de-DE" sz="1700" dirty="0">
                <a:highlight>
                  <a:srgbClr val="E6EFF3"/>
                </a:highlight>
                <a:latin typeface="Lucida Console" panose="020B0609040504020204" pitchFamily="49" charset="0"/>
              </a:rPr>
              <a:t>, </a:t>
            </a:r>
            <a:r>
              <a:rPr lang="de-DE" sz="1700" dirty="0" err="1">
                <a:highlight>
                  <a:srgbClr val="E6EFF3"/>
                </a:highlight>
                <a:latin typeface="Lucida Console" panose="020B0609040504020204" pitchFamily="49" charset="0"/>
              </a:rPr>
              <a:t>var.equal</a:t>
            </a:r>
            <a:r>
              <a:rPr lang="de-DE" sz="1700" dirty="0">
                <a:highlight>
                  <a:srgbClr val="E6EFF3"/>
                </a:highlight>
                <a:latin typeface="Lucida Console" panose="020B0609040504020204" pitchFamily="49" charset="0"/>
              </a:rPr>
              <a:t> = FALSE)</a:t>
            </a:r>
            <a:r>
              <a:rPr lang="de-DE" dirty="0"/>
              <a:t> </a:t>
            </a:r>
          </a:p>
          <a:p>
            <a:br>
              <a:rPr lang="de-DE" dirty="0"/>
            </a:br>
            <a:endParaRPr lang="de-DE" dirty="0"/>
          </a:p>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H="1" flipV="1">
            <a:off x="1467465" y="3989440"/>
            <a:ext cx="331838" cy="36429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1246239" y="4331001"/>
            <a:ext cx="1828800" cy="276999"/>
          </a:xfrm>
          <a:prstGeom prst="rect">
            <a:avLst/>
          </a:prstGeom>
          <a:noFill/>
        </p:spPr>
        <p:txBody>
          <a:bodyPr wrap="square" rtlCol="0">
            <a:spAutoFit/>
          </a:bodyPr>
          <a:lstStyle/>
          <a:p>
            <a:r>
              <a:rPr lang="de-DE" sz="1200" dirty="0">
                <a:solidFill>
                  <a:schemeClr val="bg2">
                    <a:lumMod val="50000"/>
                  </a:schemeClr>
                </a:solidFill>
              </a:rPr>
              <a:t>Welch-Korrektur</a:t>
            </a:r>
          </a:p>
        </p:txBody>
      </p:sp>
      <p:pic>
        <p:nvPicPr>
          <p:cNvPr id="25" name="Grafik 24">
            <a:extLst>
              <a:ext uri="{FF2B5EF4-FFF2-40B4-BE49-F238E27FC236}">
                <a16:creationId xmlns:a16="http://schemas.microsoft.com/office/drawing/2014/main" id="{F6B50DA7-07DB-4C15-8619-EA52B6665A76}"/>
              </a:ext>
            </a:extLst>
          </p:cNvPr>
          <p:cNvPicPr>
            <a:picLocks noChangeAspect="1"/>
          </p:cNvPicPr>
          <p:nvPr/>
        </p:nvPicPr>
        <p:blipFill>
          <a:blip r:embed="rId3"/>
          <a:stretch>
            <a:fillRect/>
          </a:stretch>
        </p:blipFill>
        <p:spPr>
          <a:xfrm>
            <a:off x="3775587" y="957661"/>
            <a:ext cx="5432159" cy="2277695"/>
          </a:xfrm>
          <a:prstGeom prst="rect">
            <a:avLst/>
          </a:prstGeom>
        </p:spPr>
      </p:pic>
      <p:cxnSp>
        <p:nvCxnSpPr>
          <p:cNvPr id="27" name="Gerade Verbindung mit Pfeil 26">
            <a:extLst>
              <a:ext uri="{FF2B5EF4-FFF2-40B4-BE49-F238E27FC236}">
                <a16:creationId xmlns:a16="http://schemas.microsoft.com/office/drawing/2014/main" id="{C58624EB-236A-4C2C-86F2-EB4E97814B1F}"/>
              </a:ext>
            </a:extLst>
          </p:cNvPr>
          <p:cNvCxnSpPr/>
          <p:nvPr/>
        </p:nvCxnSpPr>
        <p:spPr>
          <a:xfrm flipH="1">
            <a:off x="7005484" y="1585452"/>
            <a:ext cx="552717" cy="33921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8" name="Gerade Verbindung mit Pfeil 27">
            <a:extLst>
              <a:ext uri="{FF2B5EF4-FFF2-40B4-BE49-F238E27FC236}">
                <a16:creationId xmlns:a16="http://schemas.microsoft.com/office/drawing/2014/main" id="{F7F919E5-3968-452B-828E-40265DBAD5BF}"/>
              </a:ext>
            </a:extLst>
          </p:cNvPr>
          <p:cNvCxnSpPr>
            <a:cxnSpLocks/>
          </p:cNvCxnSpPr>
          <p:nvPr/>
        </p:nvCxnSpPr>
        <p:spPr>
          <a:xfrm flipV="1">
            <a:off x="6491666" y="3181008"/>
            <a:ext cx="292593"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Gerade Verbindung mit Pfeil 28">
            <a:extLst>
              <a:ext uri="{FF2B5EF4-FFF2-40B4-BE49-F238E27FC236}">
                <a16:creationId xmlns:a16="http://schemas.microsoft.com/office/drawing/2014/main" id="{F62D1A2E-3245-4462-AB0B-7EE1E6AE3CB3}"/>
              </a:ext>
            </a:extLst>
          </p:cNvPr>
          <p:cNvCxnSpPr>
            <a:cxnSpLocks/>
          </p:cNvCxnSpPr>
          <p:nvPr/>
        </p:nvCxnSpPr>
        <p:spPr>
          <a:xfrm flipH="1" flipV="1">
            <a:off x="5250426" y="3181008"/>
            <a:ext cx="324465"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C7505F77-8BD5-C0C9-96FD-B10679C55D7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909441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Tests</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142</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a:bodyPr>
          <a:lstStyle/>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V="1">
            <a:off x="3075039" y="3893574"/>
            <a:ext cx="471948" cy="21385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2344994" y="4097949"/>
            <a:ext cx="1828800" cy="276999"/>
          </a:xfrm>
          <a:prstGeom prst="rect">
            <a:avLst/>
          </a:prstGeom>
          <a:noFill/>
        </p:spPr>
        <p:txBody>
          <a:bodyPr wrap="square" rtlCol="0">
            <a:spAutoFit/>
          </a:bodyPr>
          <a:lstStyle/>
          <a:p>
            <a:r>
              <a:rPr lang="de-DE" sz="1200" dirty="0">
                <a:solidFill>
                  <a:schemeClr val="bg2">
                    <a:lumMod val="50000"/>
                  </a:schemeClr>
                </a:solidFill>
              </a:rPr>
              <a:t>Welch </a:t>
            </a:r>
            <a:r>
              <a:rPr lang="de-DE" sz="1200" dirty="0" err="1">
                <a:solidFill>
                  <a:schemeClr val="bg2">
                    <a:lumMod val="50000"/>
                  </a:schemeClr>
                </a:solidFill>
              </a:rPr>
              <a:t>Correction</a:t>
            </a:r>
            <a:endParaRPr lang="de-DE" sz="1200" dirty="0">
              <a:solidFill>
                <a:schemeClr val="bg2">
                  <a:lumMod val="50000"/>
                </a:schemeClr>
              </a:solidFill>
            </a:endParaRPr>
          </a:p>
        </p:txBody>
      </p:sp>
      <p:sp>
        <p:nvSpPr>
          <p:cNvPr id="17" name="Inhaltsplatzhalter 16">
            <a:extLst>
              <a:ext uri="{FF2B5EF4-FFF2-40B4-BE49-F238E27FC236}">
                <a16:creationId xmlns:a16="http://schemas.microsoft.com/office/drawing/2014/main" id="{340AFA1D-D79F-4424-A7D4-7398A181E01C}"/>
              </a:ext>
            </a:extLst>
          </p:cNvPr>
          <p:cNvSpPr>
            <a:spLocks noGrp="1"/>
          </p:cNvSpPr>
          <p:nvPr>
            <p:ph sz="quarter" idx="16"/>
          </p:nvPr>
        </p:nvSpPr>
        <p:spPr/>
        <p:txBody>
          <a:bodyPr/>
          <a:lstStyle/>
          <a:p>
            <a:endParaRPr lang="de-DE"/>
          </a:p>
        </p:txBody>
      </p:sp>
      <p:pic>
        <p:nvPicPr>
          <p:cNvPr id="19" name="Grafik 18">
            <a:extLst>
              <a:ext uri="{FF2B5EF4-FFF2-40B4-BE49-F238E27FC236}">
                <a16:creationId xmlns:a16="http://schemas.microsoft.com/office/drawing/2014/main" id="{DE683CD5-BA1C-496F-9DB8-B20D6B5DA859}"/>
              </a:ext>
            </a:extLst>
          </p:cNvPr>
          <p:cNvPicPr>
            <a:picLocks noChangeAspect="1"/>
          </p:cNvPicPr>
          <p:nvPr/>
        </p:nvPicPr>
        <p:blipFill>
          <a:blip r:embed="rId3"/>
          <a:stretch>
            <a:fillRect/>
          </a:stretch>
        </p:blipFill>
        <p:spPr>
          <a:xfrm>
            <a:off x="3976866" y="239146"/>
            <a:ext cx="5167134" cy="4270887"/>
          </a:xfrm>
          <a:prstGeom prst="rect">
            <a:avLst/>
          </a:prstGeom>
        </p:spPr>
      </p:pic>
      <p:sp>
        <p:nvSpPr>
          <p:cNvPr id="6" name="Fußzeilenplatzhalter 5">
            <a:extLst>
              <a:ext uri="{FF2B5EF4-FFF2-40B4-BE49-F238E27FC236}">
                <a16:creationId xmlns:a16="http://schemas.microsoft.com/office/drawing/2014/main" id="{A84D85E9-B777-4A16-7AB8-4D49AD3A2D97}"/>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887742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85000" lnSpcReduction="20000"/>
          </a:bodyPr>
          <a:lstStyle/>
          <a:p>
            <a:r>
              <a:rPr lang="de-DE" dirty="0"/>
              <a:t>oder </a:t>
            </a:r>
            <a:r>
              <a:rPr lang="de-DE" dirty="0" err="1"/>
              <a:t>library</a:t>
            </a:r>
            <a:r>
              <a:rPr lang="de-DE" dirty="0"/>
              <a:t>(</a:t>
            </a:r>
            <a:r>
              <a:rPr lang="de-DE" dirty="0" err="1"/>
              <a:t>lsr</a:t>
            </a:r>
            <a:r>
              <a:rPr lang="de-DE" dirty="0"/>
              <a:t>)</a:t>
            </a:r>
          </a:p>
          <a:p>
            <a:r>
              <a:rPr lang="de-DE" dirty="0" err="1"/>
              <a:t>cohensD</a:t>
            </a:r>
            <a:r>
              <a:rPr lang="de-DE" dirty="0"/>
              <a:t>(</a:t>
            </a:r>
            <a:r>
              <a:rPr lang="de-DE" dirty="0" err="1"/>
              <a:t>data_xls$Gewicht~data_xls$Geschlecht</a:t>
            </a:r>
            <a:r>
              <a:rPr lang="de-DE" dirty="0"/>
              <a:t>)</a:t>
            </a:r>
          </a:p>
          <a:p>
            <a:endParaRPr lang="de-DE" dirty="0"/>
          </a:p>
          <a:p>
            <a:endParaRPr lang="de-DE" dirty="0"/>
          </a:p>
          <a:p>
            <a:r>
              <a:rPr lang="de-DE" dirty="0"/>
              <a:t>evtl. </a:t>
            </a:r>
            <a:r>
              <a:rPr lang="de-DE" dirty="0" err="1"/>
              <a:t>Cohen‘s</a:t>
            </a:r>
            <a:r>
              <a:rPr lang="de-DE" dirty="0"/>
              <a:t> d</a:t>
            </a:r>
          </a:p>
          <a:p>
            <a:r>
              <a:rPr lang="de-DE" dirty="0" err="1"/>
              <a:t>library</a:t>
            </a:r>
            <a:r>
              <a:rPr lang="de-DE" dirty="0"/>
              <a:t>(</a:t>
            </a:r>
            <a:r>
              <a:rPr lang="de-DE" dirty="0" err="1"/>
              <a:t>effsize</a:t>
            </a:r>
            <a:r>
              <a:rPr lang="de-DE" dirty="0"/>
              <a:t>)</a:t>
            </a:r>
          </a:p>
          <a:p>
            <a:r>
              <a:rPr lang="de-DE" dirty="0"/>
              <a:t>## </a:t>
            </a:r>
            <a:r>
              <a:rPr lang="de-DE" dirty="0" err="1"/>
              <a:t>data</a:t>
            </a:r>
            <a:r>
              <a:rPr lang="de-DE" dirty="0"/>
              <a:t> and </a:t>
            </a:r>
            <a:r>
              <a:rPr lang="de-DE" dirty="0" err="1"/>
              <a:t>factor</a:t>
            </a:r>
            <a:endParaRPr lang="de-DE" dirty="0"/>
          </a:p>
          <a:p>
            <a:r>
              <a:rPr lang="de-DE" dirty="0" err="1"/>
              <a:t>cohen.d</a:t>
            </a:r>
            <a:r>
              <a:rPr lang="de-DE" dirty="0"/>
              <a:t>(</a:t>
            </a:r>
            <a:r>
              <a:rPr lang="de-DE" dirty="0" err="1"/>
              <a:t>d,f</a:t>
            </a:r>
            <a:r>
              <a:rPr lang="de-DE" dirty="0"/>
              <a:t>)</a:t>
            </a:r>
          </a:p>
          <a:p>
            <a:r>
              <a:rPr lang="de-DE" dirty="0"/>
              <a:t>## </a:t>
            </a:r>
            <a:r>
              <a:rPr lang="de-DE" dirty="0" err="1"/>
              <a:t>formula</a:t>
            </a:r>
            <a:r>
              <a:rPr lang="de-DE" dirty="0"/>
              <a:t> interface</a:t>
            </a:r>
          </a:p>
          <a:p>
            <a:r>
              <a:rPr lang="de-DE" dirty="0" err="1"/>
              <a:t>cohen.d</a:t>
            </a:r>
            <a:r>
              <a:rPr lang="de-DE" dirty="0"/>
              <a:t>(d ~ f)</a:t>
            </a:r>
          </a:p>
          <a:p>
            <a:r>
              <a:rPr lang="de-DE" dirty="0"/>
              <a:t>## </a:t>
            </a:r>
            <a:r>
              <a:rPr lang="de-DE" dirty="0" err="1"/>
              <a:t>compute</a:t>
            </a:r>
            <a:r>
              <a:rPr lang="de-DE" dirty="0"/>
              <a:t> Hedges' g</a:t>
            </a:r>
          </a:p>
          <a:p>
            <a:r>
              <a:rPr lang="de-DE" dirty="0" err="1"/>
              <a:t>cohen.d</a:t>
            </a:r>
            <a:r>
              <a:rPr lang="de-DE" dirty="0"/>
              <a:t>(</a:t>
            </a:r>
            <a:r>
              <a:rPr lang="de-DE" dirty="0" err="1"/>
              <a:t>d,f,hedges.correction</a:t>
            </a:r>
            <a:r>
              <a:rPr lang="de-DE" dirty="0"/>
              <a:t>=TRUE)</a:t>
            </a:r>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143</a:t>
            </a:fld>
            <a:endParaRPr lang="de-AT" dirty="0"/>
          </a:p>
        </p:txBody>
      </p:sp>
      <p:sp>
        <p:nvSpPr>
          <p:cNvPr id="6" name="Fußzeilenplatzhalter 5">
            <a:extLst>
              <a:ext uri="{FF2B5EF4-FFF2-40B4-BE49-F238E27FC236}">
                <a16:creationId xmlns:a16="http://schemas.microsoft.com/office/drawing/2014/main" id="{467DF2B8-1BAF-A312-7971-14611403152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874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144</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dat$test1</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dat$test2</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540430" y="430292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dat$id_student</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want to know if a group of students could improve math skills by taking a course.  To do this, we have a performance score from each student from a math test before and after the course.</a:t>
            </a:r>
            <a:br>
              <a:rPr lang="de-DE" dirty="0">
                <a:solidFill>
                  <a:schemeClr val="tx1"/>
                </a:solidFill>
              </a:rPr>
            </a:b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501488" y="24705"/>
          <a:ext cx="2448231" cy="2123440"/>
        </p:xfrm>
        <a:graphic>
          <a:graphicData uri="http://schemas.openxmlformats.org/drawingml/2006/table">
            <a:tbl>
              <a:tblPr firstRow="1" bandRow="1">
                <a:tableStyleId>{5940675A-B579-460E-94D1-54222C63F5DA}</a:tableStyleId>
              </a:tblPr>
              <a:tblGrid>
                <a:gridCol w="816077">
                  <a:extLst>
                    <a:ext uri="{9D8B030D-6E8A-4147-A177-3AD203B41FA5}">
                      <a16:colId xmlns:a16="http://schemas.microsoft.com/office/drawing/2014/main" val="2298494517"/>
                    </a:ext>
                  </a:extLst>
                </a:gridCol>
                <a:gridCol w="816077">
                  <a:extLst>
                    <a:ext uri="{9D8B030D-6E8A-4147-A177-3AD203B41FA5}">
                      <a16:colId xmlns:a16="http://schemas.microsoft.com/office/drawing/2014/main" val="385767415"/>
                    </a:ext>
                  </a:extLst>
                </a:gridCol>
                <a:gridCol w="816077">
                  <a:extLst>
                    <a:ext uri="{9D8B030D-6E8A-4147-A177-3AD203B41FA5}">
                      <a16:colId xmlns:a16="http://schemas.microsoft.com/office/drawing/2014/main" val="3421703180"/>
                    </a:ext>
                  </a:extLst>
                </a:gridCol>
              </a:tblGrid>
              <a:tr h="370840">
                <a:tc>
                  <a:txBody>
                    <a:bodyPr/>
                    <a:lstStyle/>
                    <a:p>
                      <a:r>
                        <a:rPr lang="de-DE" dirty="0" err="1"/>
                        <a:t>id_student</a:t>
                      </a:r>
                      <a:endParaRPr lang="de-DE" dirty="0"/>
                    </a:p>
                  </a:txBody>
                  <a:tcPr/>
                </a:tc>
                <a:tc>
                  <a:txBody>
                    <a:bodyPr/>
                    <a:lstStyle/>
                    <a:p>
                      <a:r>
                        <a:rPr lang="de-DE" dirty="0"/>
                        <a:t>test1</a:t>
                      </a:r>
                    </a:p>
                  </a:txBody>
                  <a:tcPr/>
                </a:tc>
                <a:tc>
                  <a:txBody>
                    <a:bodyPr/>
                    <a:lstStyle/>
                    <a:p>
                      <a:r>
                        <a:rPr lang="de-DE" dirty="0"/>
                        <a:t>test2</a:t>
                      </a:r>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20</a:t>
                      </a:r>
                    </a:p>
                  </a:txBody>
                  <a:tcPr/>
                </a:tc>
                <a:tc>
                  <a:txBody>
                    <a:bodyPr/>
                    <a:lstStyle/>
                    <a:p>
                      <a:r>
                        <a:rPr lang="de-DE" dirty="0"/>
                        <a:t>34</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13</a:t>
                      </a:r>
                    </a:p>
                  </a:txBody>
                  <a:tcPr/>
                </a:tc>
                <a:tc>
                  <a:txBody>
                    <a:bodyPr/>
                    <a:lstStyle/>
                    <a:p>
                      <a:r>
                        <a:rPr lang="de-DE" dirty="0"/>
                        <a:t>12</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a:t>1</a:t>
                      </a:r>
                    </a:p>
                  </a:txBody>
                  <a:tcPr/>
                </a:tc>
                <a:tc>
                  <a:txBody>
                    <a:bodyPr/>
                    <a:lstStyle/>
                    <a:p>
                      <a:r>
                        <a:rPr lang="de-DE" dirty="0"/>
                        <a:t>7</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6" name="Fußzeilenplatzhalter 5">
            <a:extLst>
              <a:ext uri="{FF2B5EF4-FFF2-40B4-BE49-F238E27FC236}">
                <a16:creationId xmlns:a16="http://schemas.microsoft.com/office/drawing/2014/main" id="{F8023F8F-8762-DF3C-BEAB-74F0FFF2AB0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9680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145</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futter</a:t>
            </a:r>
            <a:endParaRPr lang="de-DE" dirty="0">
              <a:solidFill>
                <a:srgbClr val="0000FF"/>
              </a:solidFill>
            </a:endParaRP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46047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gewicht</a:t>
            </a:r>
            <a:endParaRPr lang="de-DE" dirty="0">
              <a:solidFill>
                <a:srgbClr val="0000FF"/>
              </a:solidFill>
            </a:endParaRP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maus</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have 2 groups of mice. One group we fed normally, the other with a special diet. We would like to know if the two groups differ in weight</a:t>
            </a:r>
          </a:p>
          <a:p>
            <a:pPr marL="0" indent="0">
              <a:buNone/>
            </a:pP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25314980-1916-B8FC-BD4A-189FCCA0892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223190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146</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&lt;- lm(</a:t>
            </a:r>
            <a:r>
              <a:rPr lang="de-DE" sz="1600" i="1"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predictor</a:t>
            </a:r>
            <a:r>
              <a:rPr lang="de-DE" sz="1600" i="1" dirty="0">
                <a:highlight>
                  <a:srgbClr val="E6EFF3"/>
                </a:highlight>
                <a:latin typeface="Lucida Console" panose="020B0609040504020204" pitchFamily="49" charset="0"/>
              </a:rPr>
              <a:t>, </a:t>
            </a:r>
            <a:br>
              <a:rPr lang="de-DE" sz="1600" i="1" dirty="0">
                <a:highlight>
                  <a:srgbClr val="E6EFF3"/>
                </a:highlight>
                <a:latin typeface="Lucida Console" panose="020B0609040504020204" pitchFamily="49" charset="0"/>
              </a:rPr>
            </a:b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datensatz</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summary</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a:t>
            </a:r>
          </a:p>
          <a:p>
            <a:endParaRPr lang="de-DE" dirty="0"/>
          </a:p>
        </p:txBody>
      </p:sp>
      <p:sp>
        <p:nvSpPr>
          <p:cNvPr id="12" name="Inhaltsplatzhalter 11">
            <a:extLst>
              <a:ext uri="{FF2B5EF4-FFF2-40B4-BE49-F238E27FC236}">
                <a16:creationId xmlns:a16="http://schemas.microsoft.com/office/drawing/2014/main" id="{703B5C02-6981-4E83-AFCE-B992CA40AF29}"/>
              </a:ext>
            </a:extLst>
          </p:cNvPr>
          <p:cNvSpPr>
            <a:spLocks noGrp="1"/>
          </p:cNvSpPr>
          <p:nvPr>
            <p:ph sz="quarter" idx="16"/>
          </p:nvPr>
        </p:nvSpPr>
        <p:spPr/>
        <p:txBody>
          <a:bodyPr/>
          <a:lstStyle/>
          <a:p>
            <a:endParaRPr lang="de-DE"/>
          </a:p>
        </p:txBody>
      </p:sp>
      <p:pic>
        <p:nvPicPr>
          <p:cNvPr id="14" name="Grafik 13">
            <a:extLst>
              <a:ext uri="{FF2B5EF4-FFF2-40B4-BE49-F238E27FC236}">
                <a16:creationId xmlns:a16="http://schemas.microsoft.com/office/drawing/2014/main" id="{DADAF893-98B3-474C-9BC3-BB235E176FFD}"/>
              </a:ext>
            </a:extLst>
          </p:cNvPr>
          <p:cNvPicPr>
            <a:picLocks noChangeAspect="1"/>
          </p:cNvPicPr>
          <p:nvPr/>
        </p:nvPicPr>
        <p:blipFill>
          <a:blip r:embed="rId2"/>
          <a:stretch>
            <a:fillRect/>
          </a:stretch>
        </p:blipFill>
        <p:spPr>
          <a:xfrm>
            <a:off x="4026915" y="915073"/>
            <a:ext cx="4855932" cy="3313353"/>
          </a:xfrm>
          <a:prstGeom prst="rect">
            <a:avLst/>
          </a:prstGeom>
        </p:spPr>
      </p:pic>
      <p:cxnSp>
        <p:nvCxnSpPr>
          <p:cNvPr id="16" name="Gerade Verbindung mit Pfeil 15">
            <a:extLst>
              <a:ext uri="{FF2B5EF4-FFF2-40B4-BE49-F238E27FC236}">
                <a16:creationId xmlns:a16="http://schemas.microsoft.com/office/drawing/2014/main" id="{045940A4-EEB1-431C-861B-5FE23C84DB11}"/>
              </a:ext>
            </a:extLst>
          </p:cNvPr>
          <p:cNvCxnSpPr/>
          <p:nvPr/>
        </p:nvCxnSpPr>
        <p:spPr>
          <a:xfrm flipH="1">
            <a:off x="7801897" y="2728452"/>
            <a:ext cx="648929"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Gerade Verbindung mit Pfeil 16">
            <a:extLst>
              <a:ext uri="{FF2B5EF4-FFF2-40B4-BE49-F238E27FC236}">
                <a16:creationId xmlns:a16="http://schemas.microsoft.com/office/drawing/2014/main" id="{90FF24C9-6877-4B6F-A088-679794A14DBE}"/>
              </a:ext>
            </a:extLst>
          </p:cNvPr>
          <p:cNvCxnSpPr>
            <a:cxnSpLocks/>
          </p:cNvCxnSpPr>
          <p:nvPr/>
        </p:nvCxnSpPr>
        <p:spPr>
          <a:xfrm>
            <a:off x="3447016" y="3443749"/>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Gerade Verbindung mit Pfeil 20">
            <a:extLst>
              <a:ext uri="{FF2B5EF4-FFF2-40B4-BE49-F238E27FC236}">
                <a16:creationId xmlns:a16="http://schemas.microsoft.com/office/drawing/2014/main" id="{2E94B49E-24C7-43C4-A62E-FFB7603BF315}"/>
              </a:ext>
            </a:extLst>
          </p:cNvPr>
          <p:cNvCxnSpPr>
            <a:cxnSpLocks/>
          </p:cNvCxnSpPr>
          <p:nvPr/>
        </p:nvCxnSpPr>
        <p:spPr>
          <a:xfrm>
            <a:off x="3423245" y="2784988"/>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 name="Fußzeilenplatzhalter 1">
            <a:extLst>
              <a:ext uri="{FF2B5EF4-FFF2-40B4-BE49-F238E27FC236}">
                <a16:creationId xmlns:a16="http://schemas.microsoft.com/office/drawing/2014/main" id="{21F01B20-319A-93B6-A615-69528BCEFF0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79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147</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dirty="0" err="1">
                <a:highlight>
                  <a:srgbClr val="E6EFF3"/>
                </a:highlight>
                <a:latin typeface="Lucida Console" panose="020B0609040504020204" pitchFamily="49" charset="0"/>
              </a:rPr>
              <a:t>uv</a:t>
            </a:r>
            <a:r>
              <a:rPr lang="de-DE" sz="1600" dirty="0">
                <a:highlight>
                  <a:srgbClr val="E6EFF3"/>
                </a:highlight>
                <a:latin typeface="Lucida Console" panose="020B0609040504020204" pitchFamily="49" charset="0"/>
              </a:rPr>
              <a:t>)</a:t>
            </a:r>
          </a:p>
          <a:p>
            <a:r>
              <a:rPr lang="de-DE" sz="1600" dirty="0" err="1">
                <a:highlight>
                  <a:srgbClr val="E6EFF3"/>
                </a:highlight>
                <a:latin typeface="Lucida Console" panose="020B0609040504020204" pitchFamily="49" charset="0"/>
              </a:rPr>
              <a:t>abline</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red</a:t>
            </a:r>
            <a:r>
              <a:rPr lang="de-DE" sz="1600" dirty="0">
                <a:highlight>
                  <a:srgbClr val="E6EFF3"/>
                </a:highlight>
                <a:latin typeface="Lucida Console" panose="020B0609040504020204" pitchFamily="49" charset="0"/>
              </a:rPr>
              <a:t>")</a:t>
            </a:r>
          </a:p>
          <a:p>
            <a:endParaRPr lang="de-DE" dirty="0"/>
          </a:p>
        </p:txBody>
      </p:sp>
      <p:pic>
        <p:nvPicPr>
          <p:cNvPr id="14" name="Grafik 13">
            <a:extLst>
              <a:ext uri="{FF2B5EF4-FFF2-40B4-BE49-F238E27FC236}">
                <a16:creationId xmlns:a16="http://schemas.microsoft.com/office/drawing/2014/main" id="{FBABC174-09FF-43B0-A076-DB203EF35BFB}"/>
              </a:ext>
            </a:extLst>
          </p:cNvPr>
          <p:cNvPicPr>
            <a:picLocks noChangeAspect="1"/>
          </p:cNvPicPr>
          <p:nvPr/>
        </p:nvPicPr>
        <p:blipFill>
          <a:blip r:embed="rId2"/>
          <a:stretch>
            <a:fillRect/>
          </a:stretch>
        </p:blipFill>
        <p:spPr>
          <a:xfrm>
            <a:off x="4352492" y="1277404"/>
            <a:ext cx="4401990" cy="342608"/>
          </a:xfrm>
          <a:prstGeom prst="rect">
            <a:avLst/>
          </a:prstGeom>
        </p:spPr>
      </p:pic>
      <p:pic>
        <p:nvPicPr>
          <p:cNvPr id="16" name="Grafik 15">
            <a:extLst>
              <a:ext uri="{FF2B5EF4-FFF2-40B4-BE49-F238E27FC236}">
                <a16:creationId xmlns:a16="http://schemas.microsoft.com/office/drawing/2014/main" id="{8A40E9A1-3478-4E53-A350-048D355AC5D5}"/>
              </a:ext>
            </a:extLst>
          </p:cNvPr>
          <p:cNvPicPr>
            <a:picLocks noChangeAspect="1"/>
          </p:cNvPicPr>
          <p:nvPr/>
        </p:nvPicPr>
        <p:blipFill>
          <a:blip r:embed="rId3"/>
          <a:stretch>
            <a:fillRect/>
          </a:stretch>
        </p:blipFill>
        <p:spPr>
          <a:xfrm>
            <a:off x="4583529" y="1620012"/>
            <a:ext cx="3939916" cy="3435195"/>
          </a:xfrm>
          <a:prstGeom prst="rect">
            <a:avLst/>
          </a:prstGeom>
        </p:spPr>
      </p:pic>
      <p:pic>
        <p:nvPicPr>
          <p:cNvPr id="18" name="Grafik 17">
            <a:extLst>
              <a:ext uri="{FF2B5EF4-FFF2-40B4-BE49-F238E27FC236}">
                <a16:creationId xmlns:a16="http://schemas.microsoft.com/office/drawing/2014/main" id="{55DFD052-DFD6-4E84-9B4E-9E82AA7549EF}"/>
              </a:ext>
            </a:extLst>
          </p:cNvPr>
          <p:cNvPicPr>
            <a:picLocks noChangeAspect="1"/>
          </p:cNvPicPr>
          <p:nvPr/>
        </p:nvPicPr>
        <p:blipFill>
          <a:blip r:embed="rId4"/>
          <a:stretch>
            <a:fillRect/>
          </a:stretch>
        </p:blipFill>
        <p:spPr>
          <a:xfrm>
            <a:off x="4352491" y="658306"/>
            <a:ext cx="4401991" cy="327246"/>
          </a:xfrm>
          <a:prstGeom prst="rect">
            <a:avLst/>
          </a:prstGeom>
        </p:spPr>
      </p:pic>
      <p:sp>
        <p:nvSpPr>
          <p:cNvPr id="2" name="Fußzeilenplatzhalter 1">
            <a:extLst>
              <a:ext uri="{FF2B5EF4-FFF2-40B4-BE49-F238E27FC236}">
                <a16:creationId xmlns:a16="http://schemas.microsoft.com/office/drawing/2014/main" id="{3E0CC663-47AA-B9BB-76A1-485F98911B9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75560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148</a:t>
            </a:fld>
            <a:endParaRPr lang="de-AT" dirty="0"/>
          </a:p>
        </p:txBody>
      </p:sp>
      <p:sp>
        <p:nvSpPr>
          <p:cNvPr id="3" name="Inhaltsplatzhalter 2">
            <a:extLst>
              <a:ext uri="{FF2B5EF4-FFF2-40B4-BE49-F238E27FC236}">
                <a16:creationId xmlns:a16="http://schemas.microsoft.com/office/drawing/2014/main" id="{342E90A3-68A2-4BA3-9E25-ED4025C60D7C}"/>
              </a:ext>
            </a:extLst>
          </p:cNvPr>
          <p:cNvSpPr>
            <a:spLocks noGrp="1"/>
          </p:cNvSpPr>
          <p:nvPr>
            <p:ph sz="quarter" idx="16"/>
          </p:nvPr>
        </p:nvSpPr>
        <p:spPr/>
        <p:txBody>
          <a:bodyPr/>
          <a:lstStyle/>
          <a:p>
            <a:endParaRPr lang="de-DE"/>
          </a:p>
        </p:txBody>
      </p:sp>
      <p:sp>
        <p:nvSpPr>
          <p:cNvPr id="15" name="Rechteck 14">
            <a:extLst>
              <a:ext uri="{FF2B5EF4-FFF2-40B4-BE49-F238E27FC236}">
                <a16:creationId xmlns:a16="http://schemas.microsoft.com/office/drawing/2014/main" id="{37D82120-76D8-4696-A54C-6962CDEF41AC}"/>
              </a:ext>
            </a:extLst>
          </p:cNvPr>
          <p:cNvSpPr/>
          <p:nvPr/>
        </p:nvSpPr>
        <p:spPr>
          <a:xfrm>
            <a:off x="228600" y="95864"/>
            <a:ext cx="2507226" cy="63418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ADFF0B03-36AD-4C74-BF2D-3354257E8FEC}"/>
              </a:ext>
            </a:extLst>
          </p:cNvPr>
          <p:cNvPicPr>
            <a:picLocks noChangeAspect="1"/>
          </p:cNvPicPr>
          <p:nvPr/>
        </p:nvPicPr>
        <p:blipFill>
          <a:blip r:embed="rId2"/>
          <a:stretch>
            <a:fillRect/>
          </a:stretch>
        </p:blipFill>
        <p:spPr>
          <a:xfrm>
            <a:off x="1970136" y="571359"/>
            <a:ext cx="5203728" cy="4572141"/>
          </a:xfrm>
          <a:prstGeom prst="rect">
            <a:avLst/>
          </a:prstGeom>
        </p:spPr>
      </p:pic>
      <p:cxnSp>
        <p:nvCxnSpPr>
          <p:cNvPr id="14" name="Gerade Verbindung mit Pfeil 13">
            <a:extLst>
              <a:ext uri="{FF2B5EF4-FFF2-40B4-BE49-F238E27FC236}">
                <a16:creationId xmlns:a16="http://schemas.microsoft.com/office/drawing/2014/main" id="{01A1B0AF-141E-4B7A-A4DE-E53681541DF3}"/>
              </a:ext>
            </a:extLst>
          </p:cNvPr>
          <p:cNvCxnSpPr>
            <a:cxnSpLocks/>
          </p:cNvCxnSpPr>
          <p:nvPr/>
        </p:nvCxnSpPr>
        <p:spPr>
          <a:xfrm flipH="1">
            <a:off x="3325762" y="149257"/>
            <a:ext cx="652196" cy="63417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Rechteck 15">
            <a:extLst>
              <a:ext uri="{FF2B5EF4-FFF2-40B4-BE49-F238E27FC236}">
                <a16:creationId xmlns:a16="http://schemas.microsoft.com/office/drawing/2014/main" id="{0E304EBD-FBA2-4E5A-90EE-2FB0B054540A}"/>
              </a:ext>
            </a:extLst>
          </p:cNvPr>
          <p:cNvSpPr/>
          <p:nvPr/>
        </p:nvSpPr>
        <p:spPr>
          <a:xfrm>
            <a:off x="8185353" y="255659"/>
            <a:ext cx="730046" cy="2798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5">
            <a:extLst>
              <a:ext uri="{FF2B5EF4-FFF2-40B4-BE49-F238E27FC236}">
                <a16:creationId xmlns:a16="http://schemas.microsoft.com/office/drawing/2014/main" id="{783DD14E-6046-4187-9C96-7BCCECFE4060}"/>
              </a:ext>
            </a:extLst>
          </p:cNvPr>
          <p:cNvSpPr>
            <a:spLocks noGrp="1"/>
          </p:cNvSpPr>
          <p:nvPr>
            <p:ph type="title"/>
          </p:nvPr>
        </p:nvSpPr>
        <p:spPr>
          <a:xfrm>
            <a:off x="228600" y="49263"/>
            <a:ext cx="7978525" cy="486237"/>
          </a:xfrm>
        </p:spPr>
        <p:txBody>
          <a:bodyPr/>
          <a:lstStyle/>
          <a:p>
            <a:r>
              <a:rPr lang="de-DE" dirty="0"/>
              <a:t>Save </a:t>
            </a:r>
            <a:r>
              <a:rPr lang="de-DE" dirty="0" err="1"/>
              <a:t>plot</a:t>
            </a:r>
            <a:endParaRPr lang="de-DE" dirty="0"/>
          </a:p>
        </p:txBody>
      </p:sp>
      <p:sp>
        <p:nvSpPr>
          <p:cNvPr id="2" name="Fußzeilenplatzhalter 1">
            <a:extLst>
              <a:ext uri="{FF2B5EF4-FFF2-40B4-BE49-F238E27FC236}">
                <a16:creationId xmlns:a16="http://schemas.microsoft.com/office/drawing/2014/main" id="{4CCE8044-079E-989F-E6BA-FA8ED75C04A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479727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r>
              <a:rPr lang="de-DE" dirty="0"/>
              <a:t> linear </a:t>
            </a:r>
            <a:r>
              <a:rPr lang="de-DE" dirty="0" err="1"/>
              <a:t>regression</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92500" lnSpcReduction="10000"/>
          </a:bodyPr>
          <a:lstStyle/>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a:t>pirates.csv </a:t>
            </a:r>
            <a:r>
              <a:rPr lang="de-DE" dirty="0"/>
              <a:t>(read.csv2)</a:t>
            </a:r>
          </a:p>
          <a:p>
            <a:pPr marL="342900" indent="-342900">
              <a:buFont typeface="+mj-lt"/>
              <a:buAutoNum type="arabicParenR"/>
            </a:pPr>
            <a:r>
              <a:rPr lang="en-US" dirty="0"/>
              <a:t>Calculate a linear regression with criterion weight and the predictor height. </a:t>
            </a:r>
            <a:br>
              <a:rPr lang="en-US" dirty="0"/>
            </a:br>
            <a:r>
              <a:rPr lang="en-US" dirty="0"/>
              <a:t>Create a plot with the regression line</a:t>
            </a:r>
            <a:r>
              <a:rPr lang="de-DE" dirty="0"/>
              <a:t>. </a:t>
            </a:r>
          </a:p>
          <a:p>
            <a:pPr marL="342900" indent="-342900">
              <a:buFont typeface="+mj-lt"/>
              <a:buAutoNum type="arabicParenR"/>
            </a:pPr>
            <a:r>
              <a:rPr lang="en-US" dirty="0"/>
              <a:t>Calculate a linear regression with criterion tattoos and predictor height. </a:t>
            </a:r>
            <a:br>
              <a:rPr lang="en-US" dirty="0"/>
            </a:br>
            <a:r>
              <a:rPr lang="en-US" dirty="0"/>
              <a:t>To do this, create a plot with regression line</a:t>
            </a:r>
            <a:r>
              <a:rPr lang="de-DE" dirty="0"/>
              <a:t>. </a:t>
            </a:r>
          </a:p>
          <a:p>
            <a:pPr marL="342900" indent="-342900">
              <a:buFont typeface="+mj-lt"/>
              <a:buAutoNum type="arabicParenR"/>
            </a:pPr>
            <a:r>
              <a:rPr lang="en-US" dirty="0"/>
              <a:t>Use a t-test to check whether male and female pirates (sex) differ in beard length (</a:t>
            </a:r>
            <a:r>
              <a:rPr lang="en-US" dirty="0" err="1"/>
              <a:t>beard.length</a:t>
            </a:r>
            <a:r>
              <a:rPr lang="en-US" dirty="0"/>
              <a:t>)</a:t>
            </a:r>
            <a:r>
              <a:rPr lang="de-DE" dirty="0"/>
              <a:t>. </a:t>
            </a:r>
            <a:br>
              <a:rPr lang="de-DE" dirty="0"/>
            </a:br>
            <a:r>
              <a:rPr lang="de-DE" dirty="0"/>
              <a:t>(</a:t>
            </a:r>
            <a:r>
              <a:rPr lang="en-US" dirty="0"/>
              <a:t>To do this, first restrict the data set to sex == "male" or "female").</a:t>
            </a:r>
            <a:endParaRPr lang="de-DE" dirty="0"/>
          </a:p>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err="1"/>
              <a:t>bfik.sav</a:t>
            </a:r>
            <a:br>
              <a:rPr lang="de-DE" dirty="0"/>
            </a:br>
            <a:r>
              <a:rPr lang="en-US" dirty="0"/>
              <a:t>Check if the variables sex and </a:t>
            </a:r>
            <a:r>
              <a:rPr lang="en-US" dirty="0" err="1"/>
              <a:t>uni</a:t>
            </a:r>
            <a:r>
              <a:rPr lang="en-US" dirty="0"/>
              <a:t> are statistically independent</a:t>
            </a:r>
            <a:r>
              <a:rPr lang="de-DE" dirty="0"/>
              <a:t>. </a:t>
            </a:r>
            <a:br>
              <a:rPr lang="de-DE" dirty="0"/>
            </a:br>
            <a:r>
              <a:rPr lang="de-DE" dirty="0"/>
              <a:t>(</a:t>
            </a:r>
            <a:r>
              <a:rPr lang="de-DE" dirty="0" err="1"/>
              <a:t>bfik$sex</a:t>
            </a:r>
            <a:r>
              <a:rPr lang="de-DE" dirty="0"/>
              <a:t> </a:t>
            </a:r>
            <a:r>
              <a:rPr lang="en-US" dirty="0"/>
              <a:t>once contains the value 99. First, recode this to NA</a:t>
            </a:r>
            <a:r>
              <a:rPr lang="de-DE" dirty="0"/>
              <a:t>.)</a:t>
            </a:r>
          </a:p>
          <a:p>
            <a:pPr marL="342900" indent="-342900">
              <a:buFont typeface="+mj-lt"/>
              <a:buAutoNum type="arabicParenR"/>
            </a:pPr>
            <a:endParaRPr lang="de-DE" dirty="0"/>
          </a:p>
          <a:p>
            <a:pPr marL="342900" indent="-342900">
              <a:buFont typeface="+mj-lt"/>
              <a:buAutoNum type="arabicParenR"/>
            </a:pPr>
            <a:endParaRPr lang="de-DE" dirty="0"/>
          </a:p>
          <a:p>
            <a:pPr marL="342900" indent="-342900">
              <a:buFont typeface="+mj-lt"/>
              <a:buAutoNum type="arabicParenR"/>
            </a:pPr>
            <a:endParaRPr lang="de-DE" dirty="0"/>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149</a:t>
            </a:fld>
            <a:endParaRPr lang="de-AT" dirty="0"/>
          </a:p>
        </p:txBody>
      </p:sp>
      <p:sp>
        <p:nvSpPr>
          <p:cNvPr id="6" name="Fußzeilenplatzhalter 5">
            <a:extLst>
              <a:ext uri="{FF2B5EF4-FFF2-40B4-BE49-F238E27FC236}">
                <a16:creationId xmlns:a16="http://schemas.microsoft.com/office/drawing/2014/main" id="{3BDF1D27-EE6B-FF2D-1054-8F72DE834A8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398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E71D1-A8D2-445F-AB72-604E64851AA5}"/>
              </a:ext>
            </a:extLst>
          </p:cNvPr>
          <p:cNvSpPr>
            <a:spLocks noGrp="1"/>
          </p:cNvSpPr>
          <p:nvPr>
            <p:ph type="title"/>
          </p:nvPr>
        </p:nvSpPr>
        <p:spPr/>
        <p:txBody>
          <a:bodyPr/>
          <a:lstStyle/>
          <a:p>
            <a:r>
              <a:rPr lang="de-DE" dirty="0"/>
              <a:t>Info</a:t>
            </a:r>
          </a:p>
        </p:txBody>
      </p:sp>
      <p:sp>
        <p:nvSpPr>
          <p:cNvPr id="3" name="Textplatzhalter 2">
            <a:extLst>
              <a:ext uri="{FF2B5EF4-FFF2-40B4-BE49-F238E27FC236}">
                <a16:creationId xmlns:a16="http://schemas.microsoft.com/office/drawing/2014/main" id="{D3C9D72F-5C16-4202-A16A-00E0E3FF5627}"/>
              </a:ext>
            </a:extLst>
          </p:cNvPr>
          <p:cNvSpPr>
            <a:spLocks noGrp="1"/>
          </p:cNvSpPr>
          <p:nvPr>
            <p:ph type="body" sz="quarter" idx="13"/>
          </p:nvPr>
        </p:nvSpPr>
        <p:spPr/>
        <p:txBody>
          <a:bodyPr/>
          <a:lstStyle/>
          <a:p>
            <a:r>
              <a:rPr lang="de-DE" dirty="0"/>
              <a:t>Workshop </a:t>
            </a:r>
            <a:r>
              <a:rPr lang="de-DE" dirty="0" err="1"/>
              <a:t>is</a:t>
            </a:r>
            <a:r>
              <a:rPr lang="de-DE" dirty="0"/>
              <a:t> </a:t>
            </a:r>
            <a:r>
              <a:rPr lang="de-DE" dirty="0" err="1"/>
              <a:t>mostly</a:t>
            </a:r>
            <a:r>
              <a:rPr lang="de-DE" dirty="0"/>
              <a:t> </a:t>
            </a:r>
            <a:r>
              <a:rPr lang="de-DE" dirty="0" err="1"/>
              <a:t>derived</a:t>
            </a:r>
            <a:r>
              <a:rPr lang="de-DE" dirty="0"/>
              <a:t> </a:t>
            </a:r>
            <a:r>
              <a:rPr lang="de-DE" dirty="0" err="1"/>
              <a:t>from</a:t>
            </a:r>
            <a:r>
              <a:rPr lang="de-DE" dirty="0"/>
              <a:t>:</a:t>
            </a:r>
          </a:p>
          <a:p>
            <a:pPr lvl="1"/>
            <a:r>
              <a:rPr lang="de-DE" dirty="0"/>
              <a:t>„R in 10 Schritten – Einführung in die statistische Programmierumgebung“ von Rainer W. </a:t>
            </a:r>
            <a:r>
              <a:rPr lang="de-DE" dirty="0" err="1"/>
              <a:t>Alexandrowicz</a:t>
            </a:r>
            <a:endParaRPr lang="de-DE" dirty="0"/>
          </a:p>
          <a:p>
            <a:pPr lvl="1"/>
            <a:r>
              <a:rPr lang="de-DE" dirty="0"/>
              <a:t>„R in Action“ von Rob </a:t>
            </a:r>
            <a:r>
              <a:rPr lang="de-DE" dirty="0" err="1"/>
              <a:t>Kabacoff</a:t>
            </a:r>
            <a:endParaRPr lang="de-DE" dirty="0"/>
          </a:p>
          <a:p>
            <a:pPr lvl="1"/>
            <a:r>
              <a:rPr lang="de-DE" dirty="0"/>
              <a:t>„</a:t>
            </a:r>
            <a:r>
              <a:rPr lang="de-DE" dirty="0" err="1"/>
              <a:t>YaRrr</a:t>
            </a:r>
            <a:r>
              <a:rPr lang="de-DE" dirty="0"/>
              <a:t>! The </a:t>
            </a:r>
            <a:r>
              <a:rPr lang="de-DE" dirty="0" err="1"/>
              <a:t>Pirate‘s</a:t>
            </a:r>
            <a:r>
              <a:rPr lang="de-DE" dirty="0"/>
              <a:t> Guide </a:t>
            </a:r>
            <a:r>
              <a:rPr lang="de-DE" dirty="0" err="1"/>
              <a:t>to</a:t>
            </a:r>
            <a:r>
              <a:rPr lang="de-DE" dirty="0"/>
              <a:t> R“ von Nathaniel D. Phillips</a:t>
            </a:r>
          </a:p>
        </p:txBody>
      </p:sp>
      <p:sp>
        <p:nvSpPr>
          <p:cNvPr id="5" name="Foliennummernplatzhalter 4">
            <a:extLst>
              <a:ext uri="{FF2B5EF4-FFF2-40B4-BE49-F238E27FC236}">
                <a16:creationId xmlns:a16="http://schemas.microsoft.com/office/drawing/2014/main" id="{D37FDF5D-4048-46AE-B51A-9C25CFDA9E34}"/>
              </a:ext>
            </a:extLst>
          </p:cNvPr>
          <p:cNvSpPr>
            <a:spLocks noGrp="1"/>
          </p:cNvSpPr>
          <p:nvPr>
            <p:ph type="sldNum" sz="quarter" idx="12"/>
          </p:nvPr>
        </p:nvSpPr>
        <p:spPr/>
        <p:txBody>
          <a:bodyPr/>
          <a:lstStyle/>
          <a:p>
            <a:fld id="{1206269C-C24E-4E80-9A4B-E7E19BB59A67}" type="slidenum">
              <a:rPr lang="de-AT" smtClean="0"/>
              <a:pPr/>
              <a:t>15</a:t>
            </a:fld>
            <a:endParaRPr lang="de-AT" dirty="0"/>
          </a:p>
        </p:txBody>
      </p:sp>
      <p:sp>
        <p:nvSpPr>
          <p:cNvPr id="6" name="Fußzeilenplatzhalter 5">
            <a:extLst>
              <a:ext uri="{FF2B5EF4-FFF2-40B4-BE49-F238E27FC236}">
                <a16:creationId xmlns:a16="http://schemas.microsoft.com/office/drawing/2014/main" id="{241A9804-ACEA-FF5C-D3BB-5DCEF50DC31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45481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D74263F-FA27-4C28-955C-CAB1E8EA9BB5}"/>
              </a:ext>
            </a:extLst>
          </p:cNvPr>
          <p:cNvSpPr>
            <a:spLocks noGrp="1"/>
          </p:cNvSpPr>
          <p:nvPr>
            <p:ph type="subTitle" idx="1"/>
          </p:nvPr>
        </p:nvSpPr>
        <p:spPr/>
        <p:txBody>
          <a:bodyPr/>
          <a:lstStyle/>
          <a:p>
            <a:r>
              <a:rPr lang="de-DE" dirty="0"/>
              <a:t>Plots</a:t>
            </a:r>
          </a:p>
        </p:txBody>
      </p:sp>
      <p:sp>
        <p:nvSpPr>
          <p:cNvPr id="4" name="Foliennummernplatzhalter 3">
            <a:extLst>
              <a:ext uri="{FF2B5EF4-FFF2-40B4-BE49-F238E27FC236}">
                <a16:creationId xmlns:a16="http://schemas.microsoft.com/office/drawing/2014/main" id="{DB9F2E9B-23C1-4E61-9C6E-2915992C0539}"/>
              </a:ext>
            </a:extLst>
          </p:cNvPr>
          <p:cNvSpPr>
            <a:spLocks noGrp="1"/>
          </p:cNvSpPr>
          <p:nvPr>
            <p:ph type="sldNum" sz="quarter" idx="12"/>
          </p:nvPr>
        </p:nvSpPr>
        <p:spPr/>
        <p:txBody>
          <a:bodyPr/>
          <a:lstStyle/>
          <a:p>
            <a:fld id="{1206269C-C24E-4E80-9A4B-E7E19BB59A67}" type="slidenum">
              <a:rPr lang="de-AT" smtClean="0"/>
              <a:pPr/>
              <a:t>150</a:t>
            </a:fld>
            <a:endParaRPr lang="de-AT" dirty="0"/>
          </a:p>
        </p:txBody>
      </p:sp>
      <p:sp>
        <p:nvSpPr>
          <p:cNvPr id="5" name="Fußzeilenplatzhalter 4">
            <a:extLst>
              <a:ext uri="{FF2B5EF4-FFF2-40B4-BE49-F238E27FC236}">
                <a16:creationId xmlns:a16="http://schemas.microsoft.com/office/drawing/2014/main" id="{3CB2ECCB-E206-9C40-2D3B-0FD096A8A9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23125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C2A6E6-DDF1-470B-95F8-A588FEF504E0}"/>
              </a:ext>
            </a:extLst>
          </p:cNvPr>
          <p:cNvSpPr>
            <a:spLocks noGrp="1"/>
          </p:cNvSpPr>
          <p:nvPr>
            <p:ph type="title"/>
          </p:nvPr>
        </p:nvSpPr>
        <p:spPr/>
        <p:txBody>
          <a:bodyPr/>
          <a:lstStyle/>
          <a:p>
            <a:r>
              <a:rPr lang="de-DE" dirty="0" err="1"/>
              <a:t>Basically</a:t>
            </a:r>
            <a:r>
              <a:rPr lang="de-DE" dirty="0"/>
              <a:t> …</a:t>
            </a:r>
          </a:p>
        </p:txBody>
      </p:sp>
      <p:sp>
        <p:nvSpPr>
          <p:cNvPr id="6" name="Inhaltsplatzhalter 5">
            <a:extLst>
              <a:ext uri="{FF2B5EF4-FFF2-40B4-BE49-F238E27FC236}">
                <a16:creationId xmlns:a16="http://schemas.microsoft.com/office/drawing/2014/main" id="{8E73009C-CC14-4BF3-A2A4-4BA351B953C3}"/>
              </a:ext>
            </a:extLst>
          </p:cNvPr>
          <p:cNvSpPr>
            <a:spLocks noGrp="1"/>
          </p:cNvSpPr>
          <p:nvPr>
            <p:ph sz="quarter" idx="13"/>
          </p:nvPr>
        </p:nvSpPr>
        <p:spPr/>
        <p:txBody>
          <a:bodyPr/>
          <a:lstStyle/>
          <a:p>
            <a:r>
              <a:rPr lang="en-US" dirty="0"/>
              <a:t>Plots have multiple purposes, for which different workflows are suitable</a:t>
            </a:r>
            <a:r>
              <a:rPr lang="de-DE" dirty="0"/>
              <a:t>.</a:t>
            </a:r>
          </a:p>
          <a:p>
            <a:pPr lvl="1"/>
            <a:r>
              <a:rPr lang="de-DE" b="1" dirty="0" err="1"/>
              <a:t>exploratory</a:t>
            </a:r>
            <a:r>
              <a:rPr lang="de-DE" dirty="0"/>
              <a:t> </a:t>
            </a:r>
            <a:r>
              <a:rPr lang="de-DE" dirty="0" err="1"/>
              <a:t>plots</a:t>
            </a:r>
            <a:r>
              <a:rPr lang="de-DE" dirty="0"/>
              <a:t>: </a:t>
            </a:r>
            <a:r>
              <a:rPr lang="en-US" dirty="0"/>
              <a:t>get to know data, get impression, fast, not meant for others</a:t>
            </a:r>
            <a:endParaRPr lang="de-DE" dirty="0"/>
          </a:p>
          <a:p>
            <a:pPr lvl="1"/>
            <a:r>
              <a:rPr lang="de-DE" b="1" dirty="0" err="1"/>
              <a:t>expository</a:t>
            </a:r>
            <a:r>
              <a:rPr lang="de-DE" dirty="0"/>
              <a:t> </a:t>
            </a:r>
            <a:r>
              <a:rPr lang="de-DE" dirty="0" err="1"/>
              <a:t>plots</a:t>
            </a:r>
            <a:r>
              <a:rPr lang="de-DE" dirty="0"/>
              <a:t>: </a:t>
            </a:r>
            <a:r>
              <a:rPr lang="en-US" dirty="0"/>
              <a:t>plots for publications or reports</a:t>
            </a:r>
            <a:endParaRPr lang="de-DE" dirty="0"/>
          </a:p>
          <a:p>
            <a:r>
              <a:rPr lang="en-US" dirty="0"/>
              <a:t>for fast, explorative graphics the standard plots of R (with base R) are suitable</a:t>
            </a:r>
          </a:p>
          <a:p>
            <a:r>
              <a:rPr lang="en-US" dirty="0"/>
              <a:t>for detail-oriented plots the functions from the package ggplot2 are suitable</a:t>
            </a:r>
          </a:p>
          <a:p>
            <a:r>
              <a:rPr lang="en-US" dirty="0"/>
              <a:t>We first look at base plots</a:t>
            </a:r>
            <a:r>
              <a:rPr lang="de-DE" dirty="0"/>
              <a:t>!</a:t>
            </a:r>
          </a:p>
        </p:txBody>
      </p:sp>
      <p:sp>
        <p:nvSpPr>
          <p:cNvPr id="4" name="Foliennummernplatzhalter 3">
            <a:extLst>
              <a:ext uri="{FF2B5EF4-FFF2-40B4-BE49-F238E27FC236}">
                <a16:creationId xmlns:a16="http://schemas.microsoft.com/office/drawing/2014/main" id="{6D4B1CA4-6F77-4FD7-8944-E3F42F4FF61F}"/>
              </a:ext>
            </a:extLst>
          </p:cNvPr>
          <p:cNvSpPr>
            <a:spLocks noGrp="1"/>
          </p:cNvSpPr>
          <p:nvPr>
            <p:ph type="sldNum" sz="quarter" idx="12"/>
          </p:nvPr>
        </p:nvSpPr>
        <p:spPr/>
        <p:txBody>
          <a:bodyPr/>
          <a:lstStyle/>
          <a:p>
            <a:fld id="{1206269C-C24E-4E80-9A4B-E7E19BB59A67}" type="slidenum">
              <a:rPr lang="de-AT" smtClean="0"/>
              <a:pPr/>
              <a:t>151</a:t>
            </a:fld>
            <a:endParaRPr lang="de-AT" dirty="0"/>
          </a:p>
        </p:txBody>
      </p:sp>
      <p:sp>
        <p:nvSpPr>
          <p:cNvPr id="2" name="Fußzeilenplatzhalter 1">
            <a:extLst>
              <a:ext uri="{FF2B5EF4-FFF2-40B4-BE49-F238E27FC236}">
                <a16:creationId xmlns:a16="http://schemas.microsoft.com/office/drawing/2014/main" id="{2F51E4C0-BFA2-010F-8590-3B4E1C21D10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78011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8B4C1-5AB7-4CD2-B482-8F148F362C5A}"/>
              </a:ext>
            </a:extLst>
          </p:cNvPr>
          <p:cNvSpPr>
            <a:spLocks noGrp="1"/>
          </p:cNvSpPr>
          <p:nvPr>
            <p:ph type="title"/>
          </p:nvPr>
        </p:nvSpPr>
        <p:spPr/>
        <p:txBody>
          <a:bodyPr/>
          <a:lstStyle/>
          <a:p>
            <a:r>
              <a:rPr lang="en-US" dirty="0"/>
              <a:t>Logic of plots in R</a:t>
            </a:r>
            <a:endParaRPr lang="de-DE" dirty="0"/>
          </a:p>
        </p:txBody>
      </p:sp>
      <p:sp>
        <p:nvSpPr>
          <p:cNvPr id="3" name="Inhaltsplatzhalter 2">
            <a:extLst>
              <a:ext uri="{FF2B5EF4-FFF2-40B4-BE49-F238E27FC236}">
                <a16:creationId xmlns:a16="http://schemas.microsoft.com/office/drawing/2014/main" id="{790A83C4-2315-42E4-B3CF-7C22B7204770}"/>
              </a:ext>
            </a:extLst>
          </p:cNvPr>
          <p:cNvSpPr>
            <a:spLocks noGrp="1"/>
          </p:cNvSpPr>
          <p:nvPr>
            <p:ph sz="quarter" idx="13"/>
          </p:nvPr>
        </p:nvSpPr>
        <p:spPr/>
        <p:txBody>
          <a:bodyPr/>
          <a:lstStyle/>
          <a:p>
            <a:r>
              <a:rPr lang="en-US" dirty="0"/>
              <a:t>Plots in base are applied in three layers</a:t>
            </a:r>
            <a:r>
              <a:rPr lang="de-DE" dirty="0"/>
              <a:t>:</a:t>
            </a:r>
          </a:p>
          <a:p>
            <a:pPr marL="342900" indent="-342900">
              <a:buFont typeface="+mj-lt"/>
              <a:buAutoNum type="arabicPeriod"/>
            </a:pPr>
            <a:endParaRPr lang="de-DE" dirty="0"/>
          </a:p>
          <a:p>
            <a:pPr marL="342900" indent="-342900">
              <a:buFont typeface="+mj-lt"/>
              <a:buAutoNum type="arabicPeriod"/>
            </a:pPr>
            <a:r>
              <a:rPr lang="de-DE" b="1" dirty="0" err="1"/>
              <a:t>Graphic</a:t>
            </a:r>
            <a:r>
              <a:rPr lang="de-DE" b="1" dirty="0"/>
              <a:t> </a:t>
            </a:r>
            <a:r>
              <a:rPr lang="de-DE" b="1" dirty="0" err="1"/>
              <a:t>parameters</a:t>
            </a:r>
            <a:r>
              <a:rPr lang="de-DE" b="1" dirty="0"/>
              <a:t> </a:t>
            </a:r>
            <a:r>
              <a:rPr lang="de-DE" dirty="0"/>
              <a:t>(</a:t>
            </a:r>
            <a:r>
              <a:rPr lang="de-DE" dirty="0" err="1"/>
              <a:t>layout</a:t>
            </a:r>
            <a:r>
              <a:rPr lang="de-DE" dirty="0"/>
              <a:t>, </a:t>
            </a:r>
            <a:r>
              <a:rPr lang="de-DE" dirty="0" err="1"/>
              <a:t>size</a:t>
            </a:r>
            <a:r>
              <a:rPr lang="de-DE" dirty="0"/>
              <a:t>,…)</a:t>
            </a:r>
          </a:p>
          <a:p>
            <a:pPr marL="342900" indent="-342900">
              <a:buFont typeface="+mj-lt"/>
              <a:buAutoNum type="arabicPeriod"/>
            </a:pPr>
            <a:r>
              <a:rPr lang="de-DE" b="1" dirty="0"/>
              <a:t>high-level </a:t>
            </a:r>
            <a:r>
              <a:rPr lang="de-DE" b="1" dirty="0" err="1"/>
              <a:t>plot</a:t>
            </a:r>
            <a:r>
              <a:rPr lang="de-DE" b="1" dirty="0"/>
              <a:t> </a:t>
            </a:r>
            <a:r>
              <a:rPr lang="de-DE" b="1" dirty="0" err="1"/>
              <a:t>functions</a:t>
            </a:r>
            <a:r>
              <a:rPr lang="de-DE" b="1" dirty="0"/>
              <a:t> </a:t>
            </a:r>
            <a:r>
              <a:rPr lang="de-DE" dirty="0"/>
              <a:t>(</a:t>
            </a:r>
            <a:r>
              <a:rPr lang="de-DE" dirty="0" err="1"/>
              <a:t>scatterplot</a:t>
            </a:r>
            <a:r>
              <a:rPr lang="de-DE" dirty="0"/>
              <a:t>, bar </a:t>
            </a:r>
            <a:r>
              <a:rPr lang="de-DE" dirty="0" err="1"/>
              <a:t>diagram</a:t>
            </a:r>
            <a:r>
              <a:rPr lang="de-DE" dirty="0"/>
              <a:t>, </a:t>
            </a:r>
            <a:r>
              <a:rPr lang="de-DE" dirty="0" err="1"/>
              <a:t>histogram</a:t>
            </a:r>
            <a:r>
              <a:rPr lang="de-DE" dirty="0"/>
              <a:t>,…)</a:t>
            </a:r>
          </a:p>
          <a:p>
            <a:pPr marL="342900" indent="-342900">
              <a:buFont typeface="+mj-lt"/>
              <a:buAutoNum type="arabicPeriod"/>
            </a:pPr>
            <a:r>
              <a:rPr lang="de-DE" b="1" dirty="0" err="1"/>
              <a:t>low</a:t>
            </a:r>
            <a:r>
              <a:rPr lang="de-DE" b="1" dirty="0"/>
              <a:t>-level </a:t>
            </a:r>
            <a:r>
              <a:rPr lang="de-DE" b="1" dirty="0" err="1"/>
              <a:t>plot</a:t>
            </a:r>
            <a:r>
              <a:rPr lang="de-DE" b="1" dirty="0"/>
              <a:t> </a:t>
            </a:r>
            <a:r>
              <a:rPr lang="de-DE" b="1" dirty="0" err="1"/>
              <a:t>functions</a:t>
            </a:r>
            <a:r>
              <a:rPr lang="de-DE" b="1" dirty="0"/>
              <a:t> </a:t>
            </a:r>
            <a:r>
              <a:rPr lang="de-DE" dirty="0"/>
              <a:t>(</a:t>
            </a:r>
            <a:r>
              <a:rPr lang="de-DE" dirty="0" err="1"/>
              <a:t>linies</a:t>
            </a:r>
            <a:r>
              <a:rPr lang="de-DE" dirty="0"/>
              <a:t>, </a:t>
            </a:r>
            <a:r>
              <a:rPr lang="de-DE" dirty="0" err="1"/>
              <a:t>dots</a:t>
            </a:r>
            <a:r>
              <a:rPr lang="de-DE" dirty="0"/>
              <a:t>, legend, </a:t>
            </a:r>
            <a:r>
              <a:rPr lang="de-DE" dirty="0" err="1"/>
              <a:t>titles</a:t>
            </a:r>
            <a:r>
              <a:rPr lang="de-DE" dirty="0"/>
              <a:t>,…)</a:t>
            </a:r>
          </a:p>
        </p:txBody>
      </p:sp>
      <p:sp>
        <p:nvSpPr>
          <p:cNvPr id="5" name="Foliennummernplatzhalter 4">
            <a:extLst>
              <a:ext uri="{FF2B5EF4-FFF2-40B4-BE49-F238E27FC236}">
                <a16:creationId xmlns:a16="http://schemas.microsoft.com/office/drawing/2014/main" id="{B0B822C3-9AD8-4AFB-921A-7EBA3D13F0C2}"/>
              </a:ext>
            </a:extLst>
          </p:cNvPr>
          <p:cNvSpPr>
            <a:spLocks noGrp="1"/>
          </p:cNvSpPr>
          <p:nvPr>
            <p:ph type="sldNum" sz="quarter" idx="12"/>
          </p:nvPr>
        </p:nvSpPr>
        <p:spPr/>
        <p:txBody>
          <a:bodyPr/>
          <a:lstStyle/>
          <a:p>
            <a:fld id="{1206269C-C24E-4E80-9A4B-E7E19BB59A67}" type="slidenum">
              <a:rPr lang="de-AT" smtClean="0"/>
              <a:pPr/>
              <a:t>152</a:t>
            </a:fld>
            <a:endParaRPr lang="de-AT" dirty="0"/>
          </a:p>
        </p:txBody>
      </p:sp>
      <p:sp>
        <p:nvSpPr>
          <p:cNvPr id="6" name="Fußzeilenplatzhalter 5">
            <a:extLst>
              <a:ext uri="{FF2B5EF4-FFF2-40B4-BE49-F238E27FC236}">
                <a16:creationId xmlns:a16="http://schemas.microsoft.com/office/drawing/2014/main" id="{C11BE9A8-F806-F78E-0B3B-8C62CD9DCC8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497396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FC95-2318-43BB-B092-D552893C3651}"/>
              </a:ext>
            </a:extLst>
          </p:cNvPr>
          <p:cNvSpPr>
            <a:spLocks noGrp="1"/>
          </p:cNvSpPr>
          <p:nvPr>
            <p:ph type="title"/>
          </p:nvPr>
        </p:nvSpPr>
        <p:spPr>
          <a:xfrm>
            <a:off x="540001" y="789770"/>
            <a:ext cx="7978525" cy="622091"/>
          </a:xfrm>
        </p:spPr>
        <p:txBody>
          <a:bodyPr wrap="none" anchor="t">
            <a:normAutofit/>
          </a:bodyPr>
          <a:lstStyle/>
          <a:p>
            <a:r>
              <a:rPr lang="de-DE" dirty="0"/>
              <a:t>Graphics </a:t>
            </a:r>
            <a:r>
              <a:rPr lang="de-DE" dirty="0" err="1"/>
              <a:t>parameters</a:t>
            </a:r>
            <a:endParaRPr lang="de-DE" dirty="0"/>
          </a:p>
        </p:txBody>
      </p:sp>
      <p:sp>
        <p:nvSpPr>
          <p:cNvPr id="5" name="Foliennummernplatzhalter 4">
            <a:extLst>
              <a:ext uri="{FF2B5EF4-FFF2-40B4-BE49-F238E27FC236}">
                <a16:creationId xmlns:a16="http://schemas.microsoft.com/office/drawing/2014/main" id="{4202F9E4-89B6-417C-8A59-330E37DA130A}"/>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153</a:t>
            </a:fld>
            <a:endParaRPr lang="de-AT"/>
          </a:p>
        </p:txBody>
      </p:sp>
      <p:sp>
        <p:nvSpPr>
          <p:cNvPr id="12" name="Content Placeholder 4">
            <a:extLst>
              <a:ext uri="{FF2B5EF4-FFF2-40B4-BE49-F238E27FC236}">
                <a16:creationId xmlns:a16="http://schemas.microsoft.com/office/drawing/2014/main" id="{F3A0B96F-EC69-4CE6-525D-FBA8AEABAA5F}"/>
              </a:ext>
            </a:extLst>
          </p:cNvPr>
          <p:cNvSpPr>
            <a:spLocks noGrp="1"/>
          </p:cNvSpPr>
          <p:nvPr>
            <p:ph sz="quarter" idx="15"/>
          </p:nvPr>
        </p:nvSpPr>
        <p:spPr>
          <a:xfrm>
            <a:off x="540000" y="1501140"/>
            <a:ext cx="3838575" cy="3106860"/>
          </a:xfrm>
        </p:spPr>
        <p:txBody>
          <a:bodyPr/>
          <a:lstStyle/>
          <a:p>
            <a:r>
              <a:rPr lang="en-US" dirty="0"/>
              <a:t>The graphic parameters determine the "canvas" on which the plot is mapped. </a:t>
            </a:r>
          </a:p>
          <a:p>
            <a:r>
              <a:rPr lang="en-US" dirty="0"/>
              <a:t>layout, size,…</a:t>
            </a:r>
          </a:p>
        </p:txBody>
      </p:sp>
      <p:pic>
        <p:nvPicPr>
          <p:cNvPr id="7" name="Grafik 6" descr="Ein Bild, das Platz enthält.&#10;&#10;Automatisch generierte Beschreibung">
            <a:extLst>
              <a:ext uri="{FF2B5EF4-FFF2-40B4-BE49-F238E27FC236}">
                <a16:creationId xmlns:a16="http://schemas.microsoft.com/office/drawing/2014/main" id="{0A242C3C-FCB4-412E-AE28-864A22FCFBEA}"/>
              </a:ext>
            </a:extLst>
          </p:cNvPr>
          <p:cNvPicPr>
            <a:picLocks noChangeAspect="1"/>
          </p:cNvPicPr>
          <p:nvPr/>
        </p:nvPicPr>
        <p:blipFill>
          <a:blip r:embed="rId2"/>
          <a:stretch>
            <a:fillRect/>
          </a:stretch>
        </p:blipFill>
        <p:spPr>
          <a:xfrm>
            <a:off x="4896849" y="1501140"/>
            <a:ext cx="3404778" cy="3106860"/>
          </a:xfrm>
          <a:prstGeom prst="rect">
            <a:avLst/>
          </a:prstGeom>
          <a:noFill/>
        </p:spPr>
      </p:pic>
      <p:sp>
        <p:nvSpPr>
          <p:cNvPr id="3" name="Fußzeilenplatzhalter 2">
            <a:extLst>
              <a:ext uri="{FF2B5EF4-FFF2-40B4-BE49-F238E27FC236}">
                <a16:creationId xmlns:a16="http://schemas.microsoft.com/office/drawing/2014/main" id="{5FF17269-9D61-0E5E-F5CB-FA9ED97CE71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490122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46E7-0337-41AA-96CF-923C2D94A754}"/>
              </a:ext>
            </a:extLst>
          </p:cNvPr>
          <p:cNvSpPr>
            <a:spLocks noGrp="1"/>
          </p:cNvSpPr>
          <p:nvPr>
            <p:ph type="title"/>
          </p:nvPr>
        </p:nvSpPr>
        <p:spPr>
          <a:xfrm>
            <a:off x="540001" y="789770"/>
            <a:ext cx="7978525" cy="622091"/>
          </a:xfrm>
        </p:spPr>
        <p:txBody>
          <a:bodyPr wrap="none" anchor="t">
            <a:normAutofit/>
          </a:bodyPr>
          <a:lstStyle/>
          <a:p>
            <a:r>
              <a:rPr lang="de-DE" dirty="0"/>
              <a:t>High-Level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A8387F3C-BF45-4669-956E-DE2E5D67EF31}"/>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154</a:t>
            </a:fld>
            <a:endParaRPr lang="de-AT"/>
          </a:p>
        </p:txBody>
      </p:sp>
      <p:sp>
        <p:nvSpPr>
          <p:cNvPr id="13" name="Content Placeholder 4">
            <a:extLst>
              <a:ext uri="{FF2B5EF4-FFF2-40B4-BE49-F238E27FC236}">
                <a16:creationId xmlns:a16="http://schemas.microsoft.com/office/drawing/2014/main" id="{56C5CF5C-8923-B737-5B5C-EF5B8621FC9A}"/>
              </a:ext>
            </a:extLst>
          </p:cNvPr>
          <p:cNvSpPr>
            <a:spLocks noGrp="1"/>
          </p:cNvSpPr>
          <p:nvPr>
            <p:ph sz="quarter" idx="15"/>
          </p:nvPr>
        </p:nvSpPr>
        <p:spPr>
          <a:xfrm>
            <a:off x="540000" y="1501140"/>
            <a:ext cx="3838575" cy="3106860"/>
          </a:xfrm>
        </p:spPr>
        <p:txBody>
          <a:bodyPr/>
          <a:lstStyle/>
          <a:p>
            <a:r>
              <a:rPr lang="en-US" dirty="0"/>
              <a:t>These functions determine the plot type. The application of such a function causes a new plot to be drawn.</a:t>
            </a:r>
          </a:p>
          <a:p>
            <a:r>
              <a:rPr lang="en-US" dirty="0"/>
              <a:t>scatterplot, bar diagram, histogram,…</a:t>
            </a:r>
          </a:p>
        </p:txBody>
      </p:sp>
      <p:pic>
        <p:nvPicPr>
          <p:cNvPr id="8" name="Grafik 7">
            <a:extLst>
              <a:ext uri="{FF2B5EF4-FFF2-40B4-BE49-F238E27FC236}">
                <a16:creationId xmlns:a16="http://schemas.microsoft.com/office/drawing/2014/main" id="{7A3E50F9-4E44-4849-91AF-5C7E4503485D}"/>
              </a:ext>
            </a:extLst>
          </p:cNvPr>
          <p:cNvPicPr>
            <a:picLocks noChangeAspect="1"/>
          </p:cNvPicPr>
          <p:nvPr/>
        </p:nvPicPr>
        <p:blipFill>
          <a:blip r:embed="rId2"/>
          <a:stretch>
            <a:fillRect/>
          </a:stretch>
        </p:blipFill>
        <p:spPr>
          <a:xfrm>
            <a:off x="4887469" y="1501140"/>
            <a:ext cx="3423538" cy="3106860"/>
          </a:xfrm>
          <a:prstGeom prst="rect">
            <a:avLst/>
          </a:prstGeom>
          <a:noFill/>
        </p:spPr>
      </p:pic>
      <p:sp>
        <p:nvSpPr>
          <p:cNvPr id="5" name="Fußzeilenplatzhalter 4">
            <a:extLst>
              <a:ext uri="{FF2B5EF4-FFF2-40B4-BE49-F238E27FC236}">
                <a16:creationId xmlns:a16="http://schemas.microsoft.com/office/drawing/2014/main" id="{32B3999E-BD1B-3954-39E6-09D694F6B4A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404950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4D9302-987E-481E-9B6B-E703D1452655}"/>
              </a:ext>
            </a:extLst>
          </p:cNvPr>
          <p:cNvSpPr>
            <a:spLocks noGrp="1"/>
          </p:cNvSpPr>
          <p:nvPr>
            <p:ph type="title"/>
          </p:nvPr>
        </p:nvSpPr>
        <p:spPr>
          <a:xfrm>
            <a:off x="540001" y="789770"/>
            <a:ext cx="7978525" cy="622091"/>
          </a:xfrm>
        </p:spPr>
        <p:txBody>
          <a:bodyPr wrap="none" anchor="t">
            <a:normAutofit/>
          </a:bodyPr>
          <a:lstStyle/>
          <a:p>
            <a:r>
              <a:rPr lang="de-DE" dirty="0"/>
              <a:t>Low-Level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4753FFA2-0F12-4EA5-AD86-21C0302607B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155</a:t>
            </a:fld>
            <a:endParaRPr lang="de-AT"/>
          </a:p>
        </p:txBody>
      </p:sp>
      <p:sp>
        <p:nvSpPr>
          <p:cNvPr id="5" name="Inhaltsplatzhalter 4">
            <a:extLst>
              <a:ext uri="{FF2B5EF4-FFF2-40B4-BE49-F238E27FC236}">
                <a16:creationId xmlns:a16="http://schemas.microsoft.com/office/drawing/2014/main" id="{0587451D-D8D7-4EBB-B004-18FEDD74AA5E}"/>
              </a:ext>
            </a:extLst>
          </p:cNvPr>
          <p:cNvSpPr>
            <a:spLocks noGrp="1"/>
          </p:cNvSpPr>
          <p:nvPr>
            <p:ph sz="quarter" idx="15"/>
          </p:nvPr>
        </p:nvSpPr>
        <p:spPr>
          <a:xfrm>
            <a:off x="540000" y="1501140"/>
            <a:ext cx="3838575" cy="3106860"/>
          </a:xfrm>
        </p:spPr>
        <p:txBody>
          <a:bodyPr>
            <a:normAutofit/>
          </a:bodyPr>
          <a:lstStyle/>
          <a:p>
            <a:r>
              <a:rPr lang="en-US" dirty="0"/>
              <a:t>Low-level plot functions are "painted" or added to existing graphics.</a:t>
            </a:r>
          </a:p>
          <a:p>
            <a:r>
              <a:rPr lang="de-DE" dirty="0" err="1"/>
              <a:t>lines</a:t>
            </a:r>
            <a:r>
              <a:rPr lang="de-DE" dirty="0"/>
              <a:t>, </a:t>
            </a:r>
            <a:r>
              <a:rPr lang="de-DE" dirty="0" err="1"/>
              <a:t>dots</a:t>
            </a:r>
            <a:r>
              <a:rPr lang="de-DE" dirty="0"/>
              <a:t>, legend, </a:t>
            </a:r>
            <a:r>
              <a:rPr lang="de-DE" dirty="0" err="1"/>
              <a:t>titles</a:t>
            </a:r>
            <a:r>
              <a:rPr lang="de-DE" dirty="0"/>
              <a:t>,…</a:t>
            </a:r>
          </a:p>
        </p:txBody>
      </p:sp>
      <p:pic>
        <p:nvPicPr>
          <p:cNvPr id="8" name="Grafik 7" descr="Ein Bild, das Text, Gerät enthält.&#10;&#10;Automatisch generierte Beschreibung">
            <a:extLst>
              <a:ext uri="{FF2B5EF4-FFF2-40B4-BE49-F238E27FC236}">
                <a16:creationId xmlns:a16="http://schemas.microsoft.com/office/drawing/2014/main" id="{F3187707-CB3D-4E94-A1A3-C7228FF3735D}"/>
              </a:ext>
            </a:extLst>
          </p:cNvPr>
          <p:cNvPicPr>
            <a:picLocks noChangeAspect="1"/>
          </p:cNvPicPr>
          <p:nvPr/>
        </p:nvPicPr>
        <p:blipFill>
          <a:blip r:embed="rId2"/>
          <a:stretch>
            <a:fillRect/>
          </a:stretch>
        </p:blipFill>
        <p:spPr>
          <a:xfrm>
            <a:off x="4946738" y="1501140"/>
            <a:ext cx="3305001" cy="3106860"/>
          </a:xfrm>
          <a:prstGeom prst="rect">
            <a:avLst/>
          </a:prstGeom>
          <a:noFill/>
        </p:spPr>
      </p:pic>
      <p:sp>
        <p:nvSpPr>
          <p:cNvPr id="6" name="Fußzeilenplatzhalter 5">
            <a:extLst>
              <a:ext uri="{FF2B5EF4-FFF2-40B4-BE49-F238E27FC236}">
                <a16:creationId xmlns:a16="http://schemas.microsoft.com/office/drawing/2014/main" id="{F6820418-94A3-7F5B-C6D6-E1464A9B82FC}"/>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45021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2D8BCCA-2AC9-473A-8E5F-98F5E8272DA3}"/>
              </a:ext>
            </a:extLst>
          </p:cNvPr>
          <p:cNvSpPr>
            <a:spLocks noGrp="1"/>
          </p:cNvSpPr>
          <p:nvPr>
            <p:ph type="title"/>
          </p:nvPr>
        </p:nvSpPr>
        <p:spPr/>
        <p:txBody>
          <a:bodyPr/>
          <a:lstStyle/>
          <a:p>
            <a:r>
              <a:rPr lang="de-DE" dirty="0"/>
              <a:t>First </a:t>
            </a:r>
            <a:r>
              <a:rPr lang="de-DE" dirty="0" err="1"/>
              <a:t>plots</a:t>
            </a:r>
            <a:r>
              <a:rPr lang="de-DE" dirty="0"/>
              <a:t> in R</a:t>
            </a:r>
          </a:p>
        </p:txBody>
      </p:sp>
      <p:graphicFrame>
        <p:nvGraphicFramePr>
          <p:cNvPr id="9" name="Tabelle 9">
            <a:extLst>
              <a:ext uri="{FF2B5EF4-FFF2-40B4-BE49-F238E27FC236}">
                <a16:creationId xmlns:a16="http://schemas.microsoft.com/office/drawing/2014/main" id="{BE133F2F-243F-4083-878A-551918C7AB13}"/>
              </a:ext>
            </a:extLst>
          </p:cNvPr>
          <p:cNvGraphicFramePr>
            <a:graphicFrameLocks noGrp="1"/>
          </p:cNvGraphicFramePr>
          <p:nvPr>
            <p:ph sz="quarter" idx="13"/>
            <p:extLst>
              <p:ext uri="{D42A27DB-BD31-4B8C-83A1-F6EECF244321}">
                <p14:modId xmlns:p14="http://schemas.microsoft.com/office/powerpoint/2010/main" val="2113872952"/>
              </p:ext>
            </p:extLst>
          </p:nvPr>
        </p:nvGraphicFramePr>
        <p:xfrm>
          <a:off x="539750" y="1395686"/>
          <a:ext cx="7978774" cy="2225040"/>
        </p:xfrm>
        <a:graphic>
          <a:graphicData uri="http://schemas.openxmlformats.org/drawingml/2006/table">
            <a:tbl>
              <a:tblPr firstRow="1" bandRow="1">
                <a:tableStyleId>{F2DE63D5-997A-4646-A377-4702673A728D}</a:tableStyleId>
              </a:tblPr>
              <a:tblGrid>
                <a:gridCol w="3989387">
                  <a:extLst>
                    <a:ext uri="{9D8B030D-6E8A-4147-A177-3AD203B41FA5}">
                      <a16:colId xmlns:a16="http://schemas.microsoft.com/office/drawing/2014/main" val="3047767434"/>
                    </a:ext>
                  </a:extLst>
                </a:gridCol>
                <a:gridCol w="3989387">
                  <a:extLst>
                    <a:ext uri="{9D8B030D-6E8A-4147-A177-3AD203B41FA5}">
                      <a16:colId xmlns:a16="http://schemas.microsoft.com/office/drawing/2014/main" val="250124906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124753748"/>
                  </a:ext>
                </a:extLst>
              </a:tr>
              <a:tr h="370840">
                <a:tc>
                  <a: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context-dependent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7396791"/>
                  </a:ext>
                </a:extLst>
              </a:tr>
              <a:tr h="370840">
                <a:tc>
                  <a:txBody>
                    <a:bodyPr/>
                    <a:lstStyle/>
                    <a:p>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Bar </a:t>
                      </a:r>
                      <a:r>
                        <a:rPr lang="de-DE" dirty="0" err="1">
                          <a:latin typeface="Calibri" panose="020F0502020204030204" pitchFamily="34" charset="0"/>
                          <a:cs typeface="Calibri" panose="020F0502020204030204" pitchFamily="34" charset="0"/>
                        </a:rPr>
                        <a:t>diagram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8061872"/>
                  </a:ext>
                </a:extLst>
              </a:tr>
              <a:tr h="370840">
                <a:tc>
                  <a:txBody>
                    <a:bodyPr/>
                    <a:lstStyle/>
                    <a:p>
                      <a:r>
                        <a:rPr lang="de-DE" sz="1600" dirty="0" err="1">
                          <a:highlight>
                            <a:srgbClr val="E6EFF3"/>
                          </a:highlight>
                          <a:latin typeface="Lucida Console" panose="020B0609040504020204" pitchFamily="49" charset="0"/>
                        </a:rPr>
                        <a:t>boxplot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Boxplot</a:t>
                      </a:r>
                    </a:p>
                  </a:txBody>
                  <a:tcPr/>
                </a:tc>
                <a:extLst>
                  <a:ext uri="{0D108BD9-81ED-4DB2-BD59-A6C34878D82A}">
                    <a16:rowId xmlns:a16="http://schemas.microsoft.com/office/drawing/2014/main" val="2843655133"/>
                  </a:ext>
                </a:extLst>
              </a:tr>
              <a:tr h="370840">
                <a:tc>
                  <a:txBody>
                    <a:bodyPr/>
                    <a:lstStyle/>
                    <a:p>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Histogram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91707488"/>
                  </a:ext>
                </a:extLst>
              </a:tr>
              <a:tr h="370840">
                <a:tc>
                  <a:txBody>
                    <a:bodyPr/>
                    <a:lstStyle/>
                    <a:p>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Density </a:t>
                      </a:r>
                      <a:r>
                        <a:rPr lang="de-DE" dirty="0" err="1">
                          <a:latin typeface="Calibri" panose="020F0502020204030204" pitchFamily="34" charset="0"/>
                          <a:cs typeface="Calibri" panose="020F0502020204030204" pitchFamily="34" charset="0"/>
                        </a:rPr>
                        <a:t>distribution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2945133"/>
                  </a:ext>
                </a:extLst>
              </a:tr>
            </a:tbl>
          </a:graphicData>
        </a:graphic>
      </p:graphicFrame>
      <p:sp>
        <p:nvSpPr>
          <p:cNvPr id="4" name="Foliennummernplatzhalter 3">
            <a:extLst>
              <a:ext uri="{FF2B5EF4-FFF2-40B4-BE49-F238E27FC236}">
                <a16:creationId xmlns:a16="http://schemas.microsoft.com/office/drawing/2014/main" id="{F834EC06-EA49-48C7-ADFB-48C197164822}"/>
              </a:ext>
            </a:extLst>
          </p:cNvPr>
          <p:cNvSpPr>
            <a:spLocks noGrp="1"/>
          </p:cNvSpPr>
          <p:nvPr>
            <p:ph type="sldNum" sz="quarter" idx="12"/>
          </p:nvPr>
        </p:nvSpPr>
        <p:spPr/>
        <p:txBody>
          <a:bodyPr/>
          <a:lstStyle/>
          <a:p>
            <a:fld id="{1206269C-C24E-4E80-9A4B-E7E19BB59A67}" type="slidenum">
              <a:rPr lang="de-AT" smtClean="0"/>
              <a:pPr/>
              <a:t>156</a:t>
            </a:fld>
            <a:endParaRPr lang="de-AT" dirty="0"/>
          </a:p>
        </p:txBody>
      </p:sp>
      <p:sp>
        <p:nvSpPr>
          <p:cNvPr id="11" name="Textfeld 10">
            <a:extLst>
              <a:ext uri="{FF2B5EF4-FFF2-40B4-BE49-F238E27FC236}">
                <a16:creationId xmlns:a16="http://schemas.microsoft.com/office/drawing/2014/main" id="{9A226402-7CF5-4AD0-9313-7745A7790687}"/>
              </a:ext>
            </a:extLst>
          </p:cNvPr>
          <p:cNvSpPr txBox="1"/>
          <p:nvPr/>
        </p:nvSpPr>
        <p:spPr>
          <a:xfrm>
            <a:off x="539750" y="3744096"/>
            <a:ext cx="7978776" cy="646331"/>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The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and </a:t>
            </a:r>
            <a:r>
              <a:rPr lang="de-DE" dirty="0" err="1">
                <a:latin typeface="Calibri" panose="020F0502020204030204" pitchFamily="34" charset="0"/>
                <a:cs typeface="Calibri" panose="020F0502020204030204" pitchFamily="34" charset="0"/>
              </a:rPr>
              <a:t>can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used</a:t>
            </a:r>
            <a:r>
              <a:rPr lang="de-DE" dirty="0">
                <a:latin typeface="Calibri" panose="020F0502020204030204" pitchFamily="34" charset="0"/>
                <a:cs typeface="Calibri" panose="020F0502020204030204" pitchFamily="34" charset="0"/>
              </a:rPr>
              <a:t> on different </a:t>
            </a:r>
            <a:r>
              <a:rPr lang="de-DE" dirty="0" err="1">
                <a:latin typeface="Calibri" panose="020F0502020204030204" pitchFamily="34" charset="0"/>
                <a:cs typeface="Calibri" panose="020F0502020204030204" pitchFamily="34" charset="0"/>
              </a:rPr>
              <a:t>types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objects</a:t>
            </a:r>
            <a:r>
              <a:rPr lang="de-DE" dirty="0">
                <a:latin typeface="Calibri" panose="020F0502020204030204" pitchFamily="34" charset="0"/>
                <a:cs typeface="Calibri" panose="020F0502020204030204" pitchFamily="34" charset="0"/>
              </a:rPr>
              <a:t>.</a:t>
            </a:r>
          </a:p>
          <a:p>
            <a:r>
              <a:rPr lang="de-DE" dirty="0" err="1">
                <a:latin typeface="Calibri" panose="020F0502020204030204" pitchFamily="34" charset="0"/>
                <a:cs typeface="Calibri" panose="020F0502020204030204" pitchFamily="34" charset="0"/>
              </a:rPr>
              <a:t>Depending</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input</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draws</a:t>
            </a:r>
            <a:r>
              <a:rPr lang="de-DE" dirty="0">
                <a:latin typeface="Calibri" panose="020F0502020204030204" pitchFamily="34" charset="0"/>
                <a:cs typeface="Calibri" panose="020F0502020204030204" pitchFamily="34" charset="0"/>
              </a:rPr>
              <a:t> different </a:t>
            </a:r>
            <a:r>
              <a:rPr lang="de-DE" dirty="0" err="1">
                <a:latin typeface="Calibri" panose="020F0502020204030204" pitchFamily="34" charset="0"/>
                <a:cs typeface="Calibri" panose="020F0502020204030204" pitchFamily="34" charset="0"/>
              </a:rPr>
              <a:t>diagrams</a:t>
            </a:r>
            <a:r>
              <a:rPr lang="de-DE" dirty="0">
                <a:latin typeface="Calibri" panose="020F0502020204030204" pitchFamily="34" charset="0"/>
                <a:cs typeface="Calibri" panose="020F0502020204030204" pitchFamily="34" charset="0"/>
              </a:rPr>
              <a:t>.</a:t>
            </a:r>
          </a:p>
        </p:txBody>
      </p:sp>
      <p:sp>
        <p:nvSpPr>
          <p:cNvPr id="2" name="Fußzeilenplatzhalter 1">
            <a:extLst>
              <a:ext uri="{FF2B5EF4-FFF2-40B4-BE49-F238E27FC236}">
                <a16:creationId xmlns:a16="http://schemas.microsoft.com/office/drawing/2014/main" id="{AA54B747-D99B-76A3-DE5A-B7D869A8A7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817749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D2895-E9DC-4EF6-B550-FAFE9344CD66}"/>
              </a:ext>
            </a:extLst>
          </p:cNvPr>
          <p:cNvSpPr>
            <a:spLocks noGrp="1"/>
          </p:cNvSpPr>
          <p:nvPr>
            <p:ph type="title"/>
          </p:nvPr>
        </p:nvSpPr>
        <p:spPr/>
        <p:txBody>
          <a:bodyPr/>
          <a:lstStyle/>
          <a:p>
            <a:r>
              <a:rPr lang="en-US" dirty="0"/>
              <a:t>Procedure for the creation of plots</a:t>
            </a:r>
            <a:endParaRPr lang="de-DE" dirty="0"/>
          </a:p>
        </p:txBody>
      </p:sp>
      <p:sp>
        <p:nvSpPr>
          <p:cNvPr id="3" name="Inhaltsplatzhalter 2">
            <a:extLst>
              <a:ext uri="{FF2B5EF4-FFF2-40B4-BE49-F238E27FC236}">
                <a16:creationId xmlns:a16="http://schemas.microsoft.com/office/drawing/2014/main" id="{41ADC5CF-64AC-43BA-AAD3-84B171B8C0F3}"/>
              </a:ext>
            </a:extLst>
          </p:cNvPr>
          <p:cNvSpPr>
            <a:spLocks noGrp="1"/>
          </p:cNvSpPr>
          <p:nvPr>
            <p:ph sz="quarter" idx="13"/>
          </p:nvPr>
        </p:nvSpPr>
        <p:spPr/>
        <p:txBody>
          <a:bodyPr/>
          <a:lstStyle/>
          <a:p>
            <a:r>
              <a:rPr lang="en-US" dirty="0"/>
              <a:t>plots are built up step by step in the script</a:t>
            </a:r>
          </a:p>
          <a:p>
            <a:r>
              <a:rPr lang="de-DE" sz="1600" dirty="0">
                <a:highlight>
                  <a:srgbClr val="E6EFF3"/>
                </a:highlight>
                <a:latin typeface="Lucida Console" panose="020B0609040504020204" pitchFamily="49" charset="0"/>
              </a:rPr>
              <a:t>par()</a:t>
            </a:r>
            <a:r>
              <a:rPr lang="de-DE" dirty="0"/>
              <a:t> </a:t>
            </a:r>
            <a:r>
              <a:rPr lang="de-DE" dirty="0" err="1"/>
              <a:t>sets</a:t>
            </a:r>
            <a:r>
              <a:rPr lang="de-DE" dirty="0"/>
              <a:t> </a:t>
            </a:r>
            <a:r>
              <a:rPr lang="de-DE" dirty="0" err="1"/>
              <a:t>plot</a:t>
            </a:r>
            <a:r>
              <a:rPr lang="de-DE" dirty="0"/>
              <a:t> </a:t>
            </a:r>
            <a:r>
              <a:rPr lang="de-DE" dirty="0" err="1"/>
              <a:t>parameters</a:t>
            </a:r>
            <a:endParaRPr lang="de-DE" dirty="0"/>
          </a:p>
          <a:p>
            <a:r>
              <a:rPr lang="en-US" dirty="0"/>
              <a:t>To save plots, you use various graphic devices with the functions: </a:t>
            </a:r>
            <a:r>
              <a:rPr lang="de-DE" sz="1600" dirty="0" err="1">
                <a:highlight>
                  <a:srgbClr val="E6EFF3"/>
                </a:highlight>
                <a:latin typeface="Lucida Console" panose="020B0609040504020204" pitchFamily="49" charset="0"/>
              </a:rPr>
              <a:t>pdf</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png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jpeg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bmp</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tiff</a:t>
            </a:r>
            <a:r>
              <a:rPr lang="de-DE" sz="1600" dirty="0">
                <a:highlight>
                  <a:srgbClr val="E6EFF3"/>
                </a:highlight>
                <a:latin typeface="Lucida Console" panose="020B0609040504020204" pitchFamily="49" charset="0"/>
              </a:rPr>
              <a:t>()</a:t>
            </a:r>
            <a:r>
              <a:rPr lang="de-DE" dirty="0"/>
              <a:t> </a:t>
            </a:r>
            <a:r>
              <a:rPr lang="de-DE" dirty="0" err="1"/>
              <a:t>before</a:t>
            </a:r>
            <a:r>
              <a:rPr lang="de-DE" dirty="0"/>
              <a:t> </a:t>
            </a:r>
            <a:r>
              <a:rPr lang="de-DE" dirty="0" err="1"/>
              <a:t>the</a:t>
            </a:r>
            <a:r>
              <a:rPr lang="de-DE" dirty="0"/>
              <a:t> </a:t>
            </a:r>
            <a:r>
              <a:rPr lang="de-DE" dirty="0" err="1"/>
              <a:t>plot</a:t>
            </a:r>
            <a:r>
              <a:rPr lang="de-DE" dirty="0"/>
              <a:t> </a:t>
            </a:r>
            <a:r>
              <a:rPr lang="de-DE" dirty="0" err="1"/>
              <a:t>functions</a:t>
            </a:r>
            <a:r>
              <a:rPr lang="de-DE" dirty="0"/>
              <a:t> and </a:t>
            </a:r>
            <a:r>
              <a:rPr lang="de-DE" sz="1600" dirty="0" err="1">
                <a:highlight>
                  <a:srgbClr val="E6EFF3"/>
                </a:highlight>
                <a:latin typeface="Lucida Console" panose="020B0609040504020204" pitchFamily="49" charset="0"/>
              </a:rPr>
              <a:t>dev.off</a:t>
            </a:r>
            <a:r>
              <a:rPr lang="de-DE" sz="1600" dirty="0">
                <a:highlight>
                  <a:srgbClr val="E6EFF3"/>
                </a:highlight>
                <a:latin typeface="Lucida Console" panose="020B0609040504020204" pitchFamily="49" charset="0"/>
              </a:rPr>
              <a:t>()</a:t>
            </a:r>
            <a:r>
              <a:rPr lang="de-DE" dirty="0"/>
              <a:t> after</a:t>
            </a:r>
          </a:p>
          <a:p>
            <a:pPr lvl="1"/>
            <a:endParaRPr lang="de-DE" dirty="0"/>
          </a:p>
        </p:txBody>
      </p:sp>
      <p:sp>
        <p:nvSpPr>
          <p:cNvPr id="5" name="Foliennummernplatzhalter 4">
            <a:extLst>
              <a:ext uri="{FF2B5EF4-FFF2-40B4-BE49-F238E27FC236}">
                <a16:creationId xmlns:a16="http://schemas.microsoft.com/office/drawing/2014/main" id="{B78A50DE-3FAB-450D-A421-560BDCEFC2BF}"/>
              </a:ext>
            </a:extLst>
          </p:cNvPr>
          <p:cNvSpPr>
            <a:spLocks noGrp="1"/>
          </p:cNvSpPr>
          <p:nvPr>
            <p:ph type="sldNum" sz="quarter" idx="12"/>
          </p:nvPr>
        </p:nvSpPr>
        <p:spPr/>
        <p:txBody>
          <a:bodyPr/>
          <a:lstStyle/>
          <a:p>
            <a:fld id="{1206269C-C24E-4E80-9A4B-E7E19BB59A67}" type="slidenum">
              <a:rPr lang="de-AT" smtClean="0"/>
              <a:pPr/>
              <a:t>157</a:t>
            </a:fld>
            <a:endParaRPr lang="de-AT" dirty="0"/>
          </a:p>
        </p:txBody>
      </p:sp>
      <p:pic>
        <p:nvPicPr>
          <p:cNvPr id="7" name="Grafik 6">
            <a:extLst>
              <a:ext uri="{FF2B5EF4-FFF2-40B4-BE49-F238E27FC236}">
                <a16:creationId xmlns:a16="http://schemas.microsoft.com/office/drawing/2014/main" id="{267A8614-36D1-4EC9-98C9-2B34CFB39BDC}"/>
              </a:ext>
            </a:extLst>
          </p:cNvPr>
          <p:cNvPicPr>
            <a:picLocks noChangeAspect="1"/>
          </p:cNvPicPr>
          <p:nvPr/>
        </p:nvPicPr>
        <p:blipFill>
          <a:blip r:embed="rId2"/>
          <a:stretch>
            <a:fillRect/>
          </a:stretch>
        </p:blipFill>
        <p:spPr>
          <a:xfrm>
            <a:off x="1069795" y="3508378"/>
            <a:ext cx="7004410" cy="1073205"/>
          </a:xfrm>
          <a:custGeom>
            <a:avLst/>
            <a:gdLst>
              <a:gd name="connsiteX0" fmla="*/ 0 w 7004410"/>
              <a:gd name="connsiteY0" fmla="*/ 0 h 1073205"/>
              <a:gd name="connsiteX1" fmla="*/ 426632 w 7004410"/>
              <a:gd name="connsiteY1" fmla="*/ 0 h 1073205"/>
              <a:gd name="connsiteX2" fmla="*/ 923309 w 7004410"/>
              <a:gd name="connsiteY2" fmla="*/ 0 h 1073205"/>
              <a:gd name="connsiteX3" fmla="*/ 1560073 w 7004410"/>
              <a:gd name="connsiteY3" fmla="*/ 0 h 1073205"/>
              <a:gd name="connsiteX4" fmla="*/ 2126794 w 7004410"/>
              <a:gd name="connsiteY4" fmla="*/ 0 h 1073205"/>
              <a:gd name="connsiteX5" fmla="*/ 2763558 w 7004410"/>
              <a:gd name="connsiteY5" fmla="*/ 0 h 1073205"/>
              <a:gd name="connsiteX6" fmla="*/ 3470367 w 7004410"/>
              <a:gd name="connsiteY6" fmla="*/ 0 h 1073205"/>
              <a:gd name="connsiteX7" fmla="*/ 3967043 w 7004410"/>
              <a:gd name="connsiteY7" fmla="*/ 0 h 1073205"/>
              <a:gd name="connsiteX8" fmla="*/ 4603808 w 7004410"/>
              <a:gd name="connsiteY8" fmla="*/ 0 h 1073205"/>
              <a:gd name="connsiteX9" fmla="*/ 5310616 w 7004410"/>
              <a:gd name="connsiteY9" fmla="*/ 0 h 1073205"/>
              <a:gd name="connsiteX10" fmla="*/ 6087469 w 7004410"/>
              <a:gd name="connsiteY10" fmla="*/ 0 h 1073205"/>
              <a:gd name="connsiteX11" fmla="*/ 7004410 w 7004410"/>
              <a:gd name="connsiteY11" fmla="*/ 0 h 1073205"/>
              <a:gd name="connsiteX12" fmla="*/ 7004410 w 7004410"/>
              <a:gd name="connsiteY12" fmla="*/ 547335 h 1073205"/>
              <a:gd name="connsiteX13" fmla="*/ 7004410 w 7004410"/>
              <a:gd name="connsiteY13" fmla="*/ 1073205 h 1073205"/>
              <a:gd name="connsiteX14" fmla="*/ 6437690 w 7004410"/>
              <a:gd name="connsiteY14" fmla="*/ 1073205 h 1073205"/>
              <a:gd name="connsiteX15" fmla="*/ 5800925 w 7004410"/>
              <a:gd name="connsiteY15" fmla="*/ 1073205 h 1073205"/>
              <a:gd name="connsiteX16" fmla="*/ 5304249 w 7004410"/>
              <a:gd name="connsiteY16" fmla="*/ 1073205 h 1073205"/>
              <a:gd name="connsiteX17" fmla="*/ 4877616 w 7004410"/>
              <a:gd name="connsiteY17" fmla="*/ 1073205 h 1073205"/>
              <a:gd name="connsiteX18" fmla="*/ 4240852 w 7004410"/>
              <a:gd name="connsiteY18" fmla="*/ 1073205 h 1073205"/>
              <a:gd name="connsiteX19" fmla="*/ 3674131 w 7004410"/>
              <a:gd name="connsiteY19" fmla="*/ 1073205 h 1073205"/>
              <a:gd name="connsiteX20" fmla="*/ 2897279 w 7004410"/>
              <a:gd name="connsiteY20" fmla="*/ 1073205 h 1073205"/>
              <a:gd name="connsiteX21" fmla="*/ 2260514 w 7004410"/>
              <a:gd name="connsiteY21" fmla="*/ 1073205 h 1073205"/>
              <a:gd name="connsiteX22" fmla="*/ 1553705 w 7004410"/>
              <a:gd name="connsiteY22" fmla="*/ 1073205 h 1073205"/>
              <a:gd name="connsiteX23" fmla="*/ 776853 w 7004410"/>
              <a:gd name="connsiteY23" fmla="*/ 1073205 h 1073205"/>
              <a:gd name="connsiteX24" fmla="*/ 0 w 7004410"/>
              <a:gd name="connsiteY24" fmla="*/ 1073205 h 1073205"/>
              <a:gd name="connsiteX25" fmla="*/ 0 w 7004410"/>
              <a:gd name="connsiteY25" fmla="*/ 547335 h 1073205"/>
              <a:gd name="connsiteX26" fmla="*/ 0 w 7004410"/>
              <a:gd name="connsiteY26" fmla="*/ 0 h 107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4410" h="1073205" fill="none" extrusionOk="0">
                <a:moveTo>
                  <a:pt x="0" y="0"/>
                </a:moveTo>
                <a:cubicBezTo>
                  <a:pt x="172474" y="-11367"/>
                  <a:pt x="296526" y="-293"/>
                  <a:pt x="426632" y="0"/>
                </a:cubicBezTo>
                <a:cubicBezTo>
                  <a:pt x="556738" y="293"/>
                  <a:pt x="716490" y="16077"/>
                  <a:pt x="923309" y="0"/>
                </a:cubicBezTo>
                <a:cubicBezTo>
                  <a:pt x="1130128" y="-16077"/>
                  <a:pt x="1410974" y="2832"/>
                  <a:pt x="1560073" y="0"/>
                </a:cubicBezTo>
                <a:cubicBezTo>
                  <a:pt x="1709172" y="-2832"/>
                  <a:pt x="2001793" y="-2076"/>
                  <a:pt x="2126794" y="0"/>
                </a:cubicBezTo>
                <a:cubicBezTo>
                  <a:pt x="2251795" y="2076"/>
                  <a:pt x="2505350" y="16166"/>
                  <a:pt x="2763558" y="0"/>
                </a:cubicBezTo>
                <a:cubicBezTo>
                  <a:pt x="3021766" y="-16166"/>
                  <a:pt x="3193607" y="-32904"/>
                  <a:pt x="3470367" y="0"/>
                </a:cubicBezTo>
                <a:cubicBezTo>
                  <a:pt x="3747127" y="32904"/>
                  <a:pt x="3779751" y="-19041"/>
                  <a:pt x="3967043" y="0"/>
                </a:cubicBezTo>
                <a:cubicBezTo>
                  <a:pt x="4154335" y="19041"/>
                  <a:pt x="4286611" y="16274"/>
                  <a:pt x="4603808" y="0"/>
                </a:cubicBezTo>
                <a:cubicBezTo>
                  <a:pt x="4921005" y="-16274"/>
                  <a:pt x="5053900" y="-21746"/>
                  <a:pt x="5310616" y="0"/>
                </a:cubicBezTo>
                <a:cubicBezTo>
                  <a:pt x="5567332" y="21746"/>
                  <a:pt x="5777134" y="-84"/>
                  <a:pt x="6087469" y="0"/>
                </a:cubicBezTo>
                <a:cubicBezTo>
                  <a:pt x="6397804" y="84"/>
                  <a:pt x="6557943" y="20110"/>
                  <a:pt x="7004410" y="0"/>
                </a:cubicBezTo>
                <a:cubicBezTo>
                  <a:pt x="7031066" y="207456"/>
                  <a:pt x="7025964" y="320561"/>
                  <a:pt x="7004410" y="547335"/>
                </a:cubicBezTo>
                <a:cubicBezTo>
                  <a:pt x="6982856" y="774110"/>
                  <a:pt x="7019980" y="875110"/>
                  <a:pt x="7004410" y="1073205"/>
                </a:cubicBezTo>
                <a:cubicBezTo>
                  <a:pt x="6866364" y="1074120"/>
                  <a:pt x="6663448" y="1060305"/>
                  <a:pt x="6437690" y="1073205"/>
                </a:cubicBezTo>
                <a:cubicBezTo>
                  <a:pt x="6211932" y="1086105"/>
                  <a:pt x="5937741" y="1065324"/>
                  <a:pt x="5800925" y="1073205"/>
                </a:cubicBezTo>
                <a:cubicBezTo>
                  <a:pt x="5664110" y="1081086"/>
                  <a:pt x="5469945" y="1068800"/>
                  <a:pt x="5304249" y="1073205"/>
                </a:cubicBezTo>
                <a:cubicBezTo>
                  <a:pt x="5138553" y="1077610"/>
                  <a:pt x="5086964" y="1060722"/>
                  <a:pt x="4877616" y="1073205"/>
                </a:cubicBezTo>
                <a:cubicBezTo>
                  <a:pt x="4668268" y="1085688"/>
                  <a:pt x="4407772" y="1056011"/>
                  <a:pt x="4240852" y="1073205"/>
                </a:cubicBezTo>
                <a:cubicBezTo>
                  <a:pt x="4073932" y="1090399"/>
                  <a:pt x="3945306" y="1046326"/>
                  <a:pt x="3674131" y="1073205"/>
                </a:cubicBezTo>
                <a:cubicBezTo>
                  <a:pt x="3402956" y="1100084"/>
                  <a:pt x="3196584" y="1059977"/>
                  <a:pt x="2897279" y="1073205"/>
                </a:cubicBezTo>
                <a:cubicBezTo>
                  <a:pt x="2597974" y="1086433"/>
                  <a:pt x="2543469" y="1092530"/>
                  <a:pt x="2260514" y="1073205"/>
                </a:cubicBezTo>
                <a:cubicBezTo>
                  <a:pt x="1977559" y="1053880"/>
                  <a:pt x="1707538" y="1049858"/>
                  <a:pt x="1553705" y="1073205"/>
                </a:cubicBezTo>
                <a:cubicBezTo>
                  <a:pt x="1399872" y="1096552"/>
                  <a:pt x="1103430" y="1037183"/>
                  <a:pt x="776853" y="1073205"/>
                </a:cubicBezTo>
                <a:cubicBezTo>
                  <a:pt x="450276" y="1109227"/>
                  <a:pt x="375674" y="1060608"/>
                  <a:pt x="0" y="1073205"/>
                </a:cubicBezTo>
                <a:cubicBezTo>
                  <a:pt x="7866" y="920322"/>
                  <a:pt x="25850" y="685714"/>
                  <a:pt x="0" y="547335"/>
                </a:cubicBezTo>
                <a:cubicBezTo>
                  <a:pt x="-25850" y="408956"/>
                  <a:pt x="14542" y="260639"/>
                  <a:pt x="0" y="0"/>
                </a:cubicBezTo>
                <a:close/>
              </a:path>
              <a:path w="7004410" h="1073205" stroke="0" extrusionOk="0">
                <a:moveTo>
                  <a:pt x="0" y="0"/>
                </a:moveTo>
                <a:cubicBezTo>
                  <a:pt x="160252" y="13201"/>
                  <a:pt x="334924" y="1328"/>
                  <a:pt x="496676" y="0"/>
                </a:cubicBezTo>
                <a:cubicBezTo>
                  <a:pt x="658428" y="-1328"/>
                  <a:pt x="774477" y="18557"/>
                  <a:pt x="923309" y="0"/>
                </a:cubicBezTo>
                <a:cubicBezTo>
                  <a:pt x="1072141" y="-18557"/>
                  <a:pt x="1288428" y="18891"/>
                  <a:pt x="1490029" y="0"/>
                </a:cubicBezTo>
                <a:cubicBezTo>
                  <a:pt x="1691630" y="-18891"/>
                  <a:pt x="1909571" y="24814"/>
                  <a:pt x="2126794" y="0"/>
                </a:cubicBezTo>
                <a:cubicBezTo>
                  <a:pt x="2344017" y="-24814"/>
                  <a:pt x="2581789" y="4747"/>
                  <a:pt x="2833602" y="0"/>
                </a:cubicBezTo>
                <a:cubicBezTo>
                  <a:pt x="3085415" y="-4747"/>
                  <a:pt x="3148140" y="-16037"/>
                  <a:pt x="3330279" y="0"/>
                </a:cubicBezTo>
                <a:cubicBezTo>
                  <a:pt x="3512418" y="16037"/>
                  <a:pt x="3675683" y="-14185"/>
                  <a:pt x="3896999" y="0"/>
                </a:cubicBezTo>
                <a:cubicBezTo>
                  <a:pt x="4118315" y="14185"/>
                  <a:pt x="4484771" y="-2625"/>
                  <a:pt x="4673852" y="0"/>
                </a:cubicBezTo>
                <a:cubicBezTo>
                  <a:pt x="4862933" y="2625"/>
                  <a:pt x="5200805" y="-7881"/>
                  <a:pt x="5380660" y="0"/>
                </a:cubicBezTo>
                <a:cubicBezTo>
                  <a:pt x="5560515" y="7881"/>
                  <a:pt x="5666912" y="-5039"/>
                  <a:pt x="5807293" y="0"/>
                </a:cubicBezTo>
                <a:cubicBezTo>
                  <a:pt x="5947674" y="5039"/>
                  <a:pt x="6178786" y="21153"/>
                  <a:pt x="6303969" y="0"/>
                </a:cubicBezTo>
                <a:cubicBezTo>
                  <a:pt x="6429152" y="-21153"/>
                  <a:pt x="6695214" y="2396"/>
                  <a:pt x="7004410" y="0"/>
                </a:cubicBezTo>
                <a:cubicBezTo>
                  <a:pt x="6985124" y="160533"/>
                  <a:pt x="7019675" y="332886"/>
                  <a:pt x="7004410" y="547335"/>
                </a:cubicBezTo>
                <a:cubicBezTo>
                  <a:pt x="6989145" y="761785"/>
                  <a:pt x="6988928" y="951060"/>
                  <a:pt x="7004410" y="1073205"/>
                </a:cubicBezTo>
                <a:cubicBezTo>
                  <a:pt x="6793918" y="1062869"/>
                  <a:pt x="6613141" y="1069420"/>
                  <a:pt x="6297601" y="1073205"/>
                </a:cubicBezTo>
                <a:cubicBezTo>
                  <a:pt x="5982061" y="1076990"/>
                  <a:pt x="5976476" y="1085947"/>
                  <a:pt x="5730881" y="1073205"/>
                </a:cubicBezTo>
                <a:cubicBezTo>
                  <a:pt x="5485286" y="1060463"/>
                  <a:pt x="5361383" y="1063047"/>
                  <a:pt x="5234205" y="1073205"/>
                </a:cubicBezTo>
                <a:cubicBezTo>
                  <a:pt x="5107027" y="1083363"/>
                  <a:pt x="4784384" y="1077822"/>
                  <a:pt x="4597440" y="1073205"/>
                </a:cubicBezTo>
                <a:cubicBezTo>
                  <a:pt x="4410497" y="1068588"/>
                  <a:pt x="4367503" y="1081336"/>
                  <a:pt x="4170808" y="1073205"/>
                </a:cubicBezTo>
                <a:cubicBezTo>
                  <a:pt x="3974113" y="1065074"/>
                  <a:pt x="3898885" y="1075248"/>
                  <a:pt x="3744176" y="1073205"/>
                </a:cubicBezTo>
                <a:cubicBezTo>
                  <a:pt x="3589467" y="1071162"/>
                  <a:pt x="3298769" y="1049892"/>
                  <a:pt x="3107411" y="1073205"/>
                </a:cubicBezTo>
                <a:cubicBezTo>
                  <a:pt x="2916054" y="1096518"/>
                  <a:pt x="2653229" y="1044727"/>
                  <a:pt x="2400602" y="1073205"/>
                </a:cubicBezTo>
                <a:cubicBezTo>
                  <a:pt x="2147975" y="1101683"/>
                  <a:pt x="1901691" y="1096816"/>
                  <a:pt x="1763838" y="1073205"/>
                </a:cubicBezTo>
                <a:cubicBezTo>
                  <a:pt x="1625985" y="1049594"/>
                  <a:pt x="1423183" y="1096605"/>
                  <a:pt x="1267161" y="1073205"/>
                </a:cubicBezTo>
                <a:cubicBezTo>
                  <a:pt x="1111139" y="1049805"/>
                  <a:pt x="850044" y="1092908"/>
                  <a:pt x="700441" y="1073205"/>
                </a:cubicBezTo>
                <a:cubicBezTo>
                  <a:pt x="550838" y="1053502"/>
                  <a:pt x="311828" y="1071644"/>
                  <a:pt x="0" y="1073205"/>
                </a:cubicBezTo>
                <a:cubicBezTo>
                  <a:pt x="7660" y="959804"/>
                  <a:pt x="-24648" y="806451"/>
                  <a:pt x="0" y="558067"/>
                </a:cubicBezTo>
                <a:cubicBezTo>
                  <a:pt x="24648" y="309683"/>
                  <a:pt x="21175" y="116527"/>
                  <a:pt x="0" y="0"/>
                </a:cubicBezTo>
                <a:close/>
              </a:path>
            </a:pathLst>
          </a:custGeom>
          <a:ln w="19050">
            <a:solidFill>
              <a:srgbClr val="940126"/>
            </a:solidFill>
            <a:extLst>
              <a:ext uri="{C807C97D-BFC1-408E-A445-0C87EB9F89A2}">
                <ask:lineSketchStyleProps xmlns:ask="http://schemas.microsoft.com/office/drawing/2018/sketchyshapes" sd="100747574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A4F4EF74-3381-4D76-9A55-A4C27B0BA55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4970465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64056-D5A1-47D6-AACA-637E7B8D1D4D}"/>
              </a:ext>
            </a:extLst>
          </p:cNvPr>
          <p:cNvSpPr>
            <a:spLocks noGrp="1"/>
          </p:cNvSpPr>
          <p:nvPr>
            <p:ph type="title"/>
          </p:nvPr>
        </p:nvSpPr>
        <p:spPr/>
        <p:txBody>
          <a:bodyPr/>
          <a:lstStyle/>
          <a:p>
            <a:r>
              <a:rPr lang="de-DE" dirty="0"/>
              <a:t>Plot </a:t>
            </a:r>
            <a:r>
              <a:rPr lang="de-DE" dirty="0" err="1"/>
              <a:t>parameters</a:t>
            </a:r>
            <a:endParaRPr lang="de-DE" dirty="0"/>
          </a:p>
        </p:txBody>
      </p:sp>
      <p:sp>
        <p:nvSpPr>
          <p:cNvPr id="3" name="Inhaltsplatzhalter 2">
            <a:extLst>
              <a:ext uri="{FF2B5EF4-FFF2-40B4-BE49-F238E27FC236}">
                <a16:creationId xmlns:a16="http://schemas.microsoft.com/office/drawing/2014/main" id="{D0CD544F-4181-4F10-946B-B66D4E0E1B4F}"/>
              </a:ext>
            </a:extLst>
          </p:cNvPr>
          <p:cNvSpPr>
            <a:spLocks noGrp="1"/>
          </p:cNvSpPr>
          <p:nvPr>
            <p:ph sz="quarter" idx="13"/>
          </p:nvPr>
        </p:nvSpPr>
        <p:spPr>
          <a:xfrm>
            <a:off x="539751" y="1198605"/>
            <a:ext cx="2265233" cy="3409395"/>
          </a:xfrm>
        </p:spPr>
        <p:txBody>
          <a:bodyPr/>
          <a:lstStyle/>
          <a:p>
            <a:r>
              <a:rPr lang="de-DE" dirty="0" err="1"/>
              <a:t>the</a:t>
            </a:r>
            <a:r>
              <a:rPr lang="de-DE" dirty="0"/>
              <a:t> </a:t>
            </a:r>
            <a:r>
              <a:rPr lang="de-DE" dirty="0" err="1"/>
              <a:t>following</a:t>
            </a:r>
            <a:r>
              <a:rPr lang="de-DE" dirty="0"/>
              <a:t> </a:t>
            </a:r>
            <a:r>
              <a:rPr lang="de-DE" dirty="0" err="1"/>
              <a:t>parameters</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sz="1600" dirty="0">
                <a:highlight>
                  <a:srgbClr val="E6EFF3"/>
                </a:highlight>
                <a:latin typeface="Lucida Console" panose="020B0609040504020204" pitchFamily="49" charset="0"/>
              </a:rPr>
              <a:t>par()</a:t>
            </a:r>
            <a:r>
              <a:rPr lang="de-DE" dirty="0"/>
              <a:t> </a:t>
            </a:r>
            <a:r>
              <a:rPr lang="de-DE" dirty="0" err="1"/>
              <a:t>or</a:t>
            </a:r>
            <a:r>
              <a:rPr lang="de-DE" dirty="0"/>
              <a:t> in </a:t>
            </a:r>
            <a:r>
              <a:rPr lang="de-DE" dirty="0" err="1"/>
              <a:t>plot</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FC52160A-6126-43B2-AABE-5F80A72DCF47}"/>
              </a:ext>
            </a:extLst>
          </p:cNvPr>
          <p:cNvSpPr>
            <a:spLocks noGrp="1"/>
          </p:cNvSpPr>
          <p:nvPr>
            <p:ph type="sldNum" sz="quarter" idx="12"/>
          </p:nvPr>
        </p:nvSpPr>
        <p:spPr/>
        <p:txBody>
          <a:bodyPr/>
          <a:lstStyle/>
          <a:p>
            <a:fld id="{1206269C-C24E-4E80-9A4B-E7E19BB59A67}" type="slidenum">
              <a:rPr lang="de-AT" smtClean="0"/>
              <a:pPr/>
              <a:t>158</a:t>
            </a:fld>
            <a:endParaRPr lang="de-AT" dirty="0"/>
          </a:p>
        </p:txBody>
      </p:sp>
      <p:graphicFrame>
        <p:nvGraphicFramePr>
          <p:cNvPr id="6" name="Tabelle 6">
            <a:extLst>
              <a:ext uri="{FF2B5EF4-FFF2-40B4-BE49-F238E27FC236}">
                <a16:creationId xmlns:a16="http://schemas.microsoft.com/office/drawing/2014/main" id="{4BA2939C-75B7-44C4-A208-AF6F75493BC1}"/>
              </a:ext>
            </a:extLst>
          </p:cNvPr>
          <p:cNvGraphicFramePr>
            <a:graphicFrameLocks noGrp="1"/>
          </p:cNvGraphicFramePr>
          <p:nvPr>
            <p:extLst>
              <p:ext uri="{D42A27DB-BD31-4B8C-83A1-F6EECF244321}">
                <p14:modId xmlns:p14="http://schemas.microsoft.com/office/powerpoint/2010/main" val="1084582198"/>
              </p:ext>
            </p:extLst>
          </p:nvPr>
        </p:nvGraphicFramePr>
        <p:xfrm>
          <a:off x="3010506" y="669251"/>
          <a:ext cx="5593493" cy="39624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latin typeface="Calibri" panose="020F0502020204030204" pitchFamily="34" charset="0"/>
                          <a:cs typeface="Calibri" panose="020F0502020204030204" pitchFamily="34" charset="0"/>
                        </a:rPr>
                        <a:t>Parameter</a:t>
                      </a:r>
                    </a:p>
                  </a:txBody>
                  <a:tcPr/>
                </a:tc>
                <a:tc>
                  <a:txBody>
                    <a:bodyPr/>
                    <a:lstStyle/>
                    <a:p>
                      <a:r>
                        <a:rPr lang="de-DE" sz="14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449967975"/>
                  </a:ext>
                </a:extLst>
              </a:tr>
              <a:tr h="138669">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Axes should (not) be drawn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05076579"/>
                  </a:ext>
                </a:extLst>
              </a:tr>
              <a:tr h="138669">
                <a:tc>
                  <a:txBody>
                    <a:bodyPr/>
                    <a:lstStyle/>
                    <a:p>
                      <a:r>
                        <a:rPr lang="de-DE" sz="1400" dirty="0" err="1">
                          <a:latin typeface="Calibri" panose="020F0502020204030204" pitchFamily="34" charset="0"/>
                          <a:cs typeface="Calibri" panose="020F0502020204030204" pitchFamily="34" charset="0"/>
                        </a:rPr>
                        <a:t>bg</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Background </a:t>
                      </a:r>
                      <a:r>
                        <a:rPr lang="de-DE" sz="1400" dirty="0" err="1">
                          <a:latin typeface="Calibri" panose="020F0502020204030204" pitchFamily="34" charset="0"/>
                          <a:cs typeface="Calibri" panose="020F0502020204030204" pitchFamily="34" charset="0"/>
                        </a:rPr>
                        <a:t>color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6907630"/>
                  </a:ext>
                </a:extLst>
              </a:tr>
              <a:tr h="138669">
                <a:tc>
                  <a:txBody>
                    <a:bodyPr/>
                    <a:lstStyle/>
                    <a:p>
                      <a:r>
                        <a:rPr lang="de-DE" sz="1400" dirty="0" err="1">
                          <a:latin typeface="Calibri" panose="020F0502020204030204" pitchFamily="34" charset="0"/>
                          <a:cs typeface="Calibri" panose="020F0502020204030204" pitchFamily="34" charset="0"/>
                        </a:rPr>
                        <a:t>cex</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Size of a dot / letter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dirty="0" err="1">
                          <a:latin typeface="Calibri" panose="020F0502020204030204" pitchFamily="34" charset="0"/>
                          <a:cs typeface="Calibri" panose="020F0502020204030204" pitchFamily="34" charset="0"/>
                        </a:rPr>
                        <a:t>col</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Colors</a:t>
                      </a:r>
                    </a:p>
                  </a:txBody>
                  <a:tcPr/>
                </a:tc>
                <a:extLst>
                  <a:ext uri="{0D108BD9-81ED-4DB2-BD59-A6C34878D82A}">
                    <a16:rowId xmlns:a16="http://schemas.microsoft.com/office/drawing/2014/main" val="3650897589"/>
                  </a:ext>
                </a:extLst>
              </a:tr>
              <a:tr h="138669">
                <a:tc>
                  <a:txBody>
                    <a:bodyPr/>
                    <a:lstStyle/>
                    <a:p>
                      <a:r>
                        <a:rPr lang="de-DE" sz="1400" dirty="0">
                          <a:latin typeface="Calibri" panose="020F0502020204030204" pitchFamily="34" charset="0"/>
                          <a:cs typeface="Calibri" panose="020F0502020204030204" pitchFamily="34" charset="0"/>
                        </a:rPr>
                        <a:t>las</a:t>
                      </a:r>
                    </a:p>
                  </a:txBody>
                  <a:tcPr/>
                </a:tc>
                <a:tc>
                  <a:txBody>
                    <a:bodyPr/>
                    <a:lstStyle/>
                    <a:p>
                      <a:r>
                        <a:rPr lang="de-DE" sz="1400" dirty="0">
                          <a:latin typeface="Calibri" panose="020F0502020204030204" pitchFamily="34" charset="0"/>
                          <a:cs typeface="Calibri" panose="020F0502020204030204" pitchFamily="34" charset="0"/>
                        </a:rPr>
                        <a:t>Alignment, </a:t>
                      </a:r>
                      <a:r>
                        <a:rPr lang="de-DE" sz="1400" dirty="0" err="1">
                          <a:latin typeface="Calibri" panose="020F0502020204030204" pitchFamily="34" charset="0"/>
                          <a:cs typeface="Calibri" panose="020F0502020204030204" pitchFamily="34" charset="0"/>
                        </a:rPr>
                        <a:t>axis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80850906"/>
                  </a:ext>
                </a:extLst>
              </a:tr>
              <a:tr h="138669">
                <a:tc>
                  <a:txBody>
                    <a:bodyPr/>
                    <a:lstStyle/>
                    <a:p>
                      <a:r>
                        <a:rPr lang="de-DE" sz="1400" dirty="0" err="1">
                          <a:latin typeface="Calibri" panose="020F0502020204030204" pitchFamily="34" charset="0"/>
                          <a:cs typeface="Calibri" panose="020F0502020204030204" pitchFamily="34" charset="0"/>
                        </a:rPr>
                        <a:t>lty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lwd</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Line type,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width</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9756135"/>
                  </a:ext>
                </a:extLst>
              </a:tr>
              <a:tr h="138669">
                <a:tc>
                  <a:txBody>
                    <a:bodyPr/>
                    <a:lstStyle/>
                    <a:p>
                      <a:r>
                        <a:rPr lang="de-DE" sz="1400" dirty="0" err="1">
                          <a:latin typeface="Calibri" panose="020F0502020204030204" pitchFamily="34" charset="0"/>
                          <a:cs typeface="Calibri" panose="020F0502020204030204" pitchFamily="34" charset="0"/>
                        </a:rPr>
                        <a:t>main</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sub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Title, </a:t>
                      </a:r>
                      <a:r>
                        <a:rPr lang="de-DE" sz="1400" dirty="0" err="1">
                          <a:latin typeface="Calibri" panose="020F0502020204030204" pitchFamily="34" charset="0"/>
                          <a:cs typeface="Calibri" panose="020F0502020204030204" pitchFamily="34" charset="0"/>
                        </a:rPr>
                        <a:t>subtitle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dirty="0" err="1">
                          <a:latin typeface="Calibri" panose="020F0502020204030204" pitchFamily="34" charset="0"/>
                          <a:cs typeface="Calibri" panose="020F0502020204030204" pitchFamily="34" charset="0"/>
                        </a:rPr>
                        <a:t>mfcol</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mfrow</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multiple plots in one image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dirty="0" err="1">
                          <a:latin typeface="Calibri" panose="020F0502020204030204" pitchFamily="34" charset="0"/>
                          <a:cs typeface="Calibri" panose="020F0502020204030204" pitchFamily="34" charset="0"/>
                        </a:rPr>
                        <a:t>pch</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Symbol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 </a:t>
                      </a:r>
                      <a:r>
                        <a:rPr lang="de-DE" sz="1400" dirty="0" err="1">
                          <a:latin typeface="Calibri" panose="020F0502020204030204" pitchFamily="34" charset="0"/>
                          <a:cs typeface="Calibri" panose="020F0502020204030204" pitchFamily="34" charset="0"/>
                        </a:rPr>
                        <a:t>dot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dirty="0">
                          <a:latin typeface="Calibri" panose="020F0502020204030204" pitchFamily="34" charset="0"/>
                          <a:cs typeface="Calibri" panose="020F0502020204030204" pitchFamily="34" charset="0"/>
                        </a:rPr>
                        <a:t>type</a:t>
                      </a:r>
                    </a:p>
                  </a:txBody>
                  <a:tcPr/>
                </a:tc>
                <a:tc>
                  <a:txBody>
                    <a:bodyPr/>
                    <a:lstStyle/>
                    <a:p>
                      <a:r>
                        <a:rPr lang="de-DE" sz="1400" dirty="0">
                          <a:latin typeface="Calibri" panose="020F0502020204030204" pitchFamily="34" charset="0"/>
                          <a:cs typeface="Calibri" panose="020F0502020204030204" pitchFamily="34" charset="0"/>
                        </a:rPr>
                        <a:t>Type (l =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p = </a:t>
                      </a:r>
                      <a:r>
                        <a:rPr lang="de-DE" sz="1400" dirty="0" err="1">
                          <a:latin typeface="Calibri" panose="020F0502020204030204" pitchFamily="34" charset="0"/>
                          <a:cs typeface="Calibri" panose="020F0502020204030204" pitchFamily="34" charset="0"/>
                        </a:rPr>
                        <a:t>dot</a:t>
                      </a:r>
                      <a:r>
                        <a:rPr lang="de-DE" sz="1400" dirty="0">
                          <a:latin typeface="Calibri" panose="020F0502020204030204" pitchFamily="34" charset="0"/>
                          <a:cs typeface="Calibri" panose="020F0502020204030204" pitchFamily="34" charset="0"/>
                        </a:rPr>
                        <a:t>, b = </a:t>
                      </a:r>
                      <a:r>
                        <a:rPr lang="de-DE" sz="1400" dirty="0" err="1">
                          <a:latin typeface="Calibri" panose="020F0502020204030204" pitchFamily="34" charset="0"/>
                          <a:cs typeface="Calibri" panose="020F0502020204030204" pitchFamily="34" charset="0"/>
                        </a:rPr>
                        <a:t>both</a:t>
                      </a:r>
                      <a:r>
                        <a:rPr lang="de-DE" sz="1400" dirty="0">
                          <a:latin typeface="Calibri" panose="020F0502020204030204" pitchFamily="34" charset="0"/>
                          <a:cs typeface="Calibri" panose="020F0502020204030204" pitchFamily="34" charset="0"/>
                        </a:rPr>
                        <a:t>, n = </a:t>
                      </a:r>
                      <a:r>
                        <a:rPr lang="de-DE" sz="1400" dirty="0" err="1">
                          <a:latin typeface="Calibri" panose="020F0502020204030204" pitchFamily="34" charset="0"/>
                          <a:cs typeface="Calibri" panose="020F0502020204030204" pitchFamily="34" charset="0"/>
                        </a:rPr>
                        <a:t>nothing</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706593652"/>
                  </a:ext>
                </a:extLst>
              </a:tr>
              <a:tr h="138669">
                <a:tc>
                  <a:txBody>
                    <a:bodyPr/>
                    <a:lstStyle/>
                    <a:p>
                      <a:r>
                        <a:rPr lang="de-DE" sz="1400" dirty="0" err="1">
                          <a:latin typeface="Calibri" panose="020F0502020204030204" pitchFamily="34" charset="0"/>
                          <a:cs typeface="Calibri" panose="020F0502020204030204" pitchFamily="34" charset="0"/>
                        </a:rPr>
                        <a:t>xlab</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ylab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Axis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r h="138669">
                <a:tc>
                  <a:txBody>
                    <a:bodyPr/>
                    <a:lstStyle/>
                    <a:p>
                      <a:r>
                        <a:rPr lang="de-DE" sz="1400" dirty="0" err="1">
                          <a:latin typeface="Calibri" panose="020F0502020204030204" pitchFamily="34" charset="0"/>
                          <a:cs typeface="Calibri" panose="020F0502020204030204" pitchFamily="34" charset="0"/>
                        </a:rPr>
                        <a:t>xlim</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ylim</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Limits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14001544"/>
                  </a:ext>
                </a:extLst>
              </a:tr>
            </a:tbl>
          </a:graphicData>
        </a:graphic>
      </p:graphicFrame>
      <p:sp>
        <p:nvSpPr>
          <p:cNvPr id="7" name="Fußzeilenplatzhalter 6">
            <a:extLst>
              <a:ext uri="{FF2B5EF4-FFF2-40B4-BE49-F238E27FC236}">
                <a16:creationId xmlns:a16="http://schemas.microsoft.com/office/drawing/2014/main" id="{959319EB-363F-4C02-2AF8-9401A00FD6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820652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9E3AC8-555B-453B-A814-742363ED9CCA}"/>
              </a:ext>
            </a:extLst>
          </p:cNvPr>
          <p:cNvSpPr>
            <a:spLocks noGrp="1"/>
          </p:cNvSpPr>
          <p:nvPr>
            <p:ph type="title"/>
          </p:nvPr>
        </p:nvSpPr>
        <p:spPr/>
        <p:txBody>
          <a:bodyPr/>
          <a:lstStyle/>
          <a:p>
            <a:r>
              <a:rPr lang="de-DE" dirty="0"/>
              <a:t>Plot </a:t>
            </a:r>
            <a:r>
              <a:rPr lang="de-DE" dirty="0" err="1"/>
              <a:t>parameters</a:t>
            </a:r>
            <a:r>
              <a:rPr lang="de-DE" dirty="0"/>
              <a:t>: </a:t>
            </a:r>
            <a:r>
              <a:rPr lang="de-DE" dirty="0" err="1"/>
              <a:t>symbols</a:t>
            </a:r>
            <a:r>
              <a:rPr lang="de-DE" dirty="0"/>
              <a:t> and </a:t>
            </a:r>
            <a:r>
              <a:rPr lang="de-DE" dirty="0" err="1"/>
              <a:t>lines</a:t>
            </a:r>
            <a:endParaRPr lang="de-DE" dirty="0"/>
          </a:p>
        </p:txBody>
      </p:sp>
      <p:sp>
        <p:nvSpPr>
          <p:cNvPr id="3" name="Inhaltsplatzhalter 2">
            <a:extLst>
              <a:ext uri="{FF2B5EF4-FFF2-40B4-BE49-F238E27FC236}">
                <a16:creationId xmlns:a16="http://schemas.microsoft.com/office/drawing/2014/main" id="{F4DAD6CE-F5D0-4A13-B4B1-468FCFB3574B}"/>
              </a:ext>
            </a:extLst>
          </p:cNvPr>
          <p:cNvSpPr>
            <a:spLocks noGrp="1"/>
          </p:cNvSpPr>
          <p:nvPr>
            <p:ph sz="quarter" idx="13"/>
          </p:nvPr>
        </p:nvSpPr>
        <p:spPr>
          <a:xfrm>
            <a:off x="539751" y="1516380"/>
            <a:ext cx="8117552" cy="3091620"/>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(dose, </a:t>
            </a:r>
            <a:r>
              <a:rPr lang="de-DE" sz="1600" dirty="0" err="1">
                <a:highlight>
                  <a:srgbClr val="E6EFF3"/>
                </a:highlight>
                <a:latin typeface="Lucida Console" panose="020B0609040504020204" pitchFamily="49" charset="0"/>
              </a:rPr>
              <a:t>drugA</a:t>
            </a:r>
            <a:r>
              <a:rPr lang="de-DE" sz="1600" dirty="0">
                <a:highlight>
                  <a:srgbClr val="E6EFF3"/>
                </a:highlight>
                <a:latin typeface="Lucida Console" panose="020B0609040504020204" pitchFamily="49" charset="0"/>
              </a:rPr>
              <a:t>, type="b", </a:t>
            </a:r>
            <a:r>
              <a:rPr lang="de-DE" sz="1600" dirty="0" err="1">
                <a:highlight>
                  <a:srgbClr val="E6EFF3"/>
                </a:highlight>
                <a:latin typeface="Lucida Console" panose="020B0609040504020204" pitchFamily="49" charset="0"/>
              </a:rPr>
              <a:t>lty</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lwd</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pch</a:t>
            </a:r>
            <a:r>
              <a:rPr lang="de-DE" sz="1600" dirty="0">
                <a:highlight>
                  <a:srgbClr val="E6EFF3"/>
                </a:highlight>
                <a:latin typeface="Lucida Console" panose="020B0609040504020204" pitchFamily="49" charset="0"/>
              </a:rPr>
              <a:t>=15, </a:t>
            </a:r>
            <a:r>
              <a:rPr lang="de-DE" sz="1600" dirty="0" err="1">
                <a:highlight>
                  <a:srgbClr val="E6EFF3"/>
                </a:highlight>
                <a:latin typeface="Lucida Console" panose="020B0609040504020204" pitchFamily="49" charset="0"/>
              </a:rPr>
              <a:t>cex</a:t>
            </a:r>
            <a:r>
              <a:rPr lang="de-DE" sz="1600" dirty="0">
                <a:highlight>
                  <a:srgbClr val="E6EFF3"/>
                </a:highlight>
                <a:latin typeface="Lucida Console" panose="020B0609040504020204" pitchFamily="49" charset="0"/>
              </a:rPr>
              <a:t>=2)</a:t>
            </a:r>
          </a:p>
        </p:txBody>
      </p:sp>
      <p:sp>
        <p:nvSpPr>
          <p:cNvPr id="5" name="Foliennummernplatzhalter 4">
            <a:extLst>
              <a:ext uri="{FF2B5EF4-FFF2-40B4-BE49-F238E27FC236}">
                <a16:creationId xmlns:a16="http://schemas.microsoft.com/office/drawing/2014/main" id="{DB3FACD5-B382-43CF-9544-3FAC1136396A}"/>
              </a:ext>
            </a:extLst>
          </p:cNvPr>
          <p:cNvSpPr>
            <a:spLocks noGrp="1"/>
          </p:cNvSpPr>
          <p:nvPr>
            <p:ph type="sldNum" sz="quarter" idx="12"/>
          </p:nvPr>
        </p:nvSpPr>
        <p:spPr/>
        <p:txBody>
          <a:bodyPr/>
          <a:lstStyle/>
          <a:p>
            <a:fld id="{1206269C-C24E-4E80-9A4B-E7E19BB59A67}" type="slidenum">
              <a:rPr lang="de-AT" smtClean="0"/>
              <a:pPr/>
              <a:t>159</a:t>
            </a:fld>
            <a:endParaRPr lang="de-AT" dirty="0"/>
          </a:p>
        </p:txBody>
      </p:sp>
      <p:pic>
        <p:nvPicPr>
          <p:cNvPr id="7" name="Grafik 6">
            <a:extLst>
              <a:ext uri="{FF2B5EF4-FFF2-40B4-BE49-F238E27FC236}">
                <a16:creationId xmlns:a16="http://schemas.microsoft.com/office/drawing/2014/main" id="{B157CEBF-1192-4BA5-A2C0-833C84C7B9E3}"/>
              </a:ext>
            </a:extLst>
          </p:cNvPr>
          <p:cNvPicPr>
            <a:picLocks noChangeAspect="1"/>
          </p:cNvPicPr>
          <p:nvPr/>
        </p:nvPicPr>
        <p:blipFill>
          <a:blip r:embed="rId2"/>
          <a:stretch>
            <a:fillRect/>
          </a:stretch>
        </p:blipFill>
        <p:spPr>
          <a:xfrm>
            <a:off x="2116604" y="2227122"/>
            <a:ext cx="1746340" cy="1701887"/>
          </a:xfrm>
          <a:prstGeom prst="rect">
            <a:avLst/>
          </a:prstGeom>
        </p:spPr>
      </p:pic>
      <p:pic>
        <p:nvPicPr>
          <p:cNvPr id="9" name="Grafik 8">
            <a:extLst>
              <a:ext uri="{FF2B5EF4-FFF2-40B4-BE49-F238E27FC236}">
                <a16:creationId xmlns:a16="http://schemas.microsoft.com/office/drawing/2014/main" id="{1DCA8A8D-74BE-4E2D-B7FC-C7915AC6DDD2}"/>
              </a:ext>
            </a:extLst>
          </p:cNvPr>
          <p:cNvPicPr>
            <a:picLocks noChangeAspect="1"/>
          </p:cNvPicPr>
          <p:nvPr/>
        </p:nvPicPr>
        <p:blipFill>
          <a:blip r:embed="rId3"/>
          <a:stretch>
            <a:fillRect/>
          </a:stretch>
        </p:blipFill>
        <p:spPr>
          <a:xfrm>
            <a:off x="5079428" y="2227122"/>
            <a:ext cx="2222614" cy="1670136"/>
          </a:xfrm>
          <a:prstGeom prst="rect">
            <a:avLst/>
          </a:prstGeom>
        </p:spPr>
      </p:pic>
      <p:sp>
        <p:nvSpPr>
          <p:cNvPr id="6" name="Fußzeilenplatzhalter 5">
            <a:extLst>
              <a:ext uri="{FF2B5EF4-FFF2-40B4-BE49-F238E27FC236}">
                <a16:creationId xmlns:a16="http://schemas.microsoft.com/office/drawing/2014/main" id="{6DE1F810-9E49-D184-377A-5FE45EC6EB6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6908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First </a:t>
            </a:r>
            <a:r>
              <a:rPr lang="de-DE" dirty="0" err="1"/>
              <a:t>steps</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16</a:t>
            </a:fld>
            <a:endParaRPr lang="de-AT" dirty="0"/>
          </a:p>
        </p:txBody>
      </p:sp>
      <p:pic>
        <p:nvPicPr>
          <p:cNvPr id="5" name="Bildplatzhalter 6" descr="Baby krabbelnd Silhouette">
            <a:extLst>
              <a:ext uri="{FF2B5EF4-FFF2-40B4-BE49-F238E27FC236}">
                <a16:creationId xmlns:a16="http://schemas.microsoft.com/office/drawing/2014/main" id="{C0E06E16-8812-41A8-AEF3-6B9E230F05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8716" y="1542400"/>
            <a:ext cx="2977200" cy="2977200"/>
          </a:xfrm>
          <a:prstGeom prst="rect">
            <a:avLst/>
          </a:prstGeom>
        </p:spPr>
      </p:pic>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779851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9AAD5-8476-47FC-8527-06B1E93012C1}"/>
              </a:ext>
            </a:extLst>
          </p:cNvPr>
          <p:cNvSpPr>
            <a:spLocks noGrp="1"/>
          </p:cNvSpPr>
          <p:nvPr>
            <p:ph type="title"/>
          </p:nvPr>
        </p:nvSpPr>
        <p:spPr/>
        <p:txBody>
          <a:bodyPr/>
          <a:lstStyle/>
          <a:p>
            <a:r>
              <a:rPr lang="de-DE" dirty="0"/>
              <a:t>Plot </a:t>
            </a:r>
            <a:r>
              <a:rPr lang="de-DE" dirty="0" err="1"/>
              <a:t>parameters</a:t>
            </a:r>
            <a:r>
              <a:rPr lang="de-DE" dirty="0"/>
              <a:t>: </a:t>
            </a:r>
            <a:r>
              <a:rPr lang="de-DE" dirty="0" err="1"/>
              <a:t>colours</a:t>
            </a:r>
            <a:endParaRPr lang="de-DE" dirty="0"/>
          </a:p>
        </p:txBody>
      </p:sp>
      <p:sp>
        <p:nvSpPr>
          <p:cNvPr id="3" name="Inhaltsplatzhalter 2">
            <a:extLst>
              <a:ext uri="{FF2B5EF4-FFF2-40B4-BE49-F238E27FC236}">
                <a16:creationId xmlns:a16="http://schemas.microsoft.com/office/drawing/2014/main" id="{20D1418C-EF62-4D08-B4D9-2396015DAB2C}"/>
              </a:ext>
            </a:extLst>
          </p:cNvPr>
          <p:cNvSpPr>
            <a:spLocks noGrp="1"/>
          </p:cNvSpPr>
          <p:nvPr>
            <p:ph sz="quarter" idx="13"/>
          </p:nvPr>
        </p:nvSpPr>
        <p:spPr/>
        <p:txBody>
          <a:bodyPr>
            <a:normAutofit lnSpcReduction="10000"/>
          </a:bodyPr>
          <a:lstStyle/>
          <a:p>
            <a:r>
              <a:rPr lang="en-US" dirty="0" err="1"/>
              <a:t>Colours</a:t>
            </a:r>
            <a:r>
              <a:rPr lang="en-US" dirty="0"/>
              <a:t> can be displayed with index, name, hexadecimal representation, as RGB </a:t>
            </a:r>
            <a:r>
              <a:rPr lang="de-DE" dirty="0"/>
              <a:t>(</a:t>
            </a:r>
            <a:r>
              <a:rPr lang="de-DE" dirty="0" err="1"/>
              <a:t>red</a:t>
            </a:r>
            <a:r>
              <a:rPr lang="de-DE" dirty="0"/>
              <a:t>, </a:t>
            </a:r>
            <a:r>
              <a:rPr lang="de-DE" dirty="0" err="1"/>
              <a:t>green</a:t>
            </a:r>
            <a:r>
              <a:rPr lang="de-DE" dirty="0"/>
              <a:t>, </a:t>
            </a:r>
            <a:r>
              <a:rPr lang="de-DE" dirty="0" err="1"/>
              <a:t>blue</a:t>
            </a:r>
            <a:r>
              <a:rPr lang="de-DE" dirty="0"/>
              <a:t>) </a:t>
            </a:r>
            <a:r>
              <a:rPr lang="de-DE" dirty="0" err="1"/>
              <a:t>or</a:t>
            </a:r>
            <a:r>
              <a:rPr lang="de-DE" dirty="0"/>
              <a:t> HSV (</a:t>
            </a:r>
            <a:r>
              <a:rPr lang="de-DE" dirty="0" err="1"/>
              <a:t>hue</a:t>
            </a:r>
            <a:r>
              <a:rPr lang="de-DE" dirty="0"/>
              <a:t>, </a:t>
            </a:r>
            <a:r>
              <a:rPr lang="de-DE" dirty="0" err="1"/>
              <a:t>saturation</a:t>
            </a:r>
            <a:r>
              <a:rPr lang="de-DE" dirty="0"/>
              <a:t>, </a:t>
            </a:r>
            <a:r>
              <a:rPr lang="de-DE" dirty="0" err="1"/>
              <a:t>value</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white</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="#FFFFFF"</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rgb</a:t>
            </a:r>
            <a:r>
              <a:rPr lang="de-DE" sz="1600" dirty="0">
                <a:highlight>
                  <a:srgbClr val="E6EFF3"/>
                </a:highlight>
                <a:latin typeface="Lucida Console" panose="020B0609040504020204" pitchFamily="49" charset="0"/>
              </a:rPr>
              <a:t>(1,1,1)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hsv</a:t>
            </a:r>
            <a:r>
              <a:rPr lang="de-DE" sz="1600" dirty="0">
                <a:highlight>
                  <a:srgbClr val="E6EFF3"/>
                </a:highlight>
                <a:latin typeface="Lucida Console" panose="020B0609040504020204" pitchFamily="49" charset="0"/>
              </a:rPr>
              <a:t>(0,0,1)</a:t>
            </a:r>
            <a:r>
              <a:rPr lang="de-DE" dirty="0"/>
              <a:t>.</a:t>
            </a:r>
          </a:p>
          <a:p>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colors</a:t>
            </a:r>
            <a:r>
              <a:rPr lang="de-DE" sz="1600" dirty="0">
                <a:highlight>
                  <a:srgbClr val="E6EFF3"/>
                </a:highlight>
                <a:latin typeface="Lucida Console" panose="020B0609040504020204" pitchFamily="49" charset="0"/>
              </a:rPr>
              <a:t>()</a:t>
            </a:r>
            <a:r>
              <a:rPr lang="de-DE" dirty="0"/>
              <a:t> </a:t>
            </a:r>
            <a:r>
              <a:rPr lang="de-DE" dirty="0" err="1"/>
              <a:t>you</a:t>
            </a:r>
            <a:r>
              <a:rPr lang="de-DE" dirty="0"/>
              <a:t> </a:t>
            </a:r>
            <a:r>
              <a:rPr lang="de-DE" dirty="0" err="1"/>
              <a:t>can</a:t>
            </a:r>
            <a:r>
              <a:rPr lang="de-DE" dirty="0"/>
              <a:t> </a:t>
            </a:r>
            <a:r>
              <a:rPr lang="de-DE" dirty="0" err="1"/>
              <a:t>view</a:t>
            </a:r>
            <a:r>
              <a:rPr lang="de-DE" dirty="0"/>
              <a:t> all possible </a:t>
            </a:r>
            <a:r>
              <a:rPr lang="de-DE" dirty="0" err="1"/>
              <a:t>colours</a:t>
            </a:r>
            <a:r>
              <a:rPr lang="de-DE" dirty="0"/>
              <a:t>.</a:t>
            </a:r>
          </a:p>
          <a:p>
            <a:r>
              <a:rPr lang="en-US" dirty="0"/>
              <a:t>Additional functions generate vectors with color schemes</a:t>
            </a:r>
            <a:r>
              <a:rPr lang="de-DE" dirty="0"/>
              <a:t>: e.g.: </a:t>
            </a:r>
            <a:r>
              <a:rPr lang="de-DE" sz="1600" dirty="0" err="1">
                <a:highlight>
                  <a:srgbClr val="E6EFF3"/>
                </a:highlight>
                <a:latin typeface="Lucida Console" panose="020B0609040504020204" pitchFamily="49" charset="0"/>
              </a:rPr>
              <a:t>rainbow</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heat.colors</a:t>
            </a:r>
            <a:r>
              <a:rPr lang="de-DE" sz="1600" dirty="0">
                <a:highlight>
                  <a:srgbClr val="E6EFF3"/>
                </a:highlight>
                <a:latin typeface="Lucida Console" panose="020B0609040504020204" pitchFamily="49" charset="0"/>
              </a:rPr>
              <a:t>()</a:t>
            </a:r>
            <a:r>
              <a:rPr lang="de-DE" dirty="0"/>
              <a:t>...</a:t>
            </a:r>
          </a:p>
          <a:p>
            <a:r>
              <a:rPr lang="de-DE" sz="1600" dirty="0" err="1">
                <a:highlight>
                  <a:srgbClr val="E6EFF3"/>
                </a:highlight>
                <a:latin typeface="Lucida Console" panose="020B0609040504020204" pitchFamily="49" charset="0"/>
              </a:rPr>
              <a:t>scales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show_col</a:t>
            </a:r>
            <a:r>
              <a:rPr lang="de-DE" sz="1600" dirty="0">
                <a:highlight>
                  <a:srgbClr val="E6EFF3"/>
                </a:highlight>
                <a:latin typeface="Lucida Console" panose="020B0609040504020204" pitchFamily="49" charset="0"/>
              </a:rPr>
              <a:t>()</a:t>
            </a:r>
            <a:r>
              <a:rPr lang="de-DE" dirty="0"/>
              <a:t> </a:t>
            </a:r>
            <a:r>
              <a:rPr lang="en-US" dirty="0"/>
              <a:t>can display colors in the viewer window</a:t>
            </a:r>
            <a:endParaRPr lang="de-DE" dirty="0"/>
          </a:p>
          <a:p>
            <a:r>
              <a:rPr lang="en-US" dirty="0"/>
              <a:t>List with all colors at</a:t>
            </a:r>
            <a:r>
              <a:rPr lang="de-DE" dirty="0"/>
              <a:t>: </a:t>
            </a:r>
            <a:r>
              <a:rPr lang="de-DE" dirty="0">
                <a:hlinkClick r:id="rId2"/>
              </a:rPr>
              <a:t>http://research.stowers.org/mcm/efg/R/Color/Chart/ColorChart.pdf</a:t>
            </a:r>
            <a:endParaRPr lang="de-DE" dirty="0"/>
          </a:p>
          <a:p>
            <a:r>
              <a:rPr lang="de-DE" dirty="0" err="1"/>
              <a:t>wesanderson</a:t>
            </a:r>
            <a:r>
              <a:rPr lang="de-DE" dirty="0"/>
              <a:t> Package: </a:t>
            </a:r>
            <a:r>
              <a:rPr lang="de-DE" dirty="0">
                <a:hlinkClick r:id="rId3"/>
              </a:rPr>
              <a:t>https://github.com/karthik/wesanderson</a:t>
            </a:r>
            <a:r>
              <a:rPr lang="de-DE" dirty="0"/>
              <a:t>  </a:t>
            </a:r>
          </a:p>
        </p:txBody>
      </p:sp>
      <p:sp>
        <p:nvSpPr>
          <p:cNvPr id="5" name="Foliennummernplatzhalter 4">
            <a:extLst>
              <a:ext uri="{FF2B5EF4-FFF2-40B4-BE49-F238E27FC236}">
                <a16:creationId xmlns:a16="http://schemas.microsoft.com/office/drawing/2014/main" id="{0275EA2F-5397-4831-972D-19F62A347125}"/>
              </a:ext>
            </a:extLst>
          </p:cNvPr>
          <p:cNvSpPr>
            <a:spLocks noGrp="1"/>
          </p:cNvSpPr>
          <p:nvPr>
            <p:ph type="sldNum" sz="quarter" idx="12"/>
          </p:nvPr>
        </p:nvSpPr>
        <p:spPr/>
        <p:txBody>
          <a:bodyPr/>
          <a:lstStyle/>
          <a:p>
            <a:fld id="{1206269C-C24E-4E80-9A4B-E7E19BB59A67}" type="slidenum">
              <a:rPr lang="de-AT" smtClean="0"/>
              <a:pPr/>
              <a:t>160</a:t>
            </a:fld>
            <a:endParaRPr lang="de-AT" dirty="0"/>
          </a:p>
        </p:txBody>
      </p:sp>
      <p:sp>
        <p:nvSpPr>
          <p:cNvPr id="6" name="Fußzeilenplatzhalter 5">
            <a:extLst>
              <a:ext uri="{FF2B5EF4-FFF2-40B4-BE49-F238E27FC236}">
                <a16:creationId xmlns:a16="http://schemas.microsoft.com/office/drawing/2014/main" id="{94101705-11DE-58D7-013D-BFA40B46B04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72069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2A2BF-25B4-4735-9C54-1D34CAA0A57A}"/>
              </a:ext>
            </a:extLst>
          </p:cNvPr>
          <p:cNvSpPr>
            <a:spLocks noGrp="1"/>
          </p:cNvSpPr>
          <p:nvPr>
            <p:ph type="title"/>
          </p:nvPr>
        </p:nvSpPr>
        <p:spPr/>
        <p:txBody>
          <a:bodyPr/>
          <a:lstStyle/>
          <a:p>
            <a:r>
              <a:rPr lang="de-DE" dirty="0" err="1"/>
              <a:t>low</a:t>
            </a:r>
            <a:r>
              <a:rPr lang="de-DE" dirty="0"/>
              <a:t>-level </a:t>
            </a:r>
            <a:r>
              <a:rPr lang="de-DE" dirty="0" err="1"/>
              <a:t>plot</a:t>
            </a:r>
            <a:r>
              <a:rPr lang="de-DE" dirty="0"/>
              <a:t> </a:t>
            </a:r>
            <a:r>
              <a:rPr lang="de-DE" dirty="0" err="1"/>
              <a:t>functions</a:t>
            </a:r>
            <a:endParaRPr lang="de-DE" dirty="0"/>
          </a:p>
        </p:txBody>
      </p:sp>
      <p:sp>
        <p:nvSpPr>
          <p:cNvPr id="3" name="Inhaltsplatzhalter 2">
            <a:extLst>
              <a:ext uri="{FF2B5EF4-FFF2-40B4-BE49-F238E27FC236}">
                <a16:creationId xmlns:a16="http://schemas.microsoft.com/office/drawing/2014/main" id="{0C96E6F0-4C0D-48AC-984F-D66BC2872105}"/>
              </a:ext>
            </a:extLst>
          </p:cNvPr>
          <p:cNvSpPr>
            <a:spLocks noGrp="1"/>
          </p:cNvSpPr>
          <p:nvPr>
            <p:ph sz="quarter" idx="13"/>
          </p:nvPr>
        </p:nvSpPr>
        <p:spPr>
          <a:xfrm>
            <a:off x="539751" y="1516380"/>
            <a:ext cx="2537081" cy="3091620"/>
          </a:xfrm>
        </p:spPr>
        <p:txBody>
          <a:bodyPr/>
          <a:lstStyle/>
          <a:p>
            <a:pPr algn="l"/>
            <a:r>
              <a:rPr lang="en-US" sz="1800" b="0" i="0" u="none" strike="noStrike" baseline="0" dirty="0">
                <a:latin typeface="CMSSBX10"/>
              </a:rPr>
              <a:t>After a plot is generated, low-level functions can be used to add and modify text, titles, legends and axes.</a:t>
            </a:r>
            <a:endParaRPr lang="de-DE" dirty="0"/>
          </a:p>
        </p:txBody>
      </p:sp>
      <p:sp>
        <p:nvSpPr>
          <p:cNvPr id="5" name="Foliennummernplatzhalter 4">
            <a:extLst>
              <a:ext uri="{FF2B5EF4-FFF2-40B4-BE49-F238E27FC236}">
                <a16:creationId xmlns:a16="http://schemas.microsoft.com/office/drawing/2014/main" id="{B66EC0CE-BF30-410E-9B72-CB3BEC810C38}"/>
              </a:ext>
            </a:extLst>
          </p:cNvPr>
          <p:cNvSpPr>
            <a:spLocks noGrp="1"/>
          </p:cNvSpPr>
          <p:nvPr>
            <p:ph type="sldNum" sz="quarter" idx="12"/>
          </p:nvPr>
        </p:nvSpPr>
        <p:spPr/>
        <p:txBody>
          <a:bodyPr/>
          <a:lstStyle/>
          <a:p>
            <a:fld id="{1206269C-C24E-4E80-9A4B-E7E19BB59A67}" type="slidenum">
              <a:rPr lang="de-AT" smtClean="0"/>
              <a:pPr/>
              <a:t>161</a:t>
            </a:fld>
            <a:endParaRPr lang="de-AT" dirty="0"/>
          </a:p>
        </p:txBody>
      </p:sp>
      <p:graphicFrame>
        <p:nvGraphicFramePr>
          <p:cNvPr id="6" name="Tabelle 6">
            <a:extLst>
              <a:ext uri="{FF2B5EF4-FFF2-40B4-BE49-F238E27FC236}">
                <a16:creationId xmlns:a16="http://schemas.microsoft.com/office/drawing/2014/main" id="{D64EA9CC-54E4-4EA8-8C66-5C12F385FC4B}"/>
              </a:ext>
            </a:extLst>
          </p:cNvPr>
          <p:cNvGraphicFramePr>
            <a:graphicFrameLocks noGrp="1"/>
          </p:cNvGraphicFramePr>
          <p:nvPr>
            <p:extLst>
              <p:ext uri="{D42A27DB-BD31-4B8C-83A1-F6EECF244321}">
                <p14:modId xmlns:p14="http://schemas.microsoft.com/office/powerpoint/2010/main" val="1333329010"/>
              </p:ext>
            </p:extLst>
          </p:nvPr>
        </p:nvGraphicFramePr>
        <p:xfrm>
          <a:off x="3171144" y="1100815"/>
          <a:ext cx="5593493" cy="36576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t>Parameter</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4996797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abline</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Line</a:t>
                      </a:r>
                    </a:p>
                  </a:txBody>
                  <a:tcPr/>
                </a:tc>
                <a:extLst>
                  <a:ext uri="{0D108BD9-81ED-4DB2-BD59-A6C34878D82A}">
                    <a16:rowId xmlns:a16="http://schemas.microsoft.com/office/drawing/2014/main" val="4005076579"/>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arrows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Arrows</a:t>
                      </a:r>
                    </a:p>
                  </a:txBody>
                  <a:tcPr/>
                </a:tc>
                <a:extLst>
                  <a:ext uri="{0D108BD9-81ED-4DB2-BD59-A6C34878D82A}">
                    <a16:rowId xmlns:a16="http://schemas.microsoft.com/office/drawing/2014/main" val="926907630"/>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axis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grid</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grid</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50897589"/>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legend()</a:t>
                      </a:r>
                    </a:p>
                  </a:txBody>
                  <a:tcPr/>
                </a:tc>
                <a:tc>
                  <a:txBody>
                    <a:bodyPr/>
                    <a:lstStyle/>
                    <a:p>
                      <a:r>
                        <a:rPr lang="de-DE" sz="1400" dirty="0">
                          <a:latin typeface="Calibri" panose="020F0502020204030204" pitchFamily="34" charset="0"/>
                          <a:cs typeface="Calibri" panose="020F0502020204030204" pitchFamily="34" charset="0"/>
                        </a:rPr>
                        <a:t>legend</a:t>
                      </a:r>
                    </a:p>
                  </a:txBody>
                  <a:tcPr/>
                </a:tc>
                <a:extLst>
                  <a:ext uri="{0D108BD9-81ED-4DB2-BD59-A6C34878D82A}">
                    <a16:rowId xmlns:a16="http://schemas.microsoft.com/office/drawing/2014/main" val="378085090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lines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lines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by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0975613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points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points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polygon</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t>
                      </a:r>
                      <a:r>
                        <a:rPr lang="de-DE" sz="1400" dirty="0" err="1">
                          <a:latin typeface="Calibri" panose="020F0502020204030204" pitchFamily="34" charset="0"/>
                          <a:cs typeface="Calibri" panose="020F0502020204030204" pitchFamily="34" charset="0"/>
                        </a:rPr>
                        <a:t>filled</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polygons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pretty</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en-US" sz="1400" dirty="0">
                          <a:latin typeface="Calibri" panose="020F0502020204030204" pitchFamily="34" charset="0"/>
                          <a:cs typeface="Calibri" panose="020F0502020204030204" pitchFamily="34" charset="0"/>
                        </a:rPr>
                        <a:t>better division of the 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text</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text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06593652"/>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title()</a:t>
                      </a:r>
                    </a:p>
                  </a:txBody>
                  <a:tcPr/>
                </a:tc>
                <a:tc>
                  <a:txBody>
                    <a:bodyPr/>
                    <a:lstStyle/>
                    <a:p>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bl>
          </a:graphicData>
        </a:graphic>
      </p:graphicFrame>
      <p:sp>
        <p:nvSpPr>
          <p:cNvPr id="7" name="Fußzeilenplatzhalter 6">
            <a:extLst>
              <a:ext uri="{FF2B5EF4-FFF2-40B4-BE49-F238E27FC236}">
                <a16:creationId xmlns:a16="http://schemas.microsoft.com/office/drawing/2014/main" id="{54BBB335-4FFD-6F55-4BD3-BDB5A5F019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035714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C1D68-22AF-4DB9-AA1E-4CA1609CFF67}"/>
              </a:ext>
            </a:extLst>
          </p:cNvPr>
          <p:cNvSpPr>
            <a:spLocks noGrp="1"/>
          </p:cNvSpPr>
          <p:nvPr>
            <p:ph type="title"/>
          </p:nvPr>
        </p:nvSpPr>
        <p:spPr>
          <a:xfrm>
            <a:off x="540001" y="789770"/>
            <a:ext cx="7978525" cy="622091"/>
          </a:xfrm>
        </p:spPr>
        <p:txBody>
          <a:bodyPr wrap="none" anchor="t">
            <a:normAutofit/>
          </a:bodyPr>
          <a:lstStyle/>
          <a:p>
            <a:r>
              <a:rPr lang="de-DE" dirty="0" err="1"/>
              <a:t>Combination</a:t>
            </a:r>
            <a:r>
              <a:rPr lang="de-DE" dirty="0"/>
              <a:t> </a:t>
            </a:r>
            <a:r>
              <a:rPr lang="de-DE" dirty="0" err="1"/>
              <a:t>of</a:t>
            </a:r>
            <a:r>
              <a:rPr lang="de-DE" dirty="0"/>
              <a:t> </a:t>
            </a:r>
            <a:r>
              <a:rPr lang="de-DE" dirty="0" err="1"/>
              <a:t>plots</a:t>
            </a:r>
            <a:endParaRPr lang="de-DE" dirty="0"/>
          </a:p>
        </p:txBody>
      </p:sp>
      <p:sp>
        <p:nvSpPr>
          <p:cNvPr id="5" name="Foliennummernplatzhalter 4">
            <a:extLst>
              <a:ext uri="{FF2B5EF4-FFF2-40B4-BE49-F238E27FC236}">
                <a16:creationId xmlns:a16="http://schemas.microsoft.com/office/drawing/2014/main" id="{763C2CDF-B1BF-46AA-B9D0-88295F6EA1B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162</a:t>
            </a:fld>
            <a:endParaRPr lang="de-AT"/>
          </a:p>
        </p:txBody>
      </p:sp>
      <p:sp>
        <p:nvSpPr>
          <p:cNvPr id="3" name="Inhaltsplatzhalter 2">
            <a:extLst>
              <a:ext uri="{FF2B5EF4-FFF2-40B4-BE49-F238E27FC236}">
                <a16:creationId xmlns:a16="http://schemas.microsoft.com/office/drawing/2014/main" id="{6CED80F7-E1E1-4EDF-A322-120CA0D57240}"/>
              </a:ext>
            </a:extLst>
          </p:cNvPr>
          <p:cNvSpPr>
            <a:spLocks noGrp="1"/>
          </p:cNvSpPr>
          <p:nvPr>
            <p:ph sz="quarter" idx="15"/>
          </p:nvPr>
        </p:nvSpPr>
        <p:spPr>
          <a:xfrm>
            <a:off x="540000" y="1501140"/>
            <a:ext cx="3838575" cy="3106860"/>
          </a:xfrm>
        </p:spPr>
        <p:txBody>
          <a:bodyPr>
            <a:normAutofit/>
          </a:bodyPr>
          <a:lstStyle/>
          <a:p>
            <a:pPr>
              <a:lnSpc>
                <a:spcPct val="90000"/>
              </a:lnSpc>
            </a:pPr>
            <a:r>
              <a:rPr lang="de-DE" dirty="0"/>
              <a:t>The </a:t>
            </a:r>
            <a:r>
              <a:rPr lang="de-DE" dirty="0" err="1"/>
              <a:t>functions</a:t>
            </a:r>
            <a:r>
              <a:rPr lang="de-DE" dirty="0"/>
              <a:t> </a:t>
            </a:r>
            <a:r>
              <a:rPr lang="de-DE" sz="1600" dirty="0">
                <a:highlight>
                  <a:srgbClr val="E6EFF3"/>
                </a:highlight>
                <a:latin typeface="Lucida Console" panose="020B0609040504020204" pitchFamily="49" charset="0"/>
              </a:rPr>
              <a:t>par()</a:t>
            </a:r>
            <a:r>
              <a:rPr lang="de-DE" dirty="0"/>
              <a:t>, </a:t>
            </a: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dirty="0"/>
              <a:t> </a:t>
            </a:r>
            <a:r>
              <a:rPr lang="en-US" dirty="0"/>
              <a:t>enable the mapping of multiple plots simultaneously</a:t>
            </a:r>
            <a:r>
              <a:rPr lang="de-DE" dirty="0"/>
              <a:t>.</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mfrow</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row</a:t>
            </a:r>
            <a:r>
              <a:rPr lang="de-DE" dirty="0"/>
              <a:t> </a:t>
            </a:r>
            <a:r>
              <a:rPr lang="de-DE" dirty="0" err="1"/>
              <a:t>by</a:t>
            </a:r>
            <a:r>
              <a:rPr lang="de-DE" dirty="0"/>
              <a:t> </a:t>
            </a:r>
            <a:r>
              <a:rPr lang="de-DE" dirty="0" err="1"/>
              <a:t>row</a:t>
            </a:r>
            <a:endParaRPr lang="de-DE" dirty="0"/>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column</a:t>
            </a:r>
            <a:r>
              <a:rPr lang="de-DE" dirty="0"/>
              <a:t> </a:t>
            </a:r>
            <a:r>
              <a:rPr lang="de-DE" dirty="0" err="1"/>
              <a:t>by</a:t>
            </a:r>
            <a:r>
              <a:rPr lang="de-DE" dirty="0"/>
              <a:t> </a:t>
            </a:r>
            <a:r>
              <a:rPr lang="de-DE" dirty="0" err="1"/>
              <a:t>column</a:t>
            </a:r>
            <a:r>
              <a:rPr lang="de-DE" dirty="0"/>
              <a:t>, z.B.</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=c(1, 2))</a:t>
            </a:r>
            <a:r>
              <a:rPr lang="de-DE" dirty="0"/>
              <a:t> </a:t>
            </a:r>
            <a:r>
              <a:rPr lang="en-US" dirty="0"/>
              <a:t>results in two graphics side by side</a:t>
            </a:r>
            <a:endParaRPr lang="de-DE" dirty="0"/>
          </a:p>
          <a:p>
            <a:pPr lvl="1">
              <a:lnSpc>
                <a:spcPct val="90000"/>
              </a:lnSpc>
            </a:pP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mat</a:t>
            </a:r>
            <a:r>
              <a:rPr lang="de-DE" sz="1600" dirty="0">
                <a:highlight>
                  <a:srgbClr val="E6EFF3"/>
                </a:highlight>
                <a:latin typeface="Lucida Console" panose="020B0609040504020204" pitchFamily="49" charset="0"/>
              </a:rPr>
              <a:t>)</a:t>
            </a:r>
            <a:r>
              <a:rPr lang="de-DE" dirty="0"/>
              <a:t>: </a:t>
            </a:r>
            <a:r>
              <a:rPr lang="en-US" dirty="0"/>
              <a:t>Matrix contains coordinates of the individual plots</a:t>
            </a:r>
            <a:endParaRPr lang="de-DE" dirty="0"/>
          </a:p>
        </p:txBody>
      </p:sp>
      <p:pic>
        <p:nvPicPr>
          <p:cNvPr id="7" name="Grafik 6">
            <a:extLst>
              <a:ext uri="{FF2B5EF4-FFF2-40B4-BE49-F238E27FC236}">
                <a16:creationId xmlns:a16="http://schemas.microsoft.com/office/drawing/2014/main" id="{66E12E85-F9F5-4DD6-8AC7-246343BA48CC}"/>
              </a:ext>
            </a:extLst>
          </p:cNvPr>
          <p:cNvPicPr>
            <a:picLocks noChangeAspect="1"/>
          </p:cNvPicPr>
          <p:nvPr/>
        </p:nvPicPr>
        <p:blipFill>
          <a:blip r:embed="rId2"/>
          <a:stretch>
            <a:fillRect/>
          </a:stretch>
        </p:blipFill>
        <p:spPr>
          <a:xfrm>
            <a:off x="4679951" y="2162101"/>
            <a:ext cx="3838575" cy="1784937"/>
          </a:xfrm>
          <a:prstGeom prst="rect">
            <a:avLst/>
          </a:prstGeom>
          <a:noFill/>
        </p:spPr>
      </p:pic>
      <p:sp>
        <p:nvSpPr>
          <p:cNvPr id="6" name="Fußzeilenplatzhalter 5">
            <a:extLst>
              <a:ext uri="{FF2B5EF4-FFF2-40B4-BE49-F238E27FC236}">
                <a16:creationId xmlns:a16="http://schemas.microsoft.com/office/drawing/2014/main" id="{1568CA82-BF9F-E295-1132-195051809BD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9876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F4FD33-249C-4207-AC3E-874F134750E5}"/>
              </a:ext>
            </a:extLst>
          </p:cNvPr>
          <p:cNvSpPr>
            <a:spLocks noGrp="1"/>
          </p:cNvSpPr>
          <p:nvPr>
            <p:ph type="title"/>
          </p:nvPr>
        </p:nvSpPr>
        <p:spPr>
          <a:xfrm>
            <a:off x="540001" y="789770"/>
            <a:ext cx="7978525" cy="622091"/>
          </a:xfrm>
        </p:spPr>
        <p:txBody>
          <a:bodyPr wrap="none" anchor="t">
            <a:normAutofit/>
          </a:bodyPr>
          <a:lstStyle/>
          <a:p>
            <a:r>
              <a:rPr lang="de-DE" dirty="0"/>
              <a:t>Scatterplots</a:t>
            </a:r>
          </a:p>
        </p:txBody>
      </p:sp>
      <p:sp>
        <p:nvSpPr>
          <p:cNvPr id="4" name="Foliennummernplatzhalter 3">
            <a:extLst>
              <a:ext uri="{FF2B5EF4-FFF2-40B4-BE49-F238E27FC236}">
                <a16:creationId xmlns:a16="http://schemas.microsoft.com/office/drawing/2014/main" id="{36FFCBEF-66BF-4B80-A70B-FC113A8BB086}"/>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163</a:t>
            </a:fld>
            <a:endParaRPr lang="de-AT"/>
          </a:p>
        </p:txBody>
      </p:sp>
      <p:sp>
        <p:nvSpPr>
          <p:cNvPr id="5" name="Inhaltsplatzhalter 4">
            <a:extLst>
              <a:ext uri="{FF2B5EF4-FFF2-40B4-BE49-F238E27FC236}">
                <a16:creationId xmlns:a16="http://schemas.microsoft.com/office/drawing/2014/main" id="{1DAC7BAA-7731-4FA4-AEA2-FD22948729F1}"/>
              </a:ext>
            </a:extLst>
          </p:cNvPr>
          <p:cNvSpPr>
            <a:spLocks noGrp="1"/>
          </p:cNvSpPr>
          <p:nvPr>
            <p:ph sz="quarter" idx="15"/>
          </p:nvPr>
        </p:nvSpPr>
        <p:spPr>
          <a:xfrm>
            <a:off x="540000" y="1501140"/>
            <a:ext cx="3838575" cy="3106860"/>
          </a:xfrm>
        </p:spPr>
        <p:txBody>
          <a:bodyPr>
            <a:normAutofit/>
          </a:bodyPr>
          <a:lstStyle/>
          <a:p>
            <a:r>
              <a:rPr lang="de-DE" dirty="0"/>
              <a:t>Scatterplots </a:t>
            </a:r>
            <a:r>
              <a:rPr lang="de-DE" dirty="0" err="1"/>
              <a:t>are</a:t>
            </a:r>
            <a:r>
              <a:rPr lang="de-DE" dirty="0"/>
              <a:t> </a:t>
            </a:r>
            <a:r>
              <a:rPr lang="de-DE" dirty="0" err="1"/>
              <a:t>created</a:t>
            </a:r>
            <a:r>
              <a:rPr lang="de-DE" dirty="0"/>
              <a:t> </a:t>
            </a:r>
            <a:r>
              <a:rPr lang="de-DE" dirty="0" err="1"/>
              <a:t>by</a:t>
            </a:r>
            <a:r>
              <a:rPr lang="de-DE" dirty="0"/>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(x, y)</a:t>
            </a:r>
            <a:r>
              <a:rPr lang="de-DE" dirty="0"/>
              <a:t> and </a:t>
            </a:r>
            <a:r>
              <a:rPr lang="en-US" dirty="0"/>
              <a:t>show the correlation of two variables.</a:t>
            </a:r>
            <a:endParaRPr lang="de-DE" dirty="0"/>
          </a:p>
        </p:txBody>
      </p:sp>
      <p:pic>
        <p:nvPicPr>
          <p:cNvPr id="8" name="Grafik 7">
            <a:extLst>
              <a:ext uri="{FF2B5EF4-FFF2-40B4-BE49-F238E27FC236}">
                <a16:creationId xmlns:a16="http://schemas.microsoft.com/office/drawing/2014/main" id="{76175EF1-7F99-44CB-BFC2-6A32CE32C4D9}"/>
              </a:ext>
            </a:extLst>
          </p:cNvPr>
          <p:cNvPicPr>
            <a:picLocks noChangeAspect="1"/>
          </p:cNvPicPr>
          <p:nvPr/>
        </p:nvPicPr>
        <p:blipFill>
          <a:blip r:embed="rId2"/>
          <a:stretch>
            <a:fillRect/>
          </a:stretch>
        </p:blipFill>
        <p:spPr>
          <a:xfrm>
            <a:off x="4679951" y="1811831"/>
            <a:ext cx="3838575" cy="2485477"/>
          </a:xfrm>
          <a:prstGeom prst="rect">
            <a:avLst/>
          </a:prstGeom>
          <a:noFill/>
        </p:spPr>
      </p:pic>
      <p:sp>
        <p:nvSpPr>
          <p:cNvPr id="6" name="Fußzeilenplatzhalter 5">
            <a:extLst>
              <a:ext uri="{FF2B5EF4-FFF2-40B4-BE49-F238E27FC236}">
                <a16:creationId xmlns:a16="http://schemas.microsoft.com/office/drawing/2014/main" id="{D7ABCDB7-D484-AE09-0CD6-3951F987EEFB}"/>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42301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C3540-D4DC-4E44-B8C8-F512C0F5A1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endParaRPr lang="de-DE" dirty="0"/>
          </a:p>
        </p:txBody>
      </p:sp>
      <p:sp>
        <p:nvSpPr>
          <p:cNvPr id="4" name="Foliennummernplatzhalter 3">
            <a:extLst>
              <a:ext uri="{FF2B5EF4-FFF2-40B4-BE49-F238E27FC236}">
                <a16:creationId xmlns:a16="http://schemas.microsoft.com/office/drawing/2014/main" id="{2BD4B0B0-32E3-46D7-9BD7-B567CC6C90EF}"/>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164</a:t>
            </a:fld>
            <a:endParaRPr lang="de-AT"/>
          </a:p>
        </p:txBody>
      </p:sp>
      <p:sp>
        <p:nvSpPr>
          <p:cNvPr id="5" name="Inhaltsplatzhalter 4">
            <a:extLst>
              <a:ext uri="{FF2B5EF4-FFF2-40B4-BE49-F238E27FC236}">
                <a16:creationId xmlns:a16="http://schemas.microsoft.com/office/drawing/2014/main" id="{A4E5D390-6D20-41AB-8E70-C73B0AFF405F}"/>
              </a:ext>
            </a:extLst>
          </p:cNvPr>
          <p:cNvSpPr>
            <a:spLocks noGrp="1"/>
          </p:cNvSpPr>
          <p:nvPr>
            <p:ph sz="quarter" idx="15"/>
          </p:nvPr>
        </p:nvSpPr>
        <p:spPr>
          <a:xfrm>
            <a:off x="540000" y="1501140"/>
            <a:ext cx="3838575" cy="3106860"/>
          </a:xfrm>
        </p:spPr>
        <p:txBody>
          <a:bodyPr>
            <a:normAutofit/>
          </a:bodyPr>
          <a:lstStyle/>
          <a:p>
            <a:r>
              <a:rPr lang="de-DE" dirty="0"/>
              <a:t>Bar </a:t>
            </a:r>
            <a:r>
              <a:rPr lang="de-DE" dirty="0" err="1"/>
              <a:t>diagrams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height</a:t>
            </a:r>
            <a:r>
              <a:rPr lang="de-DE" sz="1600" dirty="0">
                <a:highlight>
                  <a:srgbClr val="E6EFF3"/>
                </a:highlight>
                <a:latin typeface="Lucida Console" panose="020B0609040504020204" pitchFamily="49" charset="0"/>
              </a:rPr>
              <a:t>)</a:t>
            </a:r>
            <a:r>
              <a:rPr lang="de-DE" dirty="0"/>
              <a:t> and </a:t>
            </a:r>
            <a:r>
              <a:rPr lang="de-DE" dirty="0" err="1"/>
              <a:t>are</a:t>
            </a:r>
            <a:r>
              <a:rPr lang="de-DE" dirty="0"/>
              <a:t> </a:t>
            </a:r>
            <a:r>
              <a:rPr lang="de-DE" dirty="0" err="1"/>
              <a:t>important</a:t>
            </a:r>
            <a:r>
              <a:rPr lang="de-DE" dirty="0"/>
              <a:t> </a:t>
            </a:r>
            <a:r>
              <a:rPr lang="de-DE" dirty="0" err="1"/>
              <a:t>for</a:t>
            </a:r>
            <a:r>
              <a:rPr lang="de-DE" dirty="0"/>
              <a:t> </a:t>
            </a:r>
            <a:r>
              <a:rPr lang="de-DE" dirty="0" err="1"/>
              <a:t>representation</a:t>
            </a:r>
            <a:r>
              <a:rPr lang="de-DE" dirty="0"/>
              <a:t> </a:t>
            </a:r>
            <a:r>
              <a:rPr lang="de-DE" dirty="0" err="1"/>
              <a:t>of</a:t>
            </a:r>
            <a:r>
              <a:rPr lang="de-DE" dirty="0"/>
              <a:t> </a:t>
            </a:r>
            <a:r>
              <a:rPr lang="de-DE" dirty="0" err="1"/>
              <a:t>frequency</a:t>
            </a:r>
            <a:r>
              <a:rPr lang="de-DE" dirty="0"/>
              <a:t> </a:t>
            </a:r>
            <a:r>
              <a:rPr lang="de-DE" dirty="0" err="1"/>
              <a:t>distributions</a:t>
            </a:r>
            <a:r>
              <a:rPr lang="de-DE" dirty="0"/>
              <a:t>(</a:t>
            </a:r>
            <a:r>
              <a:rPr lang="de-DE" sz="1600" dirty="0" err="1">
                <a:highlight>
                  <a:srgbClr val="E6EFF3"/>
                </a:highlight>
                <a:latin typeface="Lucida Console" panose="020B0609040504020204" pitchFamily="49" charset="0"/>
              </a:rPr>
              <a:t>table</a:t>
            </a:r>
            <a:r>
              <a:rPr lang="de-DE" sz="1600" dirty="0">
                <a:highlight>
                  <a:srgbClr val="E6EFF3"/>
                </a:highlight>
                <a:latin typeface="Lucida Console" panose="020B0609040504020204" pitchFamily="49" charset="0"/>
              </a:rPr>
              <a:t>()</a:t>
            </a:r>
            <a:r>
              <a:rPr lang="de-DE" dirty="0"/>
              <a:t>) </a:t>
            </a:r>
            <a:r>
              <a:rPr lang="de-DE" dirty="0" err="1"/>
              <a:t>with</a:t>
            </a:r>
            <a:r>
              <a:rPr lang="de-DE" dirty="0"/>
              <a:t> </a:t>
            </a:r>
            <a:r>
              <a:rPr lang="de-DE" dirty="0" err="1"/>
              <a:t>categorical</a:t>
            </a:r>
            <a:r>
              <a:rPr lang="de-DE" dirty="0"/>
              <a:t> </a:t>
            </a:r>
            <a:r>
              <a:rPr lang="de-DE" dirty="0" err="1"/>
              <a:t>data</a:t>
            </a:r>
            <a:r>
              <a:rPr lang="de-DE" dirty="0"/>
              <a:t>.</a:t>
            </a:r>
          </a:p>
        </p:txBody>
      </p:sp>
      <p:pic>
        <p:nvPicPr>
          <p:cNvPr id="8" name="Grafik 7">
            <a:extLst>
              <a:ext uri="{FF2B5EF4-FFF2-40B4-BE49-F238E27FC236}">
                <a16:creationId xmlns:a16="http://schemas.microsoft.com/office/drawing/2014/main" id="{6128346A-2C72-452C-B5AD-A69B923E7594}"/>
              </a:ext>
            </a:extLst>
          </p:cNvPr>
          <p:cNvPicPr>
            <a:picLocks noChangeAspect="1"/>
          </p:cNvPicPr>
          <p:nvPr/>
        </p:nvPicPr>
        <p:blipFill>
          <a:blip r:embed="rId2"/>
          <a:stretch>
            <a:fillRect/>
          </a:stretch>
        </p:blipFill>
        <p:spPr>
          <a:xfrm>
            <a:off x="4679951" y="1831025"/>
            <a:ext cx="3838575" cy="2447090"/>
          </a:xfrm>
          <a:prstGeom prst="rect">
            <a:avLst/>
          </a:prstGeom>
          <a:noFill/>
        </p:spPr>
      </p:pic>
      <p:sp>
        <p:nvSpPr>
          <p:cNvPr id="6" name="Fußzeilenplatzhalter 5">
            <a:extLst>
              <a:ext uri="{FF2B5EF4-FFF2-40B4-BE49-F238E27FC236}">
                <a16:creationId xmlns:a16="http://schemas.microsoft.com/office/drawing/2014/main" id="{66C9F04A-CC8F-2BF9-5DDE-5B8EAF22E90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55382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688D2-FBDD-4120-BBA4-EF229CD3E7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r>
              <a:rPr lang="de-DE" dirty="0"/>
              <a:t> – </a:t>
            </a:r>
            <a:r>
              <a:rPr lang="de-DE" dirty="0" err="1"/>
              <a:t>new</a:t>
            </a:r>
            <a:r>
              <a:rPr lang="de-DE" dirty="0"/>
              <a:t> </a:t>
            </a:r>
            <a:r>
              <a:rPr lang="de-DE" dirty="0" err="1"/>
              <a:t>arguments</a:t>
            </a:r>
            <a:endParaRPr lang="de-DE" dirty="0"/>
          </a:p>
        </p:txBody>
      </p:sp>
      <p:pic>
        <p:nvPicPr>
          <p:cNvPr id="8" name="Grafik 7">
            <a:extLst>
              <a:ext uri="{FF2B5EF4-FFF2-40B4-BE49-F238E27FC236}">
                <a16:creationId xmlns:a16="http://schemas.microsoft.com/office/drawing/2014/main" id="{B1C78DA2-91FE-437D-88DD-6EC6DCAC6F86}"/>
              </a:ext>
            </a:extLst>
          </p:cNvPr>
          <p:cNvPicPr>
            <a:picLocks noChangeAspect="1"/>
          </p:cNvPicPr>
          <p:nvPr/>
        </p:nvPicPr>
        <p:blipFill>
          <a:blip r:embed="rId2"/>
          <a:stretch>
            <a:fillRect/>
          </a:stretch>
        </p:blipFill>
        <p:spPr>
          <a:xfrm>
            <a:off x="2075471" y="1516380"/>
            <a:ext cx="4907334" cy="3091620"/>
          </a:xfrm>
          <a:prstGeom prst="rect">
            <a:avLst/>
          </a:prstGeom>
          <a:noFill/>
        </p:spPr>
      </p:pic>
      <p:sp>
        <p:nvSpPr>
          <p:cNvPr id="4" name="Foliennummernplatzhalter 3">
            <a:extLst>
              <a:ext uri="{FF2B5EF4-FFF2-40B4-BE49-F238E27FC236}">
                <a16:creationId xmlns:a16="http://schemas.microsoft.com/office/drawing/2014/main" id="{57C2E9B4-4FD5-440B-9340-A6EC1282A8FF}"/>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165</a:t>
            </a:fld>
            <a:endParaRPr lang="de-AT"/>
          </a:p>
        </p:txBody>
      </p:sp>
      <p:sp>
        <p:nvSpPr>
          <p:cNvPr id="5" name="Fußzeilenplatzhalter 4">
            <a:extLst>
              <a:ext uri="{FF2B5EF4-FFF2-40B4-BE49-F238E27FC236}">
                <a16:creationId xmlns:a16="http://schemas.microsoft.com/office/drawing/2014/main" id="{8352A40E-1284-C3F1-DEE8-B3BCB031555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276641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7630A-1F9F-4C83-917B-7EDB7D78C5BC}"/>
              </a:ext>
            </a:extLst>
          </p:cNvPr>
          <p:cNvSpPr>
            <a:spLocks noGrp="1"/>
          </p:cNvSpPr>
          <p:nvPr>
            <p:ph type="title"/>
          </p:nvPr>
        </p:nvSpPr>
        <p:spPr>
          <a:xfrm>
            <a:off x="540001" y="788100"/>
            <a:ext cx="7978525" cy="622091"/>
          </a:xfrm>
        </p:spPr>
        <p:txBody>
          <a:bodyPr wrap="none" anchor="t">
            <a:normAutofit/>
          </a:bodyPr>
          <a:lstStyle/>
          <a:p>
            <a:r>
              <a:rPr lang="de-DE" dirty="0"/>
              <a:t>Bar </a:t>
            </a:r>
            <a:r>
              <a:rPr lang="de-DE" dirty="0" err="1"/>
              <a:t>diagrams</a:t>
            </a:r>
            <a:r>
              <a:rPr lang="de-DE" dirty="0"/>
              <a:t> – multidimensional </a:t>
            </a:r>
            <a:r>
              <a:rPr lang="de-DE" dirty="0" err="1"/>
              <a:t>matrices</a:t>
            </a:r>
            <a:r>
              <a:rPr lang="de-DE" dirty="0"/>
              <a:t> / </a:t>
            </a:r>
            <a:r>
              <a:rPr lang="de-DE" dirty="0" err="1"/>
              <a:t>data</a:t>
            </a:r>
            <a:r>
              <a:rPr lang="de-DE" dirty="0"/>
              <a:t> </a:t>
            </a:r>
            <a:r>
              <a:rPr lang="de-DE" dirty="0" err="1"/>
              <a:t>frames</a:t>
            </a:r>
            <a:endParaRPr lang="de-DE" dirty="0"/>
          </a:p>
        </p:txBody>
      </p:sp>
      <p:pic>
        <p:nvPicPr>
          <p:cNvPr id="7" name="Grafik 6">
            <a:extLst>
              <a:ext uri="{FF2B5EF4-FFF2-40B4-BE49-F238E27FC236}">
                <a16:creationId xmlns:a16="http://schemas.microsoft.com/office/drawing/2014/main" id="{5433E61A-EAA2-48F3-8431-0CB274F20092}"/>
              </a:ext>
            </a:extLst>
          </p:cNvPr>
          <p:cNvPicPr>
            <a:picLocks noChangeAspect="1"/>
          </p:cNvPicPr>
          <p:nvPr/>
        </p:nvPicPr>
        <p:blipFill>
          <a:blip r:embed="rId2"/>
          <a:stretch>
            <a:fillRect/>
          </a:stretch>
        </p:blipFill>
        <p:spPr>
          <a:xfrm>
            <a:off x="1849224" y="1485900"/>
            <a:ext cx="5359829" cy="3122100"/>
          </a:xfrm>
          <a:prstGeom prst="rect">
            <a:avLst/>
          </a:prstGeom>
          <a:noFill/>
        </p:spPr>
      </p:pic>
      <p:sp>
        <p:nvSpPr>
          <p:cNvPr id="5" name="Foliennummernplatzhalter 4">
            <a:extLst>
              <a:ext uri="{FF2B5EF4-FFF2-40B4-BE49-F238E27FC236}">
                <a16:creationId xmlns:a16="http://schemas.microsoft.com/office/drawing/2014/main" id="{35524C8D-6079-4C3B-ACE8-B5B9DCE54803}"/>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166</a:t>
            </a:fld>
            <a:endParaRPr lang="de-AT"/>
          </a:p>
        </p:txBody>
      </p:sp>
      <p:sp>
        <p:nvSpPr>
          <p:cNvPr id="3" name="Fußzeilenplatzhalter 2">
            <a:extLst>
              <a:ext uri="{FF2B5EF4-FFF2-40B4-BE49-F238E27FC236}">
                <a16:creationId xmlns:a16="http://schemas.microsoft.com/office/drawing/2014/main" id="{EC23F1BE-432E-C80B-BEC6-410A6FC54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706675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87C17-C8DC-445E-9D61-9A2B16CF7F64}"/>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5" name="Foliennummernplatzhalter 4">
            <a:extLst>
              <a:ext uri="{FF2B5EF4-FFF2-40B4-BE49-F238E27FC236}">
                <a16:creationId xmlns:a16="http://schemas.microsoft.com/office/drawing/2014/main" id="{2BDD2BE0-6F89-4F48-A1ED-00E5C9DDAF05}"/>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167</a:t>
            </a:fld>
            <a:endParaRPr lang="de-AT"/>
          </a:p>
        </p:txBody>
      </p:sp>
      <p:sp>
        <p:nvSpPr>
          <p:cNvPr id="6" name="Textplatzhalter 5">
            <a:extLst>
              <a:ext uri="{FF2B5EF4-FFF2-40B4-BE49-F238E27FC236}">
                <a16:creationId xmlns:a16="http://schemas.microsoft.com/office/drawing/2014/main" id="{DB9A7461-B079-4357-846A-688573334991}"/>
              </a:ext>
            </a:extLst>
          </p:cNvPr>
          <p:cNvSpPr>
            <a:spLocks noGrp="1"/>
          </p:cNvSpPr>
          <p:nvPr>
            <p:ph sz="quarter" idx="15"/>
          </p:nvPr>
        </p:nvSpPr>
        <p:spPr>
          <a:xfrm>
            <a:off x="540000" y="1501140"/>
            <a:ext cx="3838575" cy="3106860"/>
          </a:xfrm>
        </p:spPr>
        <p:txBody>
          <a:bodyPr>
            <a:normAutofit/>
          </a:bodyPr>
          <a:lstStyle/>
          <a:p>
            <a:r>
              <a:rPr lang="de-DE" dirty="0" err="1"/>
              <a:t>Histograms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r>
              <a:rPr lang="de-DE" dirty="0"/>
              <a:t> and </a:t>
            </a:r>
            <a:r>
              <a:rPr lang="en-US" dirty="0"/>
              <a:t>are used to represent distributions for continuous variables.</a:t>
            </a:r>
            <a:endParaRPr lang="de-DE" dirty="0"/>
          </a:p>
        </p:txBody>
      </p:sp>
      <p:pic>
        <p:nvPicPr>
          <p:cNvPr id="8" name="Grafik 7">
            <a:extLst>
              <a:ext uri="{FF2B5EF4-FFF2-40B4-BE49-F238E27FC236}">
                <a16:creationId xmlns:a16="http://schemas.microsoft.com/office/drawing/2014/main" id="{498FEC76-9DF7-4267-B3FB-7B16A2606F02}"/>
              </a:ext>
            </a:extLst>
          </p:cNvPr>
          <p:cNvPicPr>
            <a:picLocks noChangeAspect="1"/>
          </p:cNvPicPr>
          <p:nvPr/>
        </p:nvPicPr>
        <p:blipFill>
          <a:blip r:embed="rId2"/>
          <a:stretch>
            <a:fillRect/>
          </a:stretch>
        </p:blipFill>
        <p:spPr>
          <a:xfrm>
            <a:off x="4933662" y="1501140"/>
            <a:ext cx="3331152" cy="3106860"/>
          </a:xfrm>
          <a:prstGeom prst="rect">
            <a:avLst/>
          </a:prstGeom>
          <a:noFill/>
        </p:spPr>
      </p:pic>
      <p:sp>
        <p:nvSpPr>
          <p:cNvPr id="3" name="Fußzeilenplatzhalter 2">
            <a:extLst>
              <a:ext uri="{FF2B5EF4-FFF2-40B4-BE49-F238E27FC236}">
                <a16:creationId xmlns:a16="http://schemas.microsoft.com/office/drawing/2014/main" id="{965711B4-0DDF-4611-BD30-463519D9991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03595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50802A-3F4C-4F13-88F7-0605147934DC}"/>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4" name="Foliennummernplatzhalter 3">
            <a:extLst>
              <a:ext uri="{FF2B5EF4-FFF2-40B4-BE49-F238E27FC236}">
                <a16:creationId xmlns:a16="http://schemas.microsoft.com/office/drawing/2014/main" id="{0B6A7403-DF84-488A-A73B-69C6AB17E232}"/>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168</a:t>
            </a:fld>
            <a:endParaRPr lang="de-AT"/>
          </a:p>
        </p:txBody>
      </p:sp>
      <p:sp>
        <p:nvSpPr>
          <p:cNvPr id="5" name="Inhaltsplatzhalter 4">
            <a:extLst>
              <a:ext uri="{FF2B5EF4-FFF2-40B4-BE49-F238E27FC236}">
                <a16:creationId xmlns:a16="http://schemas.microsoft.com/office/drawing/2014/main" id="{228FA497-CFF1-40E5-AA4A-90508E197E3E}"/>
              </a:ext>
            </a:extLst>
          </p:cNvPr>
          <p:cNvSpPr>
            <a:spLocks noGrp="1"/>
          </p:cNvSpPr>
          <p:nvPr>
            <p:ph sz="quarter" idx="15"/>
          </p:nvPr>
        </p:nvSpPr>
        <p:spPr>
          <a:xfrm>
            <a:off x="540000" y="1501140"/>
            <a:ext cx="3838575" cy="3106860"/>
          </a:xfrm>
        </p:spPr>
        <p:txBody>
          <a:bodyPr>
            <a:normAutofit/>
          </a:bodyPr>
          <a:lstStyle/>
          <a:p>
            <a:r>
              <a:rPr lang="de-DE" dirty="0" err="1"/>
              <a:t>Histogram</a:t>
            </a:r>
            <a:r>
              <a:rPr lang="de-DE" dirty="0"/>
              <a:t> </a:t>
            </a:r>
            <a:r>
              <a:rPr lang="de-DE" dirty="0" err="1"/>
              <a:t>with</a:t>
            </a:r>
            <a:r>
              <a:rPr lang="de-DE" dirty="0"/>
              <a:t> a Rug Plot and Density </a:t>
            </a:r>
            <a:r>
              <a:rPr lang="de-DE" dirty="0" err="1"/>
              <a:t>Curve</a:t>
            </a:r>
            <a:endParaRPr lang="de-DE" dirty="0"/>
          </a:p>
        </p:txBody>
      </p:sp>
      <p:pic>
        <p:nvPicPr>
          <p:cNvPr id="8" name="Grafik 7">
            <a:extLst>
              <a:ext uri="{FF2B5EF4-FFF2-40B4-BE49-F238E27FC236}">
                <a16:creationId xmlns:a16="http://schemas.microsoft.com/office/drawing/2014/main" id="{D370738C-A0A8-429D-90EE-BED2A7D597D6}"/>
              </a:ext>
            </a:extLst>
          </p:cNvPr>
          <p:cNvPicPr>
            <a:picLocks noChangeAspect="1"/>
          </p:cNvPicPr>
          <p:nvPr/>
        </p:nvPicPr>
        <p:blipFill>
          <a:blip r:embed="rId2"/>
          <a:stretch>
            <a:fillRect/>
          </a:stretch>
        </p:blipFill>
        <p:spPr>
          <a:xfrm>
            <a:off x="4760859" y="1501140"/>
            <a:ext cx="3676758" cy="3106860"/>
          </a:xfrm>
          <a:prstGeom prst="rect">
            <a:avLst/>
          </a:prstGeom>
          <a:noFill/>
        </p:spPr>
      </p:pic>
      <p:sp>
        <p:nvSpPr>
          <p:cNvPr id="6" name="Fußzeilenplatzhalter 5">
            <a:extLst>
              <a:ext uri="{FF2B5EF4-FFF2-40B4-BE49-F238E27FC236}">
                <a16:creationId xmlns:a16="http://schemas.microsoft.com/office/drawing/2014/main" id="{C656B952-53F5-A20A-C8A5-D8C732F4F5C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1946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E78518-E1D1-4EA2-ABEB-131B2699DDB3}"/>
              </a:ext>
            </a:extLst>
          </p:cNvPr>
          <p:cNvSpPr>
            <a:spLocks noGrp="1"/>
          </p:cNvSpPr>
          <p:nvPr>
            <p:ph type="title"/>
          </p:nvPr>
        </p:nvSpPr>
        <p:spPr>
          <a:xfrm>
            <a:off x="540001" y="789770"/>
            <a:ext cx="7978525" cy="622091"/>
          </a:xfrm>
        </p:spPr>
        <p:txBody>
          <a:bodyPr wrap="none" anchor="t">
            <a:normAutofit/>
          </a:bodyPr>
          <a:lstStyle/>
          <a:p>
            <a:r>
              <a:rPr lang="de-DE" dirty="0"/>
              <a:t>Density Plots</a:t>
            </a:r>
          </a:p>
        </p:txBody>
      </p:sp>
      <p:pic>
        <p:nvPicPr>
          <p:cNvPr id="8" name="Grafik 7">
            <a:extLst>
              <a:ext uri="{FF2B5EF4-FFF2-40B4-BE49-F238E27FC236}">
                <a16:creationId xmlns:a16="http://schemas.microsoft.com/office/drawing/2014/main" id="{610F8328-0DBA-4B6F-97B9-C53764AB4AEA}"/>
              </a:ext>
            </a:extLst>
          </p:cNvPr>
          <p:cNvPicPr>
            <a:picLocks noChangeAspect="1"/>
          </p:cNvPicPr>
          <p:nvPr/>
        </p:nvPicPr>
        <p:blipFill>
          <a:blip r:embed="rId2"/>
          <a:stretch>
            <a:fillRect/>
          </a:stretch>
        </p:blipFill>
        <p:spPr>
          <a:xfrm>
            <a:off x="2213318" y="1516380"/>
            <a:ext cx="4631641" cy="3091620"/>
          </a:xfrm>
          <a:prstGeom prst="rect">
            <a:avLst/>
          </a:prstGeom>
          <a:noFill/>
        </p:spPr>
      </p:pic>
      <p:sp>
        <p:nvSpPr>
          <p:cNvPr id="4" name="Foliennummernplatzhalter 3">
            <a:extLst>
              <a:ext uri="{FF2B5EF4-FFF2-40B4-BE49-F238E27FC236}">
                <a16:creationId xmlns:a16="http://schemas.microsoft.com/office/drawing/2014/main" id="{017C6C65-4FB2-46FB-A253-96B3B6353DC8}"/>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169</a:t>
            </a:fld>
            <a:endParaRPr lang="de-AT"/>
          </a:p>
        </p:txBody>
      </p:sp>
      <p:sp>
        <p:nvSpPr>
          <p:cNvPr id="5" name="Fußzeilenplatzhalter 4">
            <a:extLst>
              <a:ext uri="{FF2B5EF4-FFF2-40B4-BE49-F238E27FC236}">
                <a16:creationId xmlns:a16="http://schemas.microsoft.com/office/drawing/2014/main" id="{F53681E8-DA4A-2FFD-BCE8-4CD8803DD8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681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08451-9A1F-4B44-A666-5670F3CFCB19}"/>
              </a:ext>
            </a:extLst>
          </p:cNvPr>
          <p:cNvSpPr>
            <a:spLocks noGrp="1"/>
          </p:cNvSpPr>
          <p:nvPr>
            <p:ph type="title"/>
          </p:nvPr>
        </p:nvSpPr>
        <p:spPr/>
        <p:txBody>
          <a:bodyPr/>
          <a:lstStyle/>
          <a:p>
            <a:r>
              <a:rPr lang="de-DE" dirty="0" err="1"/>
              <a:t>What</a:t>
            </a:r>
            <a:r>
              <a:rPr lang="de-DE" dirty="0"/>
              <a:t> </a:t>
            </a:r>
            <a:r>
              <a:rPr lang="de-DE" dirty="0" err="1"/>
              <a:t>is</a:t>
            </a:r>
            <a:r>
              <a:rPr lang="de-DE" dirty="0"/>
              <a:t> R?</a:t>
            </a:r>
          </a:p>
        </p:txBody>
      </p:sp>
      <p:sp>
        <p:nvSpPr>
          <p:cNvPr id="3" name="Inhaltsplatzhalter 2">
            <a:extLst>
              <a:ext uri="{FF2B5EF4-FFF2-40B4-BE49-F238E27FC236}">
                <a16:creationId xmlns:a16="http://schemas.microsoft.com/office/drawing/2014/main" id="{0A6962F0-AD14-4EE1-A489-FBD870CB6494}"/>
              </a:ext>
            </a:extLst>
          </p:cNvPr>
          <p:cNvSpPr>
            <a:spLocks noGrp="1"/>
          </p:cNvSpPr>
          <p:nvPr>
            <p:ph sz="quarter" idx="13"/>
          </p:nvPr>
        </p:nvSpPr>
        <p:spPr/>
        <p:txBody>
          <a:bodyPr/>
          <a:lstStyle/>
          <a:p>
            <a:r>
              <a:rPr lang="en-US" dirty="0"/>
              <a:t>a programming language and programming environment for data analysis and graphics </a:t>
            </a:r>
          </a:p>
          <a:p>
            <a:r>
              <a:rPr lang="en-US" dirty="0"/>
              <a:t>an open source software</a:t>
            </a:r>
            <a:endParaRPr lang="de-DE" dirty="0"/>
          </a:p>
        </p:txBody>
      </p:sp>
      <p:sp>
        <p:nvSpPr>
          <p:cNvPr id="5" name="Foliennummernplatzhalter 4">
            <a:extLst>
              <a:ext uri="{FF2B5EF4-FFF2-40B4-BE49-F238E27FC236}">
                <a16:creationId xmlns:a16="http://schemas.microsoft.com/office/drawing/2014/main" id="{0BC0A16A-252F-4F2F-A348-76751D720DF4}"/>
              </a:ext>
            </a:extLst>
          </p:cNvPr>
          <p:cNvSpPr>
            <a:spLocks noGrp="1"/>
          </p:cNvSpPr>
          <p:nvPr>
            <p:ph type="sldNum" sz="quarter" idx="12"/>
          </p:nvPr>
        </p:nvSpPr>
        <p:spPr/>
        <p:txBody>
          <a:bodyPr/>
          <a:lstStyle/>
          <a:p>
            <a:fld id="{1206269C-C24E-4E80-9A4B-E7E19BB59A67}" type="slidenum">
              <a:rPr lang="de-AT" smtClean="0"/>
              <a:pPr/>
              <a:t>17</a:t>
            </a:fld>
            <a:endParaRPr lang="de-AT" dirty="0"/>
          </a:p>
        </p:txBody>
      </p:sp>
      <p:pic>
        <p:nvPicPr>
          <p:cNvPr id="7" name="Grafik 6">
            <a:extLst>
              <a:ext uri="{FF2B5EF4-FFF2-40B4-BE49-F238E27FC236}">
                <a16:creationId xmlns:a16="http://schemas.microsoft.com/office/drawing/2014/main" id="{A74F0074-6619-4E90-A994-2D7882232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53" y="2735648"/>
            <a:ext cx="7840169" cy="1705213"/>
          </a:xfrm>
          <a:prstGeom prst="rect">
            <a:avLst/>
          </a:prstGeom>
        </p:spPr>
      </p:pic>
      <p:sp>
        <p:nvSpPr>
          <p:cNvPr id="8" name="Textfeld 7">
            <a:extLst>
              <a:ext uri="{FF2B5EF4-FFF2-40B4-BE49-F238E27FC236}">
                <a16:creationId xmlns:a16="http://schemas.microsoft.com/office/drawing/2014/main" id="{9CBA7B70-65F3-4E69-B93B-6808F4F58DEB}"/>
              </a:ext>
            </a:extLst>
          </p:cNvPr>
          <p:cNvSpPr txBox="1"/>
          <p:nvPr/>
        </p:nvSpPr>
        <p:spPr>
          <a:xfrm>
            <a:off x="6851267" y="4428615"/>
            <a:ext cx="1683680" cy="230832"/>
          </a:xfrm>
          <a:prstGeom prst="rect">
            <a:avLst/>
          </a:prstGeom>
          <a:noFill/>
        </p:spPr>
        <p:txBody>
          <a:bodyPr wrap="square" rtlCol="0">
            <a:spAutoFit/>
          </a:bodyPr>
          <a:lstStyle/>
          <a:p>
            <a:r>
              <a:rPr lang="de-DE" sz="900" dirty="0">
                <a:latin typeface="Calibri" panose="020F0502020204030204" pitchFamily="34" charset="0"/>
                <a:cs typeface="Calibri" panose="020F0502020204030204" pitchFamily="34" charset="0"/>
              </a:rPr>
              <a:t>Graphik </a:t>
            </a:r>
            <a:r>
              <a:rPr lang="de-DE" sz="900" dirty="0" err="1">
                <a:latin typeface="Calibri" panose="020F0502020204030204" pitchFamily="34" charset="0"/>
                <a:cs typeface="Calibri" panose="020F0502020204030204" pitchFamily="34" charset="0"/>
              </a:rPr>
              <a:t>from</a:t>
            </a:r>
            <a:r>
              <a:rPr lang="de-DE" sz="900" dirty="0">
                <a:latin typeface="Calibri" panose="020F0502020204030204" pitchFamily="34" charset="0"/>
                <a:cs typeface="Calibri" panose="020F0502020204030204" pitchFamily="34" charset="0"/>
              </a:rPr>
              <a:t> McNamara (2019)</a:t>
            </a:r>
          </a:p>
        </p:txBody>
      </p:sp>
      <p:sp>
        <p:nvSpPr>
          <p:cNvPr id="6" name="Fußzeilenplatzhalter 5">
            <a:extLst>
              <a:ext uri="{FF2B5EF4-FFF2-40B4-BE49-F238E27FC236}">
                <a16:creationId xmlns:a16="http://schemas.microsoft.com/office/drawing/2014/main" id="{EB9DBBC5-8303-806C-5842-AFF25ABCFFC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322269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85AD77-7B3B-4344-AA0B-0ED49485316B}"/>
              </a:ext>
            </a:extLst>
          </p:cNvPr>
          <p:cNvSpPr>
            <a:spLocks noGrp="1"/>
          </p:cNvSpPr>
          <p:nvPr>
            <p:ph type="title"/>
          </p:nvPr>
        </p:nvSpPr>
        <p:spPr/>
        <p:txBody>
          <a:bodyPr/>
          <a:lstStyle/>
          <a:p>
            <a:r>
              <a:rPr lang="de-DE" dirty="0"/>
              <a:t>Boxplots</a:t>
            </a:r>
          </a:p>
        </p:txBody>
      </p:sp>
      <p:sp>
        <p:nvSpPr>
          <p:cNvPr id="3" name="Inhaltsplatzhalter 2">
            <a:extLst>
              <a:ext uri="{FF2B5EF4-FFF2-40B4-BE49-F238E27FC236}">
                <a16:creationId xmlns:a16="http://schemas.microsoft.com/office/drawing/2014/main" id="{4AB0B496-845F-4AC9-B18A-4D2EF91B8FA8}"/>
              </a:ext>
            </a:extLst>
          </p:cNvPr>
          <p:cNvSpPr>
            <a:spLocks noGrp="1"/>
          </p:cNvSpPr>
          <p:nvPr>
            <p:ph sz="quarter" idx="13"/>
          </p:nvPr>
        </p:nvSpPr>
        <p:spPr/>
        <p:txBody>
          <a:bodyPr/>
          <a:lstStyle/>
          <a:p>
            <a:r>
              <a:rPr lang="de-DE" dirty="0"/>
              <a:t>Box-and-whiskers </a:t>
            </a:r>
            <a:r>
              <a:rPr lang="en-US" dirty="0"/>
              <a:t>Plots graphically show the five-number statistic: min, lower quartile, median, upper quartile, max </a:t>
            </a:r>
            <a:r>
              <a:rPr lang="de-DE" dirty="0"/>
              <a:t>(</a:t>
            </a:r>
            <a:r>
              <a:rPr lang="de-DE" sz="1600" dirty="0" err="1">
                <a:highlight>
                  <a:srgbClr val="E6EFF3"/>
                </a:highlight>
                <a:latin typeface="Lucida Console" panose="020B0609040504020204" pitchFamily="49" charset="0"/>
              </a:rPr>
              <a:t>boxplot.stats</a:t>
            </a:r>
            <a:r>
              <a:rPr lang="de-DE" sz="1600" dirty="0">
                <a:highlight>
                  <a:srgbClr val="E6EFF3"/>
                </a:highlight>
                <a:latin typeface="Lucida Console" panose="020B0609040504020204" pitchFamily="49" charset="0"/>
              </a:rPr>
              <a:t>()</a:t>
            </a:r>
            <a:r>
              <a:rPr lang="de-DE" dirty="0"/>
              <a:t>).</a:t>
            </a:r>
          </a:p>
          <a:p>
            <a:r>
              <a:rPr lang="en-US" dirty="0"/>
              <a:t>Boxplots require the formula notation </a:t>
            </a:r>
            <a:r>
              <a:rPr lang="de-DE" dirty="0"/>
              <a:t>y ~ A*B.</a:t>
            </a:r>
          </a:p>
        </p:txBody>
      </p:sp>
      <p:sp>
        <p:nvSpPr>
          <p:cNvPr id="5" name="Foliennummernplatzhalter 4">
            <a:extLst>
              <a:ext uri="{FF2B5EF4-FFF2-40B4-BE49-F238E27FC236}">
                <a16:creationId xmlns:a16="http://schemas.microsoft.com/office/drawing/2014/main" id="{55458836-AF72-40EC-A7E0-373DA046A0C8}"/>
              </a:ext>
            </a:extLst>
          </p:cNvPr>
          <p:cNvSpPr>
            <a:spLocks noGrp="1"/>
          </p:cNvSpPr>
          <p:nvPr>
            <p:ph type="sldNum" sz="quarter" idx="12"/>
          </p:nvPr>
        </p:nvSpPr>
        <p:spPr/>
        <p:txBody>
          <a:bodyPr/>
          <a:lstStyle/>
          <a:p>
            <a:fld id="{1206269C-C24E-4E80-9A4B-E7E19BB59A67}" type="slidenum">
              <a:rPr lang="de-AT" smtClean="0"/>
              <a:pPr/>
              <a:t>170</a:t>
            </a:fld>
            <a:endParaRPr lang="de-AT" dirty="0"/>
          </a:p>
        </p:txBody>
      </p:sp>
      <p:pic>
        <p:nvPicPr>
          <p:cNvPr id="7" name="Grafik 6">
            <a:extLst>
              <a:ext uri="{FF2B5EF4-FFF2-40B4-BE49-F238E27FC236}">
                <a16:creationId xmlns:a16="http://schemas.microsoft.com/office/drawing/2014/main" id="{F2339C62-D868-409B-90DA-CC8C1DF12863}"/>
              </a:ext>
            </a:extLst>
          </p:cNvPr>
          <p:cNvPicPr>
            <a:picLocks noChangeAspect="1"/>
          </p:cNvPicPr>
          <p:nvPr/>
        </p:nvPicPr>
        <p:blipFill>
          <a:blip r:embed="rId2"/>
          <a:stretch>
            <a:fillRect/>
          </a:stretch>
        </p:blipFill>
        <p:spPr>
          <a:xfrm>
            <a:off x="3286059" y="2963265"/>
            <a:ext cx="2571882" cy="1644735"/>
          </a:xfrm>
          <a:prstGeom prst="rect">
            <a:avLst/>
          </a:prstGeom>
        </p:spPr>
      </p:pic>
      <p:sp>
        <p:nvSpPr>
          <p:cNvPr id="6" name="Fußzeilenplatzhalter 5">
            <a:extLst>
              <a:ext uri="{FF2B5EF4-FFF2-40B4-BE49-F238E27FC236}">
                <a16:creationId xmlns:a16="http://schemas.microsoft.com/office/drawing/2014/main" id="{E0EC418A-3B4D-125C-CC6D-D89F35F26E2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427746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6B33D1-256E-46F5-84AB-86E719133FA4}"/>
              </a:ext>
            </a:extLst>
          </p:cNvPr>
          <p:cNvSpPr>
            <a:spLocks noGrp="1"/>
          </p:cNvSpPr>
          <p:nvPr>
            <p:ph type="title"/>
          </p:nvPr>
        </p:nvSpPr>
        <p:spPr/>
        <p:txBody>
          <a:bodyPr/>
          <a:lstStyle/>
          <a:p>
            <a:r>
              <a:rPr lang="en-US" dirty="0"/>
              <a:t>If this is not enough: ggplot2</a:t>
            </a:r>
            <a:endParaRPr lang="de-DE" dirty="0"/>
          </a:p>
        </p:txBody>
      </p:sp>
      <p:sp>
        <p:nvSpPr>
          <p:cNvPr id="3" name="Inhaltsplatzhalter 2">
            <a:extLst>
              <a:ext uri="{FF2B5EF4-FFF2-40B4-BE49-F238E27FC236}">
                <a16:creationId xmlns:a16="http://schemas.microsoft.com/office/drawing/2014/main" id="{5D5D9C5F-D36C-40EA-BEF0-F67E92BD700B}"/>
              </a:ext>
            </a:extLst>
          </p:cNvPr>
          <p:cNvSpPr>
            <a:spLocks noGrp="1"/>
          </p:cNvSpPr>
          <p:nvPr>
            <p:ph sz="quarter" idx="13"/>
          </p:nvPr>
        </p:nvSpPr>
        <p:spPr/>
        <p:txBody>
          <a:bodyPr>
            <a:normAutofit fontScale="92500" lnSpcReduction="20000"/>
          </a:bodyPr>
          <a:lstStyle/>
          <a:p>
            <a:r>
              <a:rPr lang="de-DE" dirty="0" err="1"/>
              <a:t>What</a:t>
            </a:r>
            <a:r>
              <a:rPr lang="de-DE" dirty="0"/>
              <a:t> </a:t>
            </a:r>
            <a:r>
              <a:rPr lang="de-DE" dirty="0" err="1"/>
              <a:t>is</a:t>
            </a:r>
            <a:r>
              <a:rPr lang="de-DE" dirty="0"/>
              <a:t> ggplot2?</a:t>
            </a:r>
          </a:p>
          <a:p>
            <a:pPr lvl="1"/>
            <a:r>
              <a:rPr lang="en-US" b="0" i="0" u="none" strike="noStrike" baseline="0" dirty="0">
                <a:latin typeface="CMSS10"/>
              </a:rPr>
              <a:t>ggplot2 is a popular package for creating plots. It is more flexible than base-graphs, but also needs a little more training</a:t>
            </a:r>
            <a:r>
              <a:rPr lang="de-DE" b="0" i="0" u="none" strike="noStrike" baseline="0" dirty="0">
                <a:latin typeface="CMSS10"/>
              </a:rPr>
              <a:t>.</a:t>
            </a:r>
          </a:p>
          <a:p>
            <a:pPr lvl="1"/>
            <a:r>
              <a:rPr lang="en-US" b="0" i="0" u="none" strike="noStrike" baseline="0" dirty="0">
                <a:latin typeface="CMSS10"/>
              </a:rPr>
              <a:t>ggplot2 is based on the grammar of graphics, the idea that every plot consists of the same components: a data set, geometric elements and a coordinate system </a:t>
            </a:r>
            <a:r>
              <a:rPr lang="de-DE" b="0" i="0" u="none" strike="noStrike" baseline="0" dirty="0">
                <a:latin typeface="CMSS10"/>
              </a:rPr>
              <a:t>(</a:t>
            </a:r>
            <a:r>
              <a:rPr lang="de-DE" b="0" i="0" u="none" strike="noStrike" baseline="0" dirty="0" err="1">
                <a:latin typeface="CMSS10"/>
              </a:rPr>
              <a:t>more</a:t>
            </a:r>
            <a:r>
              <a:rPr lang="de-DE" b="0" i="0" u="none" strike="noStrike" baseline="0" dirty="0">
                <a:latin typeface="CMSS10"/>
              </a:rPr>
              <a:t> on </a:t>
            </a:r>
            <a:r>
              <a:rPr lang="de-DE" b="0" i="0" u="none" strike="noStrike" baseline="0" dirty="0" err="1">
                <a:latin typeface="CMSS10"/>
              </a:rPr>
              <a:t>that</a:t>
            </a:r>
            <a:r>
              <a:rPr lang="de-DE" b="0" i="0" u="none" strike="noStrike" baseline="0" dirty="0">
                <a:latin typeface="CMSS10"/>
              </a:rPr>
              <a:t> </a:t>
            </a:r>
            <a:r>
              <a:rPr lang="de-DE" b="0" i="0" u="none" strike="noStrike" baseline="0" dirty="0" err="1">
                <a:latin typeface="CMSS10"/>
              </a:rPr>
              <a:t>here</a:t>
            </a:r>
            <a:r>
              <a:rPr lang="de-DE" b="0" i="0" u="none" strike="noStrike" baseline="0" dirty="0">
                <a:latin typeface="CMSS10"/>
              </a:rPr>
              <a:t>: Wickham, 2010).</a:t>
            </a:r>
          </a:p>
          <a:p>
            <a:pPr lvl="1"/>
            <a:r>
              <a:rPr lang="en-US" b="0" i="0" u="none" strike="noStrike" baseline="0" dirty="0">
                <a:latin typeface="CMSS10"/>
              </a:rPr>
              <a:t>Compared to base plots, ggplot2 plots require a bit more code, but are customizable in all details.</a:t>
            </a:r>
          </a:p>
          <a:p>
            <a:pPr lvl="1"/>
            <a:r>
              <a:rPr lang="en-US" b="0" i="0" u="none" strike="noStrike" baseline="0" dirty="0">
                <a:latin typeface="CMSS10"/>
              </a:rPr>
              <a:t>While base plots are displayed immediately, ggplot2 plots are objects that are customizable.</a:t>
            </a:r>
          </a:p>
          <a:p>
            <a:pPr lvl="1"/>
            <a:r>
              <a:rPr lang="en-US" b="0" i="0" u="none" strike="noStrike" baseline="0" dirty="0">
                <a:latin typeface="CMSS10"/>
              </a:rPr>
              <a:t>ggplot2 works best with tidy data, i.e. each row is an observation and each variable is a column </a:t>
            </a:r>
            <a:r>
              <a:rPr lang="de-DE" b="0" i="0" u="none" strike="noStrike" baseline="0" dirty="0">
                <a:latin typeface="CMSS10"/>
              </a:rPr>
              <a:t>(</a:t>
            </a:r>
            <a:r>
              <a:rPr lang="de-DE" b="0" i="0" u="none" strike="noStrike" baseline="0" dirty="0" err="1">
                <a:latin typeface="CMSS10"/>
              </a:rPr>
              <a:t>see</a:t>
            </a:r>
            <a:r>
              <a:rPr lang="de-DE" b="0" i="0" u="none" strike="noStrike" baseline="0" dirty="0">
                <a:latin typeface="CMSS10"/>
              </a:rPr>
              <a:t> Wickham, 2014)</a:t>
            </a:r>
            <a:endParaRPr lang="de-DE" dirty="0"/>
          </a:p>
        </p:txBody>
      </p:sp>
      <p:sp>
        <p:nvSpPr>
          <p:cNvPr id="5" name="Foliennummernplatzhalter 4">
            <a:extLst>
              <a:ext uri="{FF2B5EF4-FFF2-40B4-BE49-F238E27FC236}">
                <a16:creationId xmlns:a16="http://schemas.microsoft.com/office/drawing/2014/main" id="{4807022A-97C7-4163-A616-3568E44C6EFD}"/>
              </a:ext>
            </a:extLst>
          </p:cNvPr>
          <p:cNvSpPr>
            <a:spLocks noGrp="1"/>
          </p:cNvSpPr>
          <p:nvPr>
            <p:ph type="sldNum" sz="quarter" idx="12"/>
          </p:nvPr>
        </p:nvSpPr>
        <p:spPr/>
        <p:txBody>
          <a:bodyPr/>
          <a:lstStyle/>
          <a:p>
            <a:fld id="{1206269C-C24E-4E80-9A4B-E7E19BB59A67}" type="slidenum">
              <a:rPr lang="de-AT" smtClean="0"/>
              <a:pPr/>
              <a:t>171</a:t>
            </a:fld>
            <a:endParaRPr lang="de-AT" dirty="0"/>
          </a:p>
        </p:txBody>
      </p:sp>
      <p:sp>
        <p:nvSpPr>
          <p:cNvPr id="6" name="Fußzeilenplatzhalter 5">
            <a:extLst>
              <a:ext uri="{FF2B5EF4-FFF2-40B4-BE49-F238E27FC236}">
                <a16:creationId xmlns:a16="http://schemas.microsoft.com/office/drawing/2014/main" id="{972DFD1F-3AD9-8285-59D8-A4D3A2D71F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754841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F13E70-73DE-486D-9374-CC1BCC6B7FF8}"/>
              </a:ext>
            </a:extLst>
          </p:cNvPr>
          <p:cNvSpPr>
            <a:spLocks noGrp="1"/>
          </p:cNvSpPr>
          <p:nvPr>
            <p:ph type="title"/>
          </p:nvPr>
        </p:nvSpPr>
        <p:spPr/>
        <p:txBody>
          <a:bodyPr/>
          <a:lstStyle/>
          <a:p>
            <a:r>
              <a:rPr lang="de-DE" dirty="0"/>
              <a:t>Syntax </a:t>
            </a:r>
            <a:r>
              <a:rPr lang="de-DE" dirty="0" err="1"/>
              <a:t>of</a:t>
            </a:r>
            <a:r>
              <a:rPr lang="de-DE" dirty="0"/>
              <a:t> ggplot2</a:t>
            </a:r>
          </a:p>
        </p:txBody>
      </p:sp>
      <p:sp>
        <p:nvSpPr>
          <p:cNvPr id="3" name="Inhaltsplatzhalter 2">
            <a:extLst>
              <a:ext uri="{FF2B5EF4-FFF2-40B4-BE49-F238E27FC236}">
                <a16:creationId xmlns:a16="http://schemas.microsoft.com/office/drawing/2014/main" id="{8D68F6FE-0134-4457-AB27-4DCF1471D0A3}"/>
              </a:ext>
            </a:extLst>
          </p:cNvPr>
          <p:cNvSpPr>
            <a:spLocks noGrp="1"/>
          </p:cNvSpPr>
          <p:nvPr>
            <p:ph sz="quarter" idx="13"/>
          </p:nvPr>
        </p:nvSpPr>
        <p:spPr>
          <a:xfrm>
            <a:off x="539751" y="4269658"/>
            <a:ext cx="7978775" cy="338342"/>
          </a:xfrm>
        </p:spPr>
        <p:txBody>
          <a:bodyPr/>
          <a:lstStyle/>
          <a:p>
            <a:r>
              <a:rPr lang="de-DE" dirty="0" err="1"/>
              <a:t>Cheatsheet</a:t>
            </a:r>
            <a:r>
              <a:rPr lang="de-DE" dirty="0"/>
              <a:t> </a:t>
            </a:r>
            <a:r>
              <a:rPr lang="de-DE" dirty="0" err="1"/>
              <a:t>here</a:t>
            </a:r>
            <a:r>
              <a:rPr lang="de-DE" dirty="0"/>
              <a:t>: </a:t>
            </a:r>
            <a:r>
              <a:rPr lang="de-DE" dirty="0">
                <a:hlinkClick r:id="rId2"/>
              </a:rPr>
              <a:t>https://www.rstudio.com/resources/cheatsheets/</a:t>
            </a:r>
            <a:r>
              <a:rPr lang="de-DE" dirty="0"/>
              <a:t> </a:t>
            </a:r>
          </a:p>
        </p:txBody>
      </p:sp>
      <p:sp>
        <p:nvSpPr>
          <p:cNvPr id="5" name="Foliennummernplatzhalter 4">
            <a:extLst>
              <a:ext uri="{FF2B5EF4-FFF2-40B4-BE49-F238E27FC236}">
                <a16:creationId xmlns:a16="http://schemas.microsoft.com/office/drawing/2014/main" id="{43194C5E-10DD-4F5E-AC41-32E8005C8FEA}"/>
              </a:ext>
            </a:extLst>
          </p:cNvPr>
          <p:cNvSpPr>
            <a:spLocks noGrp="1"/>
          </p:cNvSpPr>
          <p:nvPr>
            <p:ph type="sldNum" sz="quarter" idx="12"/>
          </p:nvPr>
        </p:nvSpPr>
        <p:spPr/>
        <p:txBody>
          <a:bodyPr/>
          <a:lstStyle/>
          <a:p>
            <a:fld id="{1206269C-C24E-4E80-9A4B-E7E19BB59A67}" type="slidenum">
              <a:rPr lang="de-AT" smtClean="0"/>
              <a:pPr/>
              <a:t>172</a:t>
            </a:fld>
            <a:endParaRPr lang="de-AT" dirty="0"/>
          </a:p>
        </p:txBody>
      </p:sp>
      <p:pic>
        <p:nvPicPr>
          <p:cNvPr id="10" name="Grafik 9">
            <a:extLst>
              <a:ext uri="{FF2B5EF4-FFF2-40B4-BE49-F238E27FC236}">
                <a16:creationId xmlns:a16="http://schemas.microsoft.com/office/drawing/2014/main" id="{880DF0F1-9B74-462D-86BC-B21C88140184}"/>
              </a:ext>
            </a:extLst>
          </p:cNvPr>
          <p:cNvPicPr>
            <a:picLocks noChangeAspect="1"/>
          </p:cNvPicPr>
          <p:nvPr/>
        </p:nvPicPr>
        <p:blipFill>
          <a:blip r:embed="rId3"/>
          <a:stretch>
            <a:fillRect/>
          </a:stretch>
        </p:blipFill>
        <p:spPr>
          <a:xfrm>
            <a:off x="539751" y="1411861"/>
            <a:ext cx="5973599" cy="2598824"/>
          </a:xfrm>
          <a:prstGeom prst="rect">
            <a:avLst/>
          </a:prstGeom>
        </p:spPr>
      </p:pic>
      <p:sp>
        <p:nvSpPr>
          <p:cNvPr id="11" name="Textfeld 10">
            <a:extLst>
              <a:ext uri="{FF2B5EF4-FFF2-40B4-BE49-F238E27FC236}">
                <a16:creationId xmlns:a16="http://schemas.microsoft.com/office/drawing/2014/main" id="{F441AD5A-3AB5-45D2-9D1C-9FAA9669C4A3}"/>
              </a:ext>
            </a:extLst>
          </p:cNvPr>
          <p:cNvSpPr txBox="1"/>
          <p:nvPr/>
        </p:nvSpPr>
        <p:spPr>
          <a:xfrm>
            <a:off x="6708618" y="1411861"/>
            <a:ext cx="2240422" cy="2923877"/>
          </a:xfrm>
          <a:prstGeom prst="rect">
            <a:avLst/>
          </a:prstGeom>
          <a:noFill/>
        </p:spPr>
        <p:txBody>
          <a:bodyPr wrap="none" rtlCol="0">
            <a:spAutoFit/>
          </a:bodyPr>
          <a:lstStyle/>
          <a:p>
            <a:pPr>
              <a:spcBef>
                <a:spcPts val="800"/>
              </a:spcBef>
            </a:pPr>
            <a:r>
              <a:rPr lang="de-DE" b="1" dirty="0" err="1">
                <a:latin typeface="Calibri" panose="020F0502020204030204" pitchFamily="34" charset="0"/>
                <a:cs typeface="Calibri" panose="020F0502020204030204" pitchFamily="34" charset="0"/>
              </a:rPr>
              <a:t>ggplot</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a:t>
            </a:r>
          </a:p>
          <a:p>
            <a:pPr lvl="1">
              <a:spcBef>
                <a:spcPts val="800"/>
              </a:spcBef>
            </a:pPr>
            <a:r>
              <a:rPr lang="de-DE" b="1" dirty="0" err="1">
                <a:latin typeface="Calibri" panose="020F0502020204030204" pitchFamily="34" charset="0"/>
                <a:cs typeface="Calibri" panose="020F0502020204030204" pitchFamily="34" charset="0"/>
              </a:rPr>
              <a:t>geom</a:t>
            </a:r>
            <a:r>
              <a:rPr lang="de-DE" b="1" dirty="0">
                <a:latin typeface="Calibri" panose="020F0502020204030204" pitchFamily="34" charset="0"/>
                <a:cs typeface="Calibri" panose="020F0502020204030204" pitchFamily="34" charset="0"/>
              </a:rPr>
              <a:t>_*(</a:t>
            </a:r>
            <a:r>
              <a:rPr lang="de-DE" b="1" dirty="0" err="1">
                <a:latin typeface="Calibri" panose="020F0502020204030204" pitchFamily="34" charset="0"/>
                <a:cs typeface="Calibri" panose="020F0502020204030204" pitchFamily="34" charset="0"/>
              </a:rPr>
              <a:t>aes</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 </a:t>
            </a:r>
          </a:p>
          <a:p>
            <a:pPr lvl="1">
              <a:spcBef>
                <a:spcPts val="800"/>
              </a:spcBef>
            </a:pPr>
            <a:r>
              <a:rPr lang="de-DE" dirty="0" err="1">
                <a:latin typeface="Calibri" panose="020F0502020204030204" pitchFamily="34" charset="0"/>
                <a:cs typeface="Calibri" panose="020F0502020204030204" pitchFamily="34" charset="0"/>
              </a:rPr>
              <a:t>stat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coord</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facet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scale</a:t>
            </a:r>
            <a:r>
              <a:rPr lang="de-DE" dirty="0">
                <a:latin typeface="Calibri" panose="020F0502020204030204" pitchFamily="34" charset="0"/>
                <a:cs typeface="Calibri" panose="020F0502020204030204" pitchFamily="34" charset="0"/>
              </a:rPr>
              <a:t>_*_*() + </a:t>
            </a:r>
          </a:p>
          <a:p>
            <a:pPr lvl="1">
              <a:spcBef>
                <a:spcPts val="800"/>
              </a:spcBef>
            </a:pPr>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_*()</a:t>
            </a:r>
          </a:p>
          <a:p>
            <a:endParaRPr lang="de-DE" dirty="0">
              <a:latin typeface="Calibri" panose="020F0502020204030204" pitchFamily="34" charset="0"/>
              <a:cs typeface="Calibri" panose="020F0502020204030204" pitchFamily="34" charset="0"/>
            </a:endParaRPr>
          </a:p>
        </p:txBody>
      </p:sp>
      <p:sp>
        <p:nvSpPr>
          <p:cNvPr id="6" name="Fußzeilenplatzhalter 5">
            <a:extLst>
              <a:ext uri="{FF2B5EF4-FFF2-40B4-BE49-F238E27FC236}">
                <a16:creationId xmlns:a16="http://schemas.microsoft.com/office/drawing/2014/main" id="{C25F9A3E-2967-11FC-AD72-4F8C69DA5C5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790701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F9F63-A357-4E02-B117-294BFBB3C73C}"/>
              </a:ext>
            </a:extLst>
          </p:cNvPr>
          <p:cNvSpPr>
            <a:spLocks noGrp="1"/>
          </p:cNvSpPr>
          <p:nvPr>
            <p:ph type="title"/>
          </p:nvPr>
        </p:nvSpPr>
        <p:spPr/>
        <p:txBody>
          <a:bodyPr/>
          <a:lstStyle/>
          <a:p>
            <a:r>
              <a:rPr lang="de-DE" dirty="0"/>
              <a:t>Syntax </a:t>
            </a:r>
            <a:r>
              <a:rPr lang="de-DE" dirty="0" err="1"/>
              <a:t>of</a:t>
            </a:r>
            <a:r>
              <a:rPr lang="de-DE" dirty="0"/>
              <a:t> ggplot2  (</a:t>
            </a:r>
            <a:r>
              <a:rPr lang="de-DE" dirty="0" err="1"/>
              <a:t>Example</a:t>
            </a:r>
            <a:r>
              <a:rPr lang="de-DE" dirty="0"/>
              <a:t>)</a:t>
            </a:r>
          </a:p>
        </p:txBody>
      </p:sp>
      <p:pic>
        <p:nvPicPr>
          <p:cNvPr id="7" name="Inhaltsplatzhalter 6">
            <a:extLst>
              <a:ext uri="{FF2B5EF4-FFF2-40B4-BE49-F238E27FC236}">
                <a16:creationId xmlns:a16="http://schemas.microsoft.com/office/drawing/2014/main" id="{E395C6E1-EC0D-4F3D-B398-91A8CEB328EA}"/>
              </a:ext>
            </a:extLst>
          </p:cNvPr>
          <p:cNvPicPr>
            <a:picLocks noGrp="1" noChangeAspect="1"/>
          </p:cNvPicPr>
          <p:nvPr>
            <p:ph sz="quarter" idx="13"/>
          </p:nvPr>
        </p:nvPicPr>
        <p:blipFill>
          <a:blip r:embed="rId2"/>
          <a:stretch>
            <a:fillRect/>
          </a:stretch>
        </p:blipFill>
        <p:spPr>
          <a:xfrm>
            <a:off x="1990165" y="1200634"/>
            <a:ext cx="4621879" cy="3388908"/>
          </a:xfrm>
        </p:spPr>
      </p:pic>
      <p:sp>
        <p:nvSpPr>
          <p:cNvPr id="5" name="Foliennummernplatzhalter 4">
            <a:extLst>
              <a:ext uri="{FF2B5EF4-FFF2-40B4-BE49-F238E27FC236}">
                <a16:creationId xmlns:a16="http://schemas.microsoft.com/office/drawing/2014/main" id="{97E21946-78D2-4814-93CC-1B5EC0ED0DA2}"/>
              </a:ext>
            </a:extLst>
          </p:cNvPr>
          <p:cNvSpPr>
            <a:spLocks noGrp="1"/>
          </p:cNvSpPr>
          <p:nvPr>
            <p:ph type="sldNum" sz="quarter" idx="12"/>
          </p:nvPr>
        </p:nvSpPr>
        <p:spPr/>
        <p:txBody>
          <a:bodyPr/>
          <a:lstStyle/>
          <a:p>
            <a:fld id="{1206269C-C24E-4E80-9A4B-E7E19BB59A67}" type="slidenum">
              <a:rPr lang="de-AT" smtClean="0"/>
              <a:pPr/>
              <a:t>173</a:t>
            </a:fld>
            <a:endParaRPr lang="de-AT" dirty="0"/>
          </a:p>
        </p:txBody>
      </p:sp>
      <p:sp>
        <p:nvSpPr>
          <p:cNvPr id="3" name="Fußzeilenplatzhalter 2">
            <a:extLst>
              <a:ext uri="{FF2B5EF4-FFF2-40B4-BE49-F238E27FC236}">
                <a16:creationId xmlns:a16="http://schemas.microsoft.com/office/drawing/2014/main" id="{891E37A9-ACF1-F43D-FD3A-4CE0382166C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143713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70B4E-2CD8-4D52-9874-0C09A299DFF8}"/>
              </a:ext>
            </a:extLst>
          </p:cNvPr>
          <p:cNvSpPr>
            <a:spLocks noGrp="1"/>
          </p:cNvSpPr>
          <p:nvPr>
            <p:ph type="title"/>
          </p:nvPr>
        </p:nvSpPr>
        <p:spPr>
          <a:xfrm>
            <a:off x="540001" y="657038"/>
            <a:ext cx="7978525" cy="622091"/>
          </a:xfrm>
        </p:spPr>
        <p:txBody>
          <a:bodyPr/>
          <a:lstStyle/>
          <a:p>
            <a:r>
              <a:rPr lang="de-DE" dirty="0"/>
              <a:t>The </a:t>
            </a:r>
            <a:r>
              <a:rPr lang="de-DE" dirty="0" err="1"/>
              <a:t>most</a:t>
            </a:r>
            <a:r>
              <a:rPr lang="de-DE" dirty="0"/>
              <a:t> </a:t>
            </a:r>
            <a:r>
              <a:rPr lang="de-DE" dirty="0" err="1"/>
              <a:t>common</a:t>
            </a:r>
            <a:r>
              <a:rPr lang="de-DE" dirty="0"/>
              <a:t> </a:t>
            </a:r>
            <a:r>
              <a:rPr lang="de-DE" dirty="0" err="1"/>
              <a:t>geom</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CAD1A480-7BDA-483D-9220-54270A3D6DEB}"/>
              </a:ext>
            </a:extLst>
          </p:cNvPr>
          <p:cNvGraphicFramePr>
            <a:graphicFrameLocks noGrp="1"/>
          </p:cNvGraphicFramePr>
          <p:nvPr>
            <p:ph sz="quarter" idx="13"/>
            <p:extLst>
              <p:ext uri="{D42A27DB-BD31-4B8C-83A1-F6EECF244321}">
                <p14:modId xmlns:p14="http://schemas.microsoft.com/office/powerpoint/2010/main" val="307516682"/>
              </p:ext>
            </p:extLst>
          </p:nvPr>
        </p:nvGraphicFramePr>
        <p:xfrm>
          <a:off x="540001" y="1105054"/>
          <a:ext cx="7978773" cy="3688080"/>
        </p:xfrm>
        <a:graphic>
          <a:graphicData uri="http://schemas.openxmlformats.org/drawingml/2006/table">
            <a:tbl>
              <a:tblPr firstRow="1" bandRow="1">
                <a:tableStyleId>{F2DE63D5-997A-4646-A377-4702673A728D}</a:tableStyleId>
              </a:tblPr>
              <a:tblGrid>
                <a:gridCol w="2188451">
                  <a:extLst>
                    <a:ext uri="{9D8B030D-6E8A-4147-A177-3AD203B41FA5}">
                      <a16:colId xmlns:a16="http://schemas.microsoft.com/office/drawing/2014/main" val="3286502203"/>
                    </a:ext>
                  </a:extLst>
                </a:gridCol>
                <a:gridCol w="5250425">
                  <a:extLst>
                    <a:ext uri="{9D8B030D-6E8A-4147-A177-3AD203B41FA5}">
                      <a16:colId xmlns:a16="http://schemas.microsoft.com/office/drawing/2014/main" val="3155414401"/>
                    </a:ext>
                  </a:extLst>
                </a:gridCol>
                <a:gridCol w="539897">
                  <a:extLst>
                    <a:ext uri="{9D8B030D-6E8A-4147-A177-3AD203B41FA5}">
                      <a16:colId xmlns:a16="http://schemas.microsoft.com/office/drawing/2014/main" val="2191474579"/>
                    </a:ext>
                  </a:extLst>
                </a:gridCol>
              </a:tblGrid>
              <a:tr h="178192">
                <a:tc>
                  <a:txBody>
                    <a:bodyPr/>
                    <a:lstStyle/>
                    <a:p>
                      <a:r>
                        <a:rPr lang="de-DE" sz="1400" dirty="0" err="1"/>
                        <a:t>Function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Pic</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84400628"/>
                  </a:ext>
                </a:extLst>
              </a:tr>
              <a:tr h="178192">
                <a:tc>
                  <a:txBody>
                    <a:bodyPr/>
                    <a:lstStyle/>
                    <a:p>
                      <a:r>
                        <a:rPr lang="de-DE" sz="1450" dirty="0" err="1">
                          <a:latin typeface="Calibri" panose="020F0502020204030204" pitchFamily="34" charset="0"/>
                          <a:cs typeface="Calibri" panose="020F0502020204030204" pitchFamily="34" charset="0"/>
                        </a:rPr>
                        <a:t>geom_bar</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geom_col</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Bar chart - e.g. frequency of categorical expressions</a:t>
                      </a:r>
                      <a:endParaRPr lang="de-DE" sz="1450" dirty="0">
                        <a:latin typeface="Calibri" panose="020F0502020204030204" pitchFamily="34" charset="0"/>
                        <a:cs typeface="Calibri" panose="020F0502020204030204" pitchFamily="34" charset="0"/>
                      </a:endParaRPr>
                    </a:p>
                  </a:txBody>
                  <a:tcPr/>
                </a:tc>
                <a:tc>
                  <a:txBody>
                    <a:bodyPr/>
                    <a:lstStyle/>
                    <a:p>
                      <a:endParaRPr lang="de-DE" sz="1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44393848"/>
                  </a:ext>
                </a:extLst>
              </a:tr>
              <a:tr h="248981">
                <a:tc>
                  <a:txBody>
                    <a:bodyPr/>
                    <a:lstStyle/>
                    <a:p>
                      <a:r>
                        <a:rPr lang="de-DE" sz="1450" dirty="0" err="1">
                          <a:latin typeface="Calibri" panose="020F0502020204030204" pitchFamily="34" charset="0"/>
                          <a:cs typeface="Calibri" panose="020F0502020204030204" pitchFamily="34" charset="0"/>
                        </a:rPr>
                        <a:t>geom_point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Scatterplot - Relationship between two continuous variables</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403590"/>
                  </a:ext>
                </a:extLst>
              </a:tr>
              <a:tr h="178192">
                <a:tc>
                  <a:txBody>
                    <a:bodyPr/>
                    <a:lstStyle/>
                    <a:p>
                      <a:r>
                        <a:rPr lang="de-DE" sz="1450" dirty="0" err="1">
                          <a:latin typeface="Calibri" panose="020F0502020204030204" pitchFamily="34" charset="0"/>
                          <a:cs typeface="Calibri" panose="020F0502020204030204" pitchFamily="34" charset="0"/>
                        </a:rPr>
                        <a:t>geom_smooth</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Fit line for a scatterplot, e.g. linear regression or smoothing</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1676120"/>
                  </a:ext>
                </a:extLst>
              </a:tr>
              <a:tr h="178192">
                <a:tc>
                  <a:txBody>
                    <a:bodyPr/>
                    <a:lstStyle/>
                    <a:p>
                      <a:r>
                        <a:rPr lang="de-DE" sz="1450" dirty="0" err="1">
                          <a:latin typeface="Calibri" panose="020F0502020204030204" pitchFamily="34" charset="0"/>
                          <a:cs typeface="Calibri" panose="020F0502020204030204" pitchFamily="34" charset="0"/>
                        </a:rPr>
                        <a:t>geom_line</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Line chart - e.g. change over time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7205926"/>
                  </a:ext>
                </a:extLst>
              </a:tr>
              <a:tr h="248981">
                <a:tc>
                  <a:txBody>
                    <a:bodyPr/>
                    <a:lstStyle/>
                    <a:p>
                      <a:r>
                        <a:rPr lang="de-DE" sz="1450" dirty="0" err="1">
                          <a:latin typeface="Calibri" panose="020F0502020204030204" pitchFamily="34" charset="0"/>
                          <a:cs typeface="Calibri" panose="020F0502020204030204" pitchFamily="34" charset="0"/>
                        </a:rPr>
                        <a:t>geom_abline</a:t>
                      </a:r>
                      <a:r>
                        <a:rPr lang="de-DE" sz="1450" dirty="0">
                          <a:latin typeface="Calibri" panose="020F0502020204030204" pitchFamily="34" charset="0"/>
                          <a:cs typeface="Calibri" panose="020F0502020204030204" pitchFamily="34" charset="0"/>
                        </a:rPr>
                        <a:t>(); </a:t>
                      </a:r>
                    </a:p>
                    <a:p>
                      <a:r>
                        <a:rPr lang="de-DE" sz="1450" dirty="0" err="1">
                          <a:latin typeface="Calibri" panose="020F0502020204030204" pitchFamily="34" charset="0"/>
                          <a:cs typeface="Calibri" panose="020F0502020204030204" pitchFamily="34" charset="0"/>
                        </a:rPr>
                        <a:t>geom_hline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geom_vline</a:t>
                      </a:r>
                      <a:r>
                        <a:rPr lang="de-DE" sz="1450" dirty="0">
                          <a:latin typeface="Calibri" panose="020F0502020204030204" pitchFamily="34" charset="0"/>
                          <a:cs typeface="Calibri" panose="020F0502020204030204" pitchFamily="34" charset="0"/>
                        </a:rPr>
                        <a:t>()</a:t>
                      </a:r>
                    </a:p>
                  </a:txBody>
                  <a:tcPr/>
                </a:tc>
                <a:tc>
                  <a:txBody>
                    <a:bodyPr/>
                    <a:lstStyle/>
                    <a:p>
                      <a:r>
                        <a:rPr lang="de-DE" sz="1450" dirty="0" err="1">
                          <a:latin typeface="Calibri" panose="020F0502020204030204" pitchFamily="34" charset="0"/>
                          <a:cs typeface="Calibri" panose="020F0502020204030204" pitchFamily="34" charset="0"/>
                        </a:rPr>
                        <a:t>single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lines</a:t>
                      </a:r>
                      <a:r>
                        <a:rPr lang="de-DE" sz="1450" dirty="0">
                          <a:latin typeface="Calibri" panose="020F0502020204030204" pitchFamily="34" charset="0"/>
                          <a:cs typeface="Calibri" panose="020F0502020204030204" pitchFamily="34" charset="0"/>
                        </a:rPr>
                        <a:t> (diagonal, horizontal, </a:t>
                      </a:r>
                      <a:r>
                        <a:rPr lang="de-DE" sz="1450" dirty="0" err="1">
                          <a:latin typeface="Calibri" panose="020F0502020204030204" pitchFamily="34" charset="0"/>
                          <a:cs typeface="Calibri" panose="020F0502020204030204" pitchFamily="34" charset="0"/>
                        </a:rPr>
                        <a:t>vertical</a:t>
                      </a:r>
                      <a:r>
                        <a:rPr lang="de-DE" sz="1450" dirty="0">
                          <a:latin typeface="Calibri" panose="020F0502020204030204" pitchFamily="34" charset="0"/>
                          <a:cs typeface="Calibri" panose="020F0502020204030204" pitchFamily="34" charset="0"/>
                        </a:rPr>
                        <a:t>), e.g. </a:t>
                      </a:r>
                      <a:r>
                        <a:rPr lang="de-DE" sz="1450" dirty="0" err="1">
                          <a:latin typeface="Calibri" panose="020F0502020204030204" pitchFamily="34" charset="0"/>
                          <a:cs typeface="Calibri" panose="020F0502020204030204" pitchFamily="34" charset="0"/>
                        </a:rPr>
                        <a:t>as</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reference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0166863"/>
                  </a:ext>
                </a:extLst>
              </a:tr>
              <a:tr h="178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50" dirty="0" err="1">
                          <a:latin typeface="Calibri" panose="020F0502020204030204" pitchFamily="34" charset="0"/>
                          <a:cs typeface="Calibri" panose="020F0502020204030204" pitchFamily="34" charset="0"/>
                        </a:rPr>
                        <a:t>geom_histogram</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Histogram - distribution of a variable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8881523"/>
                  </a:ext>
                </a:extLst>
              </a:tr>
              <a:tr h="178192">
                <a:tc>
                  <a:txBody>
                    <a:bodyPr/>
                    <a:lstStyle/>
                    <a:p>
                      <a:r>
                        <a:rPr lang="de-DE" sz="1450" dirty="0" err="1">
                          <a:latin typeface="Calibri" panose="020F0502020204030204" pitchFamily="34" charset="0"/>
                          <a:cs typeface="Calibri" panose="020F0502020204030204" pitchFamily="34" charset="0"/>
                        </a:rPr>
                        <a:t>geom_violin</a:t>
                      </a:r>
                      <a:r>
                        <a:rPr lang="de-DE" sz="1450" dirty="0">
                          <a:latin typeface="Calibri" panose="020F0502020204030204" pitchFamily="34" charset="0"/>
                          <a:cs typeface="Calibri" panose="020F0502020204030204" pitchFamily="34" charset="0"/>
                        </a:rPr>
                        <a:t>()</a:t>
                      </a:r>
                    </a:p>
                  </a:txBody>
                  <a:tcPr/>
                </a:tc>
                <a:tc>
                  <a:txBody>
                    <a:bodyPr/>
                    <a:lstStyle/>
                    <a:p>
                      <a:r>
                        <a:rPr lang="en-US" sz="1450" dirty="0" err="1">
                          <a:latin typeface="Calibri" panose="020F0502020204030204" pitchFamily="34" charset="0"/>
                          <a:cs typeface="Calibri" panose="020F0502020204030204" pitchFamily="34" charset="0"/>
                        </a:rPr>
                        <a:t>Violinplot</a:t>
                      </a:r>
                      <a:r>
                        <a:rPr lang="en-US" sz="1450" dirty="0">
                          <a:latin typeface="Calibri" panose="020F0502020204030204" pitchFamily="34" charset="0"/>
                          <a:cs typeface="Calibri" panose="020F0502020204030204" pitchFamily="34" charset="0"/>
                        </a:rPr>
                        <a: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80783664"/>
                  </a:ext>
                </a:extLst>
              </a:tr>
              <a:tr h="178192">
                <a:tc>
                  <a:txBody>
                    <a:bodyPr/>
                    <a:lstStyle/>
                    <a:p>
                      <a:r>
                        <a:rPr lang="de-DE" sz="1450" dirty="0" err="1">
                          <a:latin typeface="Calibri" panose="020F0502020204030204" pitchFamily="34" charset="0"/>
                          <a:cs typeface="Calibri" panose="020F0502020204030204" pitchFamily="34" charset="0"/>
                        </a:rPr>
                        <a:t>geom_boxplot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Boxplot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05949819"/>
                  </a:ext>
                </a:extLst>
              </a:tr>
            </a:tbl>
          </a:graphicData>
        </a:graphic>
      </p:graphicFrame>
      <p:sp>
        <p:nvSpPr>
          <p:cNvPr id="5" name="Foliennummernplatzhalter 4">
            <a:extLst>
              <a:ext uri="{FF2B5EF4-FFF2-40B4-BE49-F238E27FC236}">
                <a16:creationId xmlns:a16="http://schemas.microsoft.com/office/drawing/2014/main" id="{A632907C-F50E-416D-ADDE-3321F9BD41D5}"/>
              </a:ext>
            </a:extLst>
          </p:cNvPr>
          <p:cNvSpPr>
            <a:spLocks noGrp="1"/>
          </p:cNvSpPr>
          <p:nvPr>
            <p:ph type="sldNum" sz="quarter" idx="12"/>
          </p:nvPr>
        </p:nvSpPr>
        <p:spPr/>
        <p:txBody>
          <a:bodyPr/>
          <a:lstStyle/>
          <a:p>
            <a:fld id="{1206269C-C24E-4E80-9A4B-E7E19BB59A67}" type="slidenum">
              <a:rPr lang="de-AT" smtClean="0"/>
              <a:pPr/>
              <a:t>174</a:t>
            </a:fld>
            <a:endParaRPr lang="de-AT" dirty="0"/>
          </a:p>
        </p:txBody>
      </p:sp>
      <p:grpSp>
        <p:nvGrpSpPr>
          <p:cNvPr id="24" name="Gruppieren 23">
            <a:extLst>
              <a:ext uri="{FF2B5EF4-FFF2-40B4-BE49-F238E27FC236}">
                <a16:creationId xmlns:a16="http://schemas.microsoft.com/office/drawing/2014/main" id="{65E4D748-D72F-464B-95F5-8C9EAC7C5CCC}"/>
              </a:ext>
            </a:extLst>
          </p:cNvPr>
          <p:cNvGrpSpPr/>
          <p:nvPr/>
        </p:nvGrpSpPr>
        <p:grpSpPr>
          <a:xfrm>
            <a:off x="8087917" y="1402015"/>
            <a:ext cx="342948" cy="3386866"/>
            <a:chOff x="7888814" y="1490503"/>
            <a:chExt cx="342948" cy="3386866"/>
          </a:xfrm>
        </p:grpSpPr>
        <p:pic>
          <p:nvPicPr>
            <p:cNvPr id="9" name="Grafik 8">
              <a:extLst>
                <a:ext uri="{FF2B5EF4-FFF2-40B4-BE49-F238E27FC236}">
                  <a16:creationId xmlns:a16="http://schemas.microsoft.com/office/drawing/2014/main" id="{93FE8606-738A-40C6-A1BA-32691F53F64B}"/>
                </a:ext>
              </a:extLst>
            </p:cNvPr>
            <p:cNvPicPr>
              <a:picLocks noChangeAspect="1"/>
            </p:cNvPicPr>
            <p:nvPr/>
          </p:nvPicPr>
          <p:blipFill>
            <a:blip r:embed="rId2"/>
            <a:stretch>
              <a:fillRect/>
            </a:stretch>
          </p:blipFill>
          <p:spPr>
            <a:xfrm>
              <a:off x="7897479" y="1490503"/>
              <a:ext cx="319446" cy="337193"/>
            </a:xfrm>
            <a:prstGeom prst="rect">
              <a:avLst/>
            </a:prstGeom>
          </p:spPr>
        </p:pic>
        <p:pic>
          <p:nvPicPr>
            <p:cNvPr id="11" name="Grafik 10">
              <a:extLst>
                <a:ext uri="{FF2B5EF4-FFF2-40B4-BE49-F238E27FC236}">
                  <a16:creationId xmlns:a16="http://schemas.microsoft.com/office/drawing/2014/main" id="{668AF970-D771-4458-A015-1859E9109F4D}"/>
                </a:ext>
              </a:extLst>
            </p:cNvPr>
            <p:cNvPicPr>
              <a:picLocks noChangeAspect="1"/>
            </p:cNvPicPr>
            <p:nvPr/>
          </p:nvPicPr>
          <p:blipFill>
            <a:blip r:embed="rId3"/>
            <a:stretch>
              <a:fillRect/>
            </a:stretch>
          </p:blipFill>
          <p:spPr>
            <a:xfrm>
              <a:off x="7899882" y="4601105"/>
              <a:ext cx="304843" cy="276264"/>
            </a:xfrm>
            <a:prstGeom prst="rect">
              <a:avLst/>
            </a:prstGeom>
          </p:spPr>
        </p:pic>
        <p:pic>
          <p:nvPicPr>
            <p:cNvPr id="13" name="Grafik 12">
              <a:extLst>
                <a:ext uri="{FF2B5EF4-FFF2-40B4-BE49-F238E27FC236}">
                  <a16:creationId xmlns:a16="http://schemas.microsoft.com/office/drawing/2014/main" id="{0F9F0D1B-71EA-4479-B46C-9E936BF6F141}"/>
                </a:ext>
              </a:extLst>
            </p:cNvPr>
            <p:cNvPicPr>
              <a:picLocks noChangeAspect="1"/>
            </p:cNvPicPr>
            <p:nvPr/>
          </p:nvPicPr>
          <p:blipFill>
            <a:blip r:embed="rId4"/>
            <a:stretch>
              <a:fillRect/>
            </a:stretch>
          </p:blipFill>
          <p:spPr>
            <a:xfrm>
              <a:off x="7893029" y="3974988"/>
              <a:ext cx="333422" cy="295316"/>
            </a:xfrm>
            <a:prstGeom prst="rect">
              <a:avLst/>
            </a:prstGeom>
          </p:spPr>
        </p:pic>
        <p:pic>
          <p:nvPicPr>
            <p:cNvPr id="15" name="Grafik 14">
              <a:extLst>
                <a:ext uri="{FF2B5EF4-FFF2-40B4-BE49-F238E27FC236}">
                  <a16:creationId xmlns:a16="http://schemas.microsoft.com/office/drawing/2014/main" id="{CDDE3284-84D4-49C9-8C92-54647EFFC59B}"/>
                </a:ext>
              </a:extLst>
            </p:cNvPr>
            <p:cNvPicPr>
              <a:picLocks noChangeAspect="1"/>
            </p:cNvPicPr>
            <p:nvPr/>
          </p:nvPicPr>
          <p:blipFill>
            <a:blip r:embed="rId5"/>
            <a:stretch>
              <a:fillRect/>
            </a:stretch>
          </p:blipFill>
          <p:spPr>
            <a:xfrm>
              <a:off x="7899882" y="4252729"/>
              <a:ext cx="314369" cy="314369"/>
            </a:xfrm>
            <a:prstGeom prst="rect">
              <a:avLst/>
            </a:prstGeom>
          </p:spPr>
        </p:pic>
        <p:pic>
          <p:nvPicPr>
            <p:cNvPr id="17" name="Grafik 16">
              <a:extLst>
                <a:ext uri="{FF2B5EF4-FFF2-40B4-BE49-F238E27FC236}">
                  <a16:creationId xmlns:a16="http://schemas.microsoft.com/office/drawing/2014/main" id="{4D3F11A5-3D00-488C-BFFC-2A3933B7B408}"/>
                </a:ext>
              </a:extLst>
            </p:cNvPr>
            <p:cNvPicPr>
              <a:picLocks noChangeAspect="1"/>
            </p:cNvPicPr>
            <p:nvPr/>
          </p:nvPicPr>
          <p:blipFill>
            <a:blip r:embed="rId6"/>
            <a:stretch>
              <a:fillRect/>
            </a:stretch>
          </p:blipFill>
          <p:spPr>
            <a:xfrm>
              <a:off x="7888814" y="3261349"/>
              <a:ext cx="342948" cy="342948"/>
            </a:xfrm>
            <a:prstGeom prst="rect">
              <a:avLst/>
            </a:prstGeom>
          </p:spPr>
        </p:pic>
        <p:pic>
          <p:nvPicPr>
            <p:cNvPr id="19" name="Grafik 18">
              <a:extLst>
                <a:ext uri="{FF2B5EF4-FFF2-40B4-BE49-F238E27FC236}">
                  <a16:creationId xmlns:a16="http://schemas.microsoft.com/office/drawing/2014/main" id="{D56EE4F7-3D57-4960-B062-316B2A4BC862}"/>
                </a:ext>
              </a:extLst>
            </p:cNvPr>
            <p:cNvPicPr>
              <a:picLocks noChangeAspect="1"/>
            </p:cNvPicPr>
            <p:nvPr/>
          </p:nvPicPr>
          <p:blipFill>
            <a:blip r:embed="rId7"/>
            <a:stretch>
              <a:fillRect/>
            </a:stretch>
          </p:blipFill>
          <p:spPr>
            <a:xfrm>
              <a:off x="7888814" y="2870511"/>
              <a:ext cx="333422" cy="304843"/>
            </a:xfrm>
            <a:prstGeom prst="rect">
              <a:avLst/>
            </a:prstGeom>
          </p:spPr>
        </p:pic>
        <p:pic>
          <p:nvPicPr>
            <p:cNvPr id="21" name="Grafik 20">
              <a:extLst>
                <a:ext uri="{FF2B5EF4-FFF2-40B4-BE49-F238E27FC236}">
                  <a16:creationId xmlns:a16="http://schemas.microsoft.com/office/drawing/2014/main" id="{30F21CA1-C636-46E2-A0D2-3883466A7ADD}"/>
                </a:ext>
              </a:extLst>
            </p:cNvPr>
            <p:cNvPicPr>
              <a:picLocks noChangeAspect="1"/>
            </p:cNvPicPr>
            <p:nvPr/>
          </p:nvPicPr>
          <p:blipFill>
            <a:blip r:embed="rId8"/>
            <a:stretch>
              <a:fillRect/>
            </a:stretch>
          </p:blipFill>
          <p:spPr>
            <a:xfrm>
              <a:off x="7895121" y="1928085"/>
              <a:ext cx="323895" cy="314369"/>
            </a:xfrm>
            <a:prstGeom prst="rect">
              <a:avLst/>
            </a:prstGeom>
          </p:spPr>
        </p:pic>
        <p:pic>
          <p:nvPicPr>
            <p:cNvPr id="23" name="Grafik 22">
              <a:extLst>
                <a:ext uri="{FF2B5EF4-FFF2-40B4-BE49-F238E27FC236}">
                  <a16:creationId xmlns:a16="http://schemas.microsoft.com/office/drawing/2014/main" id="{56A504FC-6FA8-47F1-8216-6EDB80A59E14}"/>
                </a:ext>
              </a:extLst>
            </p:cNvPr>
            <p:cNvPicPr>
              <a:picLocks noChangeAspect="1"/>
            </p:cNvPicPr>
            <p:nvPr/>
          </p:nvPicPr>
          <p:blipFill>
            <a:blip r:embed="rId9"/>
            <a:stretch>
              <a:fillRect/>
            </a:stretch>
          </p:blipFill>
          <p:spPr>
            <a:xfrm>
              <a:off x="7893030" y="2434306"/>
              <a:ext cx="323895" cy="333422"/>
            </a:xfrm>
            <a:prstGeom prst="rect">
              <a:avLst/>
            </a:prstGeom>
          </p:spPr>
        </p:pic>
      </p:grpSp>
      <p:sp>
        <p:nvSpPr>
          <p:cNvPr id="3" name="Fußzeilenplatzhalter 2">
            <a:extLst>
              <a:ext uri="{FF2B5EF4-FFF2-40B4-BE49-F238E27FC236}">
                <a16:creationId xmlns:a16="http://schemas.microsoft.com/office/drawing/2014/main" id="{9AAC75EA-FE9A-918E-DC9E-AAF7EC5CCD0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39964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293AF-1EBA-41B6-AA2B-80DA76E3424E}"/>
              </a:ext>
            </a:extLst>
          </p:cNvPr>
          <p:cNvSpPr>
            <a:spLocks noGrp="1"/>
          </p:cNvSpPr>
          <p:nvPr>
            <p:ph type="title"/>
          </p:nvPr>
        </p:nvSpPr>
        <p:spPr/>
        <p:txBody>
          <a:bodyPr/>
          <a:lstStyle/>
          <a:p>
            <a:r>
              <a:rPr lang="de-DE" dirty="0"/>
              <a:t>Most </a:t>
            </a:r>
            <a:r>
              <a:rPr lang="de-DE" dirty="0" err="1"/>
              <a:t>common</a:t>
            </a:r>
            <a:r>
              <a:rPr lang="de-DE" dirty="0"/>
              <a:t> </a:t>
            </a:r>
            <a:r>
              <a:rPr lang="de-DE" dirty="0" err="1"/>
              <a:t>other</a:t>
            </a:r>
            <a:r>
              <a:rPr lang="de-DE" dirty="0"/>
              <a:t> </a:t>
            </a:r>
            <a:r>
              <a:rPr lang="de-DE" dirty="0" err="1"/>
              <a:t>functions</a:t>
            </a:r>
            <a:endParaRPr lang="de-DE" dirty="0"/>
          </a:p>
        </p:txBody>
      </p:sp>
      <p:sp>
        <p:nvSpPr>
          <p:cNvPr id="5" name="Foliennummernplatzhalter 4">
            <a:extLst>
              <a:ext uri="{FF2B5EF4-FFF2-40B4-BE49-F238E27FC236}">
                <a16:creationId xmlns:a16="http://schemas.microsoft.com/office/drawing/2014/main" id="{62C71410-D840-4702-A45F-C0D4F68EB9F2}"/>
              </a:ext>
            </a:extLst>
          </p:cNvPr>
          <p:cNvSpPr>
            <a:spLocks noGrp="1"/>
          </p:cNvSpPr>
          <p:nvPr>
            <p:ph type="sldNum" sz="quarter" idx="12"/>
          </p:nvPr>
        </p:nvSpPr>
        <p:spPr/>
        <p:txBody>
          <a:bodyPr/>
          <a:lstStyle/>
          <a:p>
            <a:fld id="{1206269C-C24E-4E80-9A4B-E7E19BB59A67}" type="slidenum">
              <a:rPr lang="de-AT" smtClean="0"/>
              <a:pPr/>
              <a:t>175</a:t>
            </a:fld>
            <a:endParaRPr lang="de-AT" dirty="0"/>
          </a:p>
        </p:txBody>
      </p:sp>
      <p:graphicFrame>
        <p:nvGraphicFramePr>
          <p:cNvPr id="6" name="Tabelle 6">
            <a:extLst>
              <a:ext uri="{FF2B5EF4-FFF2-40B4-BE49-F238E27FC236}">
                <a16:creationId xmlns:a16="http://schemas.microsoft.com/office/drawing/2014/main" id="{02A7FB13-36FF-4D9E-B947-D4BB067BC4E0}"/>
              </a:ext>
            </a:extLst>
          </p:cNvPr>
          <p:cNvGraphicFramePr>
            <a:graphicFrameLocks/>
          </p:cNvGraphicFramePr>
          <p:nvPr>
            <p:extLst>
              <p:ext uri="{D42A27DB-BD31-4B8C-83A1-F6EECF244321}">
                <p14:modId xmlns:p14="http://schemas.microsoft.com/office/powerpoint/2010/main" val="2744852910"/>
              </p:ext>
            </p:extLst>
          </p:nvPr>
        </p:nvGraphicFramePr>
        <p:xfrm>
          <a:off x="539750" y="1219012"/>
          <a:ext cx="7978774" cy="3403600"/>
        </p:xfrm>
        <a:graphic>
          <a:graphicData uri="http://schemas.openxmlformats.org/drawingml/2006/table">
            <a:tbl>
              <a:tblPr firstRow="1" bandRow="1">
                <a:tableStyleId>{F2DE63D5-997A-4646-A377-4702673A728D}</a:tableStyleId>
              </a:tblPr>
              <a:tblGrid>
                <a:gridCol w="2520540">
                  <a:extLst>
                    <a:ext uri="{9D8B030D-6E8A-4147-A177-3AD203B41FA5}">
                      <a16:colId xmlns:a16="http://schemas.microsoft.com/office/drawing/2014/main" val="90093214"/>
                    </a:ext>
                  </a:extLst>
                </a:gridCol>
                <a:gridCol w="545823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theme_set</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Fix the theme for the upcoming plots (in this case </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735164840"/>
                  </a:ext>
                </a:extLst>
              </a:tr>
              <a:tr h="370840">
                <a:tc>
                  <a:txBody>
                    <a:bodyPr/>
                    <a:lstStyle/>
                    <a:p>
                      <a:r>
                        <a:rPr lang="de-DE" dirty="0" err="1">
                          <a:latin typeface="Calibri" panose="020F0502020204030204" pitchFamily="34" charset="0"/>
                          <a:cs typeface="Calibri" panose="020F0502020204030204" pitchFamily="34" charset="0"/>
                        </a:rPr>
                        <a:t>coord_equal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x- and y-axis get the same coordinate system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0780519"/>
                  </a:ext>
                </a:extLst>
              </a:tr>
              <a:tr h="370840">
                <a:tc>
                  <a:txBody>
                    <a:bodyPr/>
                    <a:lstStyle/>
                    <a:p>
                      <a:r>
                        <a:rPr lang="de-DE" dirty="0" err="1">
                          <a:latin typeface="Calibri" panose="020F0502020204030204" pitchFamily="34" charset="0"/>
                          <a:cs typeface="Calibri" panose="020F0502020204030204" pitchFamily="34" charset="0"/>
                        </a:rPr>
                        <a:t>coord_flip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Switch x- and y-axis (e.g. for long labels)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85190562"/>
                  </a:ext>
                </a:extLst>
              </a:tr>
              <a:tr h="370840">
                <a:tc>
                  <a:txBody>
                    <a:bodyPr/>
                    <a:lstStyle/>
                    <a:p>
                      <a:r>
                        <a:rPr lang="de-DE" dirty="0" err="1">
                          <a:latin typeface="Calibri" panose="020F0502020204030204" pitchFamily="34" charset="0"/>
                          <a:cs typeface="Calibri" panose="020F0502020204030204" pitchFamily="34" charset="0"/>
                        </a:rPr>
                        <a:t>facet_grid</a:t>
                      </a:r>
                      <a:r>
                        <a:rPr lang="de-DE" dirty="0">
                          <a:latin typeface="Calibri" panose="020F0502020204030204" pitchFamily="34" charset="0"/>
                          <a:cs typeface="Calibri" panose="020F0502020204030204" pitchFamily="34" charset="0"/>
                        </a:rPr>
                        <a:t>(~ variable) / </a:t>
                      </a:r>
                      <a:r>
                        <a:rPr lang="de-DE" dirty="0" err="1">
                          <a:latin typeface="Calibri" panose="020F0502020204030204" pitchFamily="34" charset="0"/>
                          <a:cs typeface="Calibri" panose="020F0502020204030204" pitchFamily="34" charset="0"/>
                        </a:rPr>
                        <a:t>facet_wrap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Split plot according to one or more categorical variables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3949520"/>
                  </a:ext>
                </a:extLst>
              </a:tr>
              <a:tr h="370840">
                <a:tc>
                  <a:txBody>
                    <a:bodyPr/>
                    <a:lstStyle/>
                    <a:p>
                      <a:r>
                        <a:rPr lang="de-DE" dirty="0" err="1">
                          <a:latin typeface="Calibri" panose="020F0502020204030204" pitchFamily="34" charset="0"/>
                          <a:cs typeface="Calibri" panose="020F0502020204030204" pitchFamily="34" charset="0"/>
                        </a:rPr>
                        <a:t>scale_x_continuous</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breaks</a:t>
                      </a:r>
                      <a:r>
                        <a:rPr lang="de-DE" dirty="0">
                          <a:latin typeface="Calibri" panose="020F0502020204030204" pitchFamily="34" charset="0"/>
                          <a:cs typeface="Calibri" panose="020F0502020204030204" pitchFamily="34" charset="0"/>
                        </a:rPr>
                        <a:t> = …, </a:t>
                      </a:r>
                      <a:r>
                        <a:rPr lang="de-DE" dirty="0" err="1">
                          <a:latin typeface="Calibri" panose="020F0502020204030204" pitchFamily="34" charset="0"/>
                          <a:cs typeface="Calibri" panose="020F0502020204030204" pitchFamily="34" charset="0"/>
                        </a:rPr>
                        <a:t>limits</a:t>
                      </a:r>
                      <a:r>
                        <a:rPr lang="de-DE" dirty="0">
                          <a:latin typeface="Calibri" panose="020F0502020204030204" pitchFamily="34" charset="0"/>
                          <a:cs typeface="Calibri" panose="020F0502020204030204" pitchFamily="34" charset="0"/>
                        </a:rPr>
                        <a:t> = …)</a:t>
                      </a:r>
                    </a:p>
                  </a:txBody>
                  <a:tcPr/>
                </a:tc>
                <a:tc>
                  <a:txBody>
                    <a:bodyPr/>
                    <a:lstStyle/>
                    <a:p>
                      <a:r>
                        <a:rPr lang="en-US" dirty="0">
                          <a:latin typeface="Calibri" panose="020F0502020204030204" pitchFamily="34" charset="0"/>
                          <a:cs typeface="Calibri" panose="020F0502020204030204" pitchFamily="34" charset="0"/>
                        </a:rPr>
                        <a:t>Boundaries and hyphens for coordinate axes (also works with y)</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3360095"/>
                  </a:ext>
                </a:extLst>
              </a:tr>
              <a:tr h="370840">
                <a:tc>
                  <a:txBody>
                    <a:bodyPr/>
                    <a:lstStyle/>
                    <a:p>
                      <a:r>
                        <a:rPr lang="de-DE" dirty="0" err="1">
                          <a:latin typeface="Calibri" panose="020F0502020204030204" pitchFamily="34" charset="0"/>
                          <a:cs typeface="Calibri" panose="020F0502020204030204" pitchFamily="34" charset="0"/>
                        </a:rPr>
                        <a:t>scale_fill_manual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determine own colors for fill aesthetics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7212348"/>
                  </a:ext>
                </a:extLst>
              </a:tr>
            </a:tbl>
          </a:graphicData>
        </a:graphic>
      </p:graphicFrame>
      <p:sp>
        <p:nvSpPr>
          <p:cNvPr id="3" name="Fußzeilenplatzhalter 2">
            <a:extLst>
              <a:ext uri="{FF2B5EF4-FFF2-40B4-BE49-F238E27FC236}">
                <a16:creationId xmlns:a16="http://schemas.microsoft.com/office/drawing/2014/main" id="{C55694E9-C942-9A08-183E-63F112EA83B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983630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18731E-067C-4D13-917F-4A4F6BD96849}"/>
              </a:ext>
            </a:extLst>
          </p:cNvPr>
          <p:cNvSpPr>
            <a:spLocks noGrp="1"/>
          </p:cNvSpPr>
          <p:nvPr>
            <p:ph type="title"/>
          </p:nvPr>
        </p:nvSpPr>
        <p:spPr/>
        <p:txBody>
          <a:bodyPr/>
          <a:lstStyle/>
          <a:p>
            <a:r>
              <a:rPr lang="de-DE" dirty="0" err="1"/>
              <a:t>other</a:t>
            </a:r>
            <a:r>
              <a:rPr lang="de-DE" dirty="0"/>
              <a:t> </a:t>
            </a:r>
            <a:r>
              <a:rPr lang="de-DE" dirty="0" err="1"/>
              <a:t>useful</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BEC66DE2-2219-4F3A-B261-412F0C7E9F32}"/>
              </a:ext>
            </a:extLst>
          </p:cNvPr>
          <p:cNvGraphicFramePr>
            <a:graphicFrameLocks noGrp="1"/>
          </p:cNvGraphicFramePr>
          <p:nvPr>
            <p:ph sz="quarter" idx="13"/>
            <p:extLst>
              <p:ext uri="{D42A27DB-BD31-4B8C-83A1-F6EECF244321}">
                <p14:modId xmlns:p14="http://schemas.microsoft.com/office/powerpoint/2010/main" val="1978732806"/>
              </p:ext>
            </p:extLst>
          </p:nvPr>
        </p:nvGraphicFramePr>
        <p:xfrm>
          <a:off x="539750" y="1201420"/>
          <a:ext cx="7978774" cy="2661920"/>
        </p:xfrm>
        <a:graphic>
          <a:graphicData uri="http://schemas.openxmlformats.org/drawingml/2006/table">
            <a:tbl>
              <a:tblPr firstRow="1" bandRow="1">
                <a:tableStyleId>{F2DE63D5-997A-4646-A377-4702673A728D}</a:tableStyleId>
              </a:tblPr>
              <a:tblGrid>
                <a:gridCol w="3346450">
                  <a:extLst>
                    <a:ext uri="{9D8B030D-6E8A-4147-A177-3AD203B41FA5}">
                      <a16:colId xmlns:a16="http://schemas.microsoft.com/office/drawing/2014/main" val="90093214"/>
                    </a:ext>
                  </a:extLst>
                </a:gridCol>
                <a:gridCol w="463232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annotate</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single note in the plot (e.g. correlation, p-value,...)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7953686"/>
                  </a:ext>
                </a:extLst>
              </a:tr>
              <a:tr h="370840">
                <a:tc>
                  <a:txBody>
                    <a:bodyPr/>
                    <a:lstStyle/>
                    <a:p>
                      <a:r>
                        <a:rPr lang="de-DE" dirty="0" err="1">
                          <a:latin typeface="Calibri" panose="020F0502020204030204" pitchFamily="34" charset="0"/>
                          <a:cs typeface="Calibri" panose="020F0502020204030204" pitchFamily="34" charset="0"/>
                        </a:rPr>
                        <a:t>labs</a:t>
                      </a:r>
                      <a:r>
                        <a:rPr lang="de-DE" dirty="0">
                          <a:latin typeface="Calibri" panose="020F0502020204030204" pitchFamily="34" charset="0"/>
                          <a:cs typeface="Calibri" panose="020F0502020204030204" pitchFamily="34" charset="0"/>
                        </a:rPr>
                        <a:t>(title, </a:t>
                      </a:r>
                      <a:r>
                        <a:rPr lang="de-DE" dirty="0" err="1">
                          <a:latin typeface="Calibri" panose="020F0502020204030204" pitchFamily="34" charset="0"/>
                          <a:cs typeface="Calibri" panose="020F0502020204030204" pitchFamily="34" charset="0"/>
                        </a:rPr>
                        <a:t>subtitle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caption</a:t>
                      </a:r>
                      <a:r>
                        <a:rPr lang="de-DE" dirty="0">
                          <a:latin typeface="Calibri" panose="020F0502020204030204" pitchFamily="34" charset="0"/>
                          <a:cs typeface="Calibri" panose="020F0502020204030204" pitchFamily="34" charset="0"/>
                        </a:rPr>
                        <a:t>, x, y, </a:t>
                      </a:r>
                      <a:r>
                        <a:rPr lang="de-DE" dirty="0" err="1">
                          <a:latin typeface="Calibri" panose="020F0502020204030204" pitchFamily="34" charset="0"/>
                          <a:cs typeface="Calibri" panose="020F0502020204030204" pitchFamily="34" charset="0"/>
                        </a:rPr>
                        <a:t>fill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Title for the plot, the axes, the signature</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395405059"/>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legend.position</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none</a:t>
                      </a:r>
                      <a:r>
                        <a:rPr lang="de-DE" dirty="0">
                          <a:latin typeface="Calibri" panose="020F0502020204030204" pitchFamily="34" charset="0"/>
                          <a:cs typeface="Calibri" panose="020F0502020204030204" pitchFamily="34" charset="0"/>
                        </a:rPr>
                        <a:t>“)</a:t>
                      </a:r>
                    </a:p>
                  </a:txBody>
                  <a:tcPr/>
                </a:tc>
                <a:tc>
                  <a:txBody>
                    <a:bodyPr/>
                    <a:lstStyle/>
                    <a:p>
                      <a:r>
                        <a:rPr lang="de-DE" dirty="0">
                          <a:latin typeface="Calibri" panose="020F0502020204030204" pitchFamily="34" charset="0"/>
                          <a:cs typeface="Calibri" panose="020F0502020204030204" pitchFamily="34" charset="0"/>
                        </a:rPr>
                        <a:t>Remove legend</a:t>
                      </a:r>
                    </a:p>
                  </a:txBody>
                  <a:tcPr/>
                </a:tc>
                <a:extLst>
                  <a:ext uri="{0D108BD9-81ED-4DB2-BD59-A6C34878D82A}">
                    <a16:rowId xmlns:a16="http://schemas.microsoft.com/office/drawing/2014/main" val="366197308"/>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axis.text.x</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element_text</a:t>
                      </a:r>
                      <a:r>
                        <a:rPr lang="de-DE" dirty="0">
                          <a:latin typeface="Calibri" panose="020F0502020204030204" pitchFamily="34" charset="0"/>
                          <a:cs typeface="Calibri" panose="020F0502020204030204" pitchFamily="34" charset="0"/>
                        </a:rPr>
                        <a:t>(angle = 90))</a:t>
                      </a:r>
                    </a:p>
                  </a:txBody>
                  <a:tcPr/>
                </a:tc>
                <a:tc>
                  <a:txBody>
                    <a:bodyPr/>
                    <a:lstStyle/>
                    <a:p>
                      <a:r>
                        <a:rPr lang="en-US" dirty="0">
                          <a:latin typeface="Calibri" panose="020F0502020204030204" pitchFamily="34" charset="0"/>
                          <a:cs typeface="Calibri" panose="020F0502020204030204" pitchFamily="34" charset="0"/>
                        </a:rPr>
                        <a:t>Rotate text, in this case labeling the x-axis by 90°.</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9830521"/>
                  </a:ext>
                </a:extLst>
              </a:tr>
            </a:tbl>
          </a:graphicData>
        </a:graphic>
      </p:graphicFrame>
      <p:sp>
        <p:nvSpPr>
          <p:cNvPr id="5" name="Foliennummernplatzhalter 4">
            <a:extLst>
              <a:ext uri="{FF2B5EF4-FFF2-40B4-BE49-F238E27FC236}">
                <a16:creationId xmlns:a16="http://schemas.microsoft.com/office/drawing/2014/main" id="{68637E95-9F2B-487E-8BAC-FD4AD5CFC2E5}"/>
              </a:ext>
            </a:extLst>
          </p:cNvPr>
          <p:cNvSpPr>
            <a:spLocks noGrp="1"/>
          </p:cNvSpPr>
          <p:nvPr>
            <p:ph type="sldNum" sz="quarter" idx="12"/>
          </p:nvPr>
        </p:nvSpPr>
        <p:spPr/>
        <p:txBody>
          <a:bodyPr/>
          <a:lstStyle/>
          <a:p>
            <a:fld id="{1206269C-C24E-4E80-9A4B-E7E19BB59A67}" type="slidenum">
              <a:rPr lang="de-AT" smtClean="0"/>
              <a:pPr/>
              <a:t>176</a:t>
            </a:fld>
            <a:endParaRPr lang="de-AT" dirty="0"/>
          </a:p>
        </p:txBody>
      </p:sp>
      <p:sp>
        <p:nvSpPr>
          <p:cNvPr id="3" name="Fußzeilenplatzhalter 2">
            <a:extLst>
              <a:ext uri="{FF2B5EF4-FFF2-40B4-BE49-F238E27FC236}">
                <a16:creationId xmlns:a16="http://schemas.microsoft.com/office/drawing/2014/main" id="{BA01CEF3-B955-1041-C306-DA86181D526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374583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38139-4DCF-43D5-853E-E64DBC8EF97E}"/>
              </a:ext>
            </a:extLst>
          </p:cNvPr>
          <p:cNvSpPr>
            <a:spLocks noGrp="1"/>
          </p:cNvSpPr>
          <p:nvPr>
            <p:ph type="title"/>
          </p:nvPr>
        </p:nvSpPr>
        <p:spPr/>
        <p:txBody>
          <a:bodyPr/>
          <a:lstStyle/>
          <a:p>
            <a:r>
              <a:rPr lang="de-DE" dirty="0"/>
              <a:t>Help </a:t>
            </a:r>
            <a:r>
              <a:rPr lang="de-DE" dirty="0" err="1"/>
              <a:t>for</a:t>
            </a:r>
            <a:r>
              <a:rPr lang="de-DE" dirty="0"/>
              <a:t> Plots</a:t>
            </a:r>
          </a:p>
        </p:txBody>
      </p:sp>
      <p:sp>
        <p:nvSpPr>
          <p:cNvPr id="3" name="Inhaltsplatzhalter 2">
            <a:extLst>
              <a:ext uri="{FF2B5EF4-FFF2-40B4-BE49-F238E27FC236}">
                <a16:creationId xmlns:a16="http://schemas.microsoft.com/office/drawing/2014/main" id="{9C6BB334-A943-4979-8252-640274474C7D}"/>
              </a:ext>
            </a:extLst>
          </p:cNvPr>
          <p:cNvSpPr>
            <a:spLocks noGrp="1"/>
          </p:cNvSpPr>
          <p:nvPr>
            <p:ph sz="quarter" idx="13"/>
          </p:nvPr>
        </p:nvSpPr>
        <p:spPr>
          <a:xfrm>
            <a:off x="539751" y="1327355"/>
            <a:ext cx="7978775" cy="3280645"/>
          </a:xfrm>
        </p:spPr>
        <p:txBody>
          <a:bodyPr>
            <a:normAutofit fontScale="85000" lnSpcReduction="20000"/>
          </a:bodyPr>
          <a:lstStyle/>
          <a:p>
            <a:pPr algn="l"/>
            <a:r>
              <a:rPr lang="de-DE" sz="1800" b="0" i="0" u="none" strike="noStrike" baseline="0" dirty="0" err="1">
                <a:latin typeface="CMSSBX10"/>
              </a:rPr>
              <a:t>base</a:t>
            </a:r>
            <a:r>
              <a:rPr lang="de-DE" sz="1800" b="0" i="0" u="none" strike="noStrike" baseline="0" dirty="0">
                <a:latin typeface="CMSSBX10"/>
              </a:rPr>
              <a:t>:</a:t>
            </a:r>
          </a:p>
          <a:p>
            <a:pPr lvl="1"/>
            <a:r>
              <a:rPr lang="pt-BR" b="0" i="0" u="none" strike="noStrike" baseline="0" dirty="0">
                <a:latin typeface="CMSS10"/>
              </a:rPr>
              <a:t>R Cookbook: </a:t>
            </a:r>
            <a:r>
              <a:rPr lang="pt-BR" b="0" i="0" u="none" strike="noStrike" baseline="0" dirty="0">
                <a:latin typeface="CMTT10"/>
                <a:hlinkClick r:id="rId3"/>
              </a:rPr>
              <a:t>http://www.cookbook-r.com/Graphs/</a:t>
            </a:r>
            <a:r>
              <a:rPr lang="pt-BR" b="0" i="0" u="none" strike="noStrike" baseline="0" dirty="0">
                <a:latin typeface="CMTT10"/>
              </a:rPr>
              <a:t> </a:t>
            </a:r>
          </a:p>
          <a:p>
            <a:pPr lvl="1"/>
            <a:r>
              <a:rPr lang="en-US" b="0" i="0" u="none" strike="noStrike" baseline="0" dirty="0">
                <a:latin typeface="CMSS10"/>
              </a:rPr>
              <a:t>R Base Graphics - An Idiot's Guide: </a:t>
            </a:r>
            <a:r>
              <a:rPr lang="en-US" b="0" i="0" u="none" strike="noStrike" baseline="0" dirty="0">
                <a:latin typeface="CMTT10"/>
                <a:hlinkClick r:id="rId4"/>
              </a:rPr>
              <a:t>https://bit.ly/2YrlDg8</a:t>
            </a:r>
            <a:r>
              <a:rPr lang="en-US" b="0" i="0" u="none" strike="noStrike" baseline="0" dirty="0">
                <a:latin typeface="CMTT10"/>
              </a:rPr>
              <a:t> </a:t>
            </a:r>
          </a:p>
          <a:p>
            <a:pPr lvl="1"/>
            <a:r>
              <a:rPr lang="en-US" b="0" i="0" u="none" strike="noStrike" baseline="0" dirty="0">
                <a:latin typeface="CMSS10"/>
              </a:rPr>
              <a:t>The Base Plotting System in R: </a:t>
            </a:r>
            <a:r>
              <a:rPr lang="en-US" b="0" i="0" u="none" strike="noStrike" baseline="0" dirty="0">
                <a:latin typeface="CMTT10"/>
                <a:hlinkClick r:id="rId5"/>
              </a:rPr>
              <a:t>https://bit.ly/2UVxFMH</a:t>
            </a:r>
            <a:r>
              <a:rPr lang="en-US" b="0" i="0" u="none" strike="noStrike" baseline="0" dirty="0">
                <a:latin typeface="CMTT10"/>
              </a:rPr>
              <a:t> </a:t>
            </a:r>
          </a:p>
          <a:p>
            <a:r>
              <a:rPr lang="de-DE" b="0" i="0" u="none" strike="noStrike" baseline="0" dirty="0">
                <a:latin typeface="CMSSBX10"/>
              </a:rPr>
              <a:t>ggplot2:</a:t>
            </a:r>
          </a:p>
          <a:p>
            <a:pPr lvl="1"/>
            <a:r>
              <a:rPr lang="en-US" b="0" i="0" u="none" strike="noStrike" baseline="0" dirty="0">
                <a:latin typeface="CMSS10"/>
              </a:rPr>
              <a:t>ggplot2-Homepage: </a:t>
            </a:r>
            <a:r>
              <a:rPr lang="en-US" b="0" i="0" u="none" strike="noStrike" baseline="0" dirty="0">
                <a:latin typeface="CMTT10"/>
                <a:hlinkClick r:id="rId6"/>
              </a:rPr>
              <a:t>https://ggplot2.tidyverse.org/index.html</a:t>
            </a:r>
            <a:r>
              <a:rPr lang="en-US" b="0" i="0" u="none" strike="noStrike" baseline="0" dirty="0">
                <a:latin typeface="CMTT10"/>
              </a:rPr>
              <a:t> </a:t>
            </a:r>
          </a:p>
          <a:p>
            <a:pPr lvl="1"/>
            <a:r>
              <a:rPr lang="en-US" b="0" i="0" u="none" strike="noStrike" baseline="0" dirty="0">
                <a:latin typeface="CMSS10"/>
              </a:rPr>
              <a:t>ggplot2-Cheatsheet: </a:t>
            </a:r>
            <a:r>
              <a:rPr lang="en-US" b="0" i="0" u="none" strike="noStrike" baseline="0" dirty="0">
                <a:latin typeface="CMTT10"/>
                <a:hlinkClick r:id="rId7"/>
              </a:rPr>
              <a:t>http://www.rstudio.com/wp-content/uploads/</a:t>
            </a:r>
            <a:r>
              <a:rPr lang="de-DE" b="0" i="0" u="none" strike="noStrike" baseline="0" dirty="0">
                <a:latin typeface="CMTT10"/>
                <a:hlinkClick r:id="rId7"/>
              </a:rPr>
              <a:t>2015/03/ggplot2-cheatsheet.pdf</a:t>
            </a:r>
            <a:r>
              <a:rPr lang="de-DE" b="0" i="0" u="none" strike="noStrike" baseline="0" dirty="0">
                <a:latin typeface="CMTT10"/>
              </a:rPr>
              <a:t> </a:t>
            </a:r>
          </a:p>
          <a:p>
            <a:pPr lvl="1"/>
            <a:r>
              <a:rPr lang="de-DE" b="0" i="0" u="none" strike="noStrike" baseline="0" dirty="0">
                <a:latin typeface="CMTT10"/>
              </a:rPr>
              <a:t>Package: </a:t>
            </a:r>
            <a:r>
              <a:rPr lang="de-DE" b="0" i="0" u="none" strike="noStrike" baseline="0" dirty="0" err="1">
                <a:latin typeface="CMTT10"/>
              </a:rPr>
              <a:t>ggpubr</a:t>
            </a:r>
            <a:r>
              <a:rPr lang="de-DE" b="0" i="0" u="none" strike="noStrike" baseline="0" dirty="0">
                <a:latin typeface="CMTT10"/>
              </a:rPr>
              <a:t> </a:t>
            </a:r>
            <a:r>
              <a:rPr lang="de-DE" b="0" i="0" u="none" strike="noStrike" baseline="0" dirty="0" err="1">
                <a:latin typeface="CMTT10"/>
              </a:rPr>
              <a:t>for</a:t>
            </a:r>
            <a:r>
              <a:rPr lang="de-DE" b="0" i="0" u="none" strike="noStrike" baseline="0" dirty="0">
                <a:latin typeface="CMTT10"/>
              </a:rPr>
              <a:t> </a:t>
            </a:r>
            <a:r>
              <a:rPr lang="de-DE" b="0" i="0" u="none" strike="noStrike" baseline="0" dirty="0" err="1">
                <a:latin typeface="CMTT10"/>
              </a:rPr>
              <a:t>publication</a:t>
            </a:r>
            <a:r>
              <a:rPr lang="de-DE" b="0" i="0" u="none" strike="noStrike" baseline="0" dirty="0">
                <a:latin typeface="CMTT10"/>
              </a:rPr>
              <a:t> </a:t>
            </a:r>
            <a:r>
              <a:rPr lang="de-DE" b="0" i="0" u="none" strike="noStrike" baseline="0" dirty="0" err="1">
                <a:latin typeface="CMTT10"/>
              </a:rPr>
              <a:t>ready</a:t>
            </a:r>
            <a:r>
              <a:rPr lang="de-DE" b="0" i="0" u="none" strike="noStrike" baseline="0" dirty="0">
                <a:latin typeface="CMTT10"/>
              </a:rPr>
              <a:t> </a:t>
            </a:r>
            <a:r>
              <a:rPr lang="de-DE" b="0" i="0" u="none" strike="noStrike" baseline="0" dirty="0" err="1">
                <a:latin typeface="CMTT10"/>
              </a:rPr>
              <a:t>plots</a:t>
            </a:r>
            <a:r>
              <a:rPr lang="de-DE" b="0" i="0" u="none" strike="noStrike" baseline="0" dirty="0">
                <a:latin typeface="CMTT10"/>
              </a:rPr>
              <a:t> (</a:t>
            </a:r>
            <a:r>
              <a:rPr lang="de-DE" b="0" i="0" u="none" strike="noStrike" baseline="0" dirty="0">
                <a:latin typeface="CMTT10"/>
                <a:hlinkClick r:id="rId8"/>
              </a:rPr>
              <a:t>https://rpkgs.datanovia.com/ggpubr/</a:t>
            </a:r>
            <a:r>
              <a:rPr lang="de-DE" b="0" i="0" u="none" strike="noStrike" baseline="0" dirty="0">
                <a:latin typeface="CMTT10"/>
              </a:rPr>
              <a:t>) </a:t>
            </a:r>
          </a:p>
          <a:p>
            <a:pPr lvl="1"/>
            <a:r>
              <a:rPr lang="it-IT" b="0" i="0" u="none" strike="noStrike" baseline="0" dirty="0" err="1">
                <a:latin typeface="CMSS10"/>
              </a:rPr>
              <a:t>Kapitel</a:t>
            </a:r>
            <a:r>
              <a:rPr lang="it-IT" b="0" i="0" u="none" strike="noStrike" baseline="0" dirty="0">
                <a:latin typeface="CMSS10"/>
              </a:rPr>
              <a:t> "Data </a:t>
            </a:r>
            <a:r>
              <a:rPr lang="it-IT" b="0" i="0" u="none" strike="noStrike" baseline="0" dirty="0" err="1">
                <a:latin typeface="CMSS10"/>
              </a:rPr>
              <a:t>visualisation</a:t>
            </a:r>
            <a:r>
              <a:rPr lang="it-IT" b="0" i="0" u="none" strike="noStrike" baseline="0" dirty="0">
                <a:latin typeface="CMSS10"/>
              </a:rPr>
              <a:t>" in "R 4 Data Science": </a:t>
            </a:r>
            <a:r>
              <a:rPr lang="de-DE" b="0" i="0" u="none" strike="noStrike" baseline="0" dirty="0">
                <a:latin typeface="CMTT10"/>
                <a:hlinkClick r:id="rId9"/>
              </a:rPr>
              <a:t>https://r4ds.had.co.nz/data-visualisation.html</a:t>
            </a:r>
            <a:r>
              <a:rPr lang="de-DE" b="0" i="0" u="none" strike="noStrike" baseline="0" dirty="0">
                <a:latin typeface="CMTT10"/>
              </a:rPr>
              <a:t> </a:t>
            </a:r>
          </a:p>
          <a:p>
            <a:pPr lvl="1"/>
            <a:r>
              <a:rPr lang="en-US" b="0" i="0" u="none" strike="noStrike" baseline="0" dirty="0">
                <a:latin typeface="CMSS10"/>
              </a:rPr>
              <a:t>Kieran </a:t>
            </a:r>
            <a:r>
              <a:rPr lang="en-US" b="0" i="0" u="none" strike="noStrike" baseline="0" dirty="0" err="1">
                <a:latin typeface="CMSS10"/>
              </a:rPr>
              <a:t>Healys</a:t>
            </a:r>
            <a:r>
              <a:rPr lang="en-US" b="0" i="0" u="none" strike="noStrike" baseline="0" dirty="0">
                <a:latin typeface="CMSS10"/>
              </a:rPr>
              <a:t> "Data Visualization - A practical introduction": </a:t>
            </a:r>
            <a:r>
              <a:rPr lang="de-DE" b="0" i="0" u="none" strike="noStrike" baseline="0" dirty="0">
                <a:latin typeface="CMTT10"/>
                <a:hlinkClick r:id="rId10"/>
              </a:rPr>
              <a:t>http://socviz.co/</a:t>
            </a:r>
            <a:r>
              <a:rPr lang="de-DE" b="0" i="0" u="none" strike="noStrike" baseline="0" dirty="0">
                <a:latin typeface="CMTT10"/>
              </a:rPr>
              <a:t> </a:t>
            </a:r>
          </a:p>
          <a:p>
            <a:pPr algn="l"/>
            <a:r>
              <a:rPr lang="de-DE" sz="1800" b="0" i="0" u="none" strike="noStrike" baseline="0" dirty="0" err="1">
                <a:latin typeface="CMSSBX10"/>
              </a:rPr>
              <a:t>both</a:t>
            </a:r>
            <a:r>
              <a:rPr lang="de-DE" sz="1800" b="0" i="0" u="none" strike="noStrike" baseline="0" dirty="0">
                <a:latin typeface="CMSSBX10"/>
              </a:rPr>
              <a:t>:</a:t>
            </a:r>
          </a:p>
          <a:p>
            <a:pPr lvl="1"/>
            <a:r>
              <a:rPr lang="en-US" b="0" i="0" u="none" strike="noStrike" baseline="0" dirty="0">
                <a:latin typeface="CMSS10"/>
              </a:rPr>
              <a:t>R Graph Gallery: </a:t>
            </a:r>
            <a:r>
              <a:rPr lang="en-US" b="0" i="0" u="none" strike="noStrike" baseline="0" dirty="0">
                <a:latin typeface="CMTT10"/>
                <a:hlinkClick r:id="rId11"/>
              </a:rPr>
              <a:t>https://www.r-graph-gallery.com/</a:t>
            </a:r>
            <a:r>
              <a:rPr lang="en-US" b="0" i="0" u="none" strike="noStrike" baseline="0" dirty="0">
                <a:latin typeface="CMTT10"/>
              </a:rPr>
              <a:t> </a:t>
            </a:r>
            <a:endParaRPr lang="de-DE" dirty="0"/>
          </a:p>
        </p:txBody>
      </p:sp>
      <p:sp>
        <p:nvSpPr>
          <p:cNvPr id="5" name="Foliennummernplatzhalter 4">
            <a:extLst>
              <a:ext uri="{FF2B5EF4-FFF2-40B4-BE49-F238E27FC236}">
                <a16:creationId xmlns:a16="http://schemas.microsoft.com/office/drawing/2014/main" id="{BE085E3F-A578-4649-9819-2A57E9F8F627}"/>
              </a:ext>
            </a:extLst>
          </p:cNvPr>
          <p:cNvSpPr>
            <a:spLocks noGrp="1"/>
          </p:cNvSpPr>
          <p:nvPr>
            <p:ph type="sldNum" sz="quarter" idx="12"/>
          </p:nvPr>
        </p:nvSpPr>
        <p:spPr/>
        <p:txBody>
          <a:bodyPr/>
          <a:lstStyle/>
          <a:p>
            <a:fld id="{1206269C-C24E-4E80-9A4B-E7E19BB59A67}" type="slidenum">
              <a:rPr lang="de-AT" smtClean="0"/>
              <a:pPr/>
              <a:t>177</a:t>
            </a:fld>
            <a:endParaRPr lang="de-AT" dirty="0"/>
          </a:p>
        </p:txBody>
      </p:sp>
      <p:sp>
        <p:nvSpPr>
          <p:cNvPr id="6" name="Fußzeilenplatzhalter 5">
            <a:extLst>
              <a:ext uri="{FF2B5EF4-FFF2-40B4-BE49-F238E27FC236}">
                <a16:creationId xmlns:a16="http://schemas.microsoft.com/office/drawing/2014/main" id="{54B1613F-28FB-1976-D40F-04DA1A307AE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530985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4ACF9-71A8-4E46-872D-44420355CFFC}"/>
              </a:ext>
            </a:extLst>
          </p:cNvPr>
          <p:cNvSpPr>
            <a:spLocks noGrp="1"/>
          </p:cNvSpPr>
          <p:nvPr>
            <p:ph type="title"/>
          </p:nvPr>
        </p:nvSpPr>
        <p:spPr/>
        <p:txBody>
          <a:bodyPr/>
          <a:lstStyle/>
          <a:p>
            <a:r>
              <a:rPr lang="de-DE" dirty="0" err="1"/>
              <a:t>Exercise</a:t>
            </a:r>
            <a:r>
              <a:rPr lang="de-DE" dirty="0"/>
              <a:t> – Plots</a:t>
            </a:r>
          </a:p>
        </p:txBody>
      </p:sp>
      <p:sp>
        <p:nvSpPr>
          <p:cNvPr id="3" name="Inhaltsplatzhalter 2">
            <a:extLst>
              <a:ext uri="{FF2B5EF4-FFF2-40B4-BE49-F238E27FC236}">
                <a16:creationId xmlns:a16="http://schemas.microsoft.com/office/drawing/2014/main" id="{09BC4D24-FE83-4286-ADE0-02254E56A8C5}"/>
              </a:ext>
            </a:extLst>
          </p:cNvPr>
          <p:cNvSpPr>
            <a:spLocks noGrp="1"/>
          </p:cNvSpPr>
          <p:nvPr>
            <p:ph sz="quarter" idx="13"/>
          </p:nvPr>
        </p:nvSpPr>
        <p:spPr/>
        <p:txBody>
          <a:bodyPr>
            <a:normAutofit/>
          </a:bodyPr>
          <a:lstStyle/>
          <a:p>
            <a:pPr algn="l"/>
            <a:r>
              <a:rPr lang="en-US" sz="1800" b="0" i="0" u="none" strike="noStrike" baseline="0" dirty="0">
                <a:solidFill>
                  <a:srgbClr val="000000"/>
                </a:solidFill>
                <a:latin typeface="CMSS10"/>
              </a:rPr>
              <a:t>Create a colored bar chart with legend from tab1 (from the last exercise).</a:t>
            </a:r>
          </a:p>
          <a:p>
            <a:pPr algn="l"/>
            <a:r>
              <a:rPr lang="en-US" sz="1800" b="0" i="0" u="none" strike="noStrike" baseline="0" dirty="0">
                <a:solidFill>
                  <a:srgbClr val="000000"/>
                </a:solidFill>
                <a:latin typeface="CMSS10"/>
              </a:rPr>
              <a:t>Load the dataset </a:t>
            </a:r>
            <a:r>
              <a:rPr lang="en-US" sz="1800" b="0" i="0" u="none" strike="noStrike" baseline="0" dirty="0" err="1">
                <a:solidFill>
                  <a:srgbClr val="000000"/>
                </a:solidFill>
                <a:latin typeface="CMSS10"/>
              </a:rPr>
              <a:t>zuf.sav</a:t>
            </a:r>
            <a:r>
              <a:rPr lang="en-US" sz="1800" b="0" i="0" u="none" strike="noStrike" baseline="0" dirty="0">
                <a:solidFill>
                  <a:srgbClr val="000000"/>
                </a:solidFill>
                <a:latin typeface="CMSS10"/>
              </a:rPr>
              <a:t> and create a histogram of the variable </a:t>
            </a:r>
            <a:r>
              <a:rPr lang="en-US" sz="1800" b="0" i="0" u="none" strike="noStrike" baseline="0" dirty="0" err="1">
                <a:solidFill>
                  <a:srgbClr val="000000"/>
                </a:solidFill>
                <a:latin typeface="CMSS10"/>
              </a:rPr>
              <a:t>swls</a:t>
            </a:r>
            <a:r>
              <a:rPr lang="en-US" sz="1800" b="0" i="0" u="none" strike="noStrike" baseline="0" dirty="0">
                <a:solidFill>
                  <a:srgbClr val="000000"/>
                </a:solidFill>
                <a:latin typeface="CMSS10"/>
              </a:rPr>
              <a:t> and a density plot (package car) of the variable fs. Both graphs should appear side by side in one window.</a:t>
            </a:r>
          </a:p>
          <a:p>
            <a:pPr algn="l"/>
            <a:r>
              <a:rPr lang="en-US" sz="1800" b="0" i="0" u="none" strike="noStrike" baseline="0" dirty="0">
                <a:solidFill>
                  <a:srgbClr val="000000"/>
                </a:solidFill>
                <a:latin typeface="CMSS10"/>
              </a:rPr>
              <a:t>Load the data set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with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a:t>
            </a:r>
            <a:r>
              <a:rPr lang="en-US" sz="1800" b="0" i="0" u="none" strike="noStrike" baseline="0" dirty="0" err="1">
                <a:solidFill>
                  <a:srgbClr val="000000"/>
                </a:solidFill>
                <a:latin typeface="CMSS10"/>
              </a:rPr>
              <a:t>dat</a:t>
            </a:r>
            <a:r>
              <a:rPr lang="en-US" sz="1800" b="0" i="0" u="none" strike="noStrike" baseline="0" dirty="0">
                <a:solidFill>
                  <a:srgbClr val="000000"/>
                </a:solidFill>
                <a:latin typeface="CMSS10"/>
              </a:rPr>
              <a:t> &lt;- </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In it, find the number of landlines between 1951 and 1961 in 7 world regions. Create a common </a:t>
            </a:r>
            <a:r>
              <a:rPr lang="en-US" sz="1800" b="0" i="0" u="none" strike="noStrike" baseline="0" dirty="0" err="1">
                <a:solidFill>
                  <a:srgbClr val="000000"/>
                </a:solidFill>
                <a:latin typeface="CMSS10"/>
              </a:rPr>
              <a:t>barplot</a:t>
            </a:r>
            <a:r>
              <a:rPr lang="en-US" sz="1800" b="0" i="0" u="none" strike="noStrike" baseline="0" dirty="0">
                <a:solidFill>
                  <a:srgbClr val="000000"/>
                </a:solidFill>
                <a:latin typeface="CMSS10"/>
              </a:rPr>
              <a:t> for North America and Europe that shows the progression over the years, using different colors for them. </a:t>
            </a:r>
          </a:p>
          <a:p>
            <a:pPr algn="l"/>
            <a:r>
              <a:rPr lang="en-US" sz="1800" b="0" i="0" u="none" strike="noStrike" baseline="0" dirty="0">
                <a:solidFill>
                  <a:srgbClr val="000000"/>
                </a:solidFill>
                <a:latin typeface="CMSS10"/>
              </a:rPr>
              <a:t>(Choice between base and ggplot2 - bonus points if both are used!)</a:t>
            </a:r>
            <a:endParaRPr lang="de-DE" dirty="0"/>
          </a:p>
        </p:txBody>
      </p:sp>
      <p:sp>
        <p:nvSpPr>
          <p:cNvPr id="5" name="Foliennummernplatzhalter 4">
            <a:extLst>
              <a:ext uri="{FF2B5EF4-FFF2-40B4-BE49-F238E27FC236}">
                <a16:creationId xmlns:a16="http://schemas.microsoft.com/office/drawing/2014/main" id="{BE254E0C-DD82-4649-A4DC-49B9DCDA6452}"/>
              </a:ext>
            </a:extLst>
          </p:cNvPr>
          <p:cNvSpPr>
            <a:spLocks noGrp="1"/>
          </p:cNvSpPr>
          <p:nvPr>
            <p:ph type="sldNum" sz="quarter" idx="12"/>
          </p:nvPr>
        </p:nvSpPr>
        <p:spPr/>
        <p:txBody>
          <a:bodyPr/>
          <a:lstStyle/>
          <a:p>
            <a:fld id="{1206269C-C24E-4E80-9A4B-E7E19BB59A67}" type="slidenum">
              <a:rPr lang="de-AT" smtClean="0"/>
              <a:pPr/>
              <a:t>178</a:t>
            </a:fld>
            <a:endParaRPr lang="de-AT" dirty="0"/>
          </a:p>
        </p:txBody>
      </p:sp>
      <p:sp>
        <p:nvSpPr>
          <p:cNvPr id="6" name="Fußzeilenplatzhalter 5">
            <a:extLst>
              <a:ext uri="{FF2B5EF4-FFF2-40B4-BE49-F238E27FC236}">
                <a16:creationId xmlns:a16="http://schemas.microsoft.com/office/drawing/2014/main" id="{FC67BD9E-2ECF-D88B-266D-6FB1ECCAA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907438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7E0B8-0599-4D9C-9FE7-BB4356721097}"/>
              </a:ext>
            </a:extLst>
          </p:cNvPr>
          <p:cNvSpPr>
            <a:spLocks noGrp="1"/>
          </p:cNvSpPr>
          <p:nvPr>
            <p:ph type="title"/>
          </p:nvPr>
        </p:nvSpPr>
        <p:spPr/>
        <p:txBody>
          <a:bodyPr/>
          <a:lstStyle/>
          <a:p>
            <a:r>
              <a:rPr lang="de-DE" dirty="0" err="1"/>
              <a:t>Exercise</a:t>
            </a:r>
            <a:r>
              <a:rPr lang="de-DE" dirty="0"/>
              <a:t> – Plots </a:t>
            </a:r>
          </a:p>
        </p:txBody>
      </p:sp>
      <p:sp>
        <p:nvSpPr>
          <p:cNvPr id="3" name="Inhaltsplatzhalter 2">
            <a:extLst>
              <a:ext uri="{FF2B5EF4-FFF2-40B4-BE49-F238E27FC236}">
                <a16:creationId xmlns:a16="http://schemas.microsoft.com/office/drawing/2014/main" id="{AA912705-C5DF-44A7-ABDB-E2D5A83DF5F6}"/>
              </a:ext>
            </a:extLst>
          </p:cNvPr>
          <p:cNvSpPr>
            <a:spLocks noGrp="1"/>
          </p:cNvSpPr>
          <p:nvPr>
            <p:ph sz="quarter" idx="13"/>
          </p:nvPr>
        </p:nvSpPr>
        <p:spPr/>
        <p:txBody>
          <a:bodyPr/>
          <a:lstStyle/>
          <a:p>
            <a:r>
              <a:rPr lang="de-DE" dirty="0" err="1"/>
              <a:t>we</a:t>
            </a:r>
            <a:r>
              <a:rPr lang="de-DE" dirty="0"/>
              <a:t> </a:t>
            </a:r>
            <a:r>
              <a:rPr lang="de-DE" dirty="0" err="1"/>
              <a:t>read</a:t>
            </a:r>
            <a:r>
              <a:rPr lang="de-DE" dirty="0"/>
              <a:t> </a:t>
            </a:r>
            <a:r>
              <a:rPr lang="de-DE" dirty="0" err="1"/>
              <a:t>the</a:t>
            </a:r>
            <a:r>
              <a:rPr lang="de-DE" dirty="0"/>
              <a:t> </a:t>
            </a:r>
            <a:r>
              <a:rPr lang="de-DE" dirty="0" err="1"/>
              <a:t>dataset</a:t>
            </a:r>
            <a:r>
              <a:rPr lang="de-DE" dirty="0"/>
              <a:t> </a:t>
            </a:r>
            <a:r>
              <a:rPr lang="de-DE" dirty="0" err="1"/>
              <a:t>penguins</a:t>
            </a:r>
            <a:r>
              <a:rPr lang="de-DE" dirty="0"/>
              <a:t> </a:t>
            </a:r>
            <a:r>
              <a:rPr lang="de-DE" dirty="0" err="1"/>
              <a:t>with</a:t>
            </a:r>
            <a:r>
              <a:rPr lang="de-DE" dirty="0"/>
              <a:t> </a:t>
            </a:r>
          </a:p>
          <a:p>
            <a:pPr lvl="1"/>
            <a:r>
              <a:rPr lang="de-DE" sz="1600" dirty="0" err="1">
                <a:highlight>
                  <a:srgbClr val="E6EFF3"/>
                </a:highlight>
                <a:latin typeface="Lucida Console" panose="020B0609040504020204" pitchFamily="49" charset="0"/>
              </a:rPr>
              <a:t>penguins</a:t>
            </a:r>
            <a:r>
              <a:rPr lang="de-DE" sz="1600" dirty="0">
                <a:highlight>
                  <a:srgbClr val="E6EFF3"/>
                </a:highlight>
                <a:latin typeface="Lucida Console" panose="020B0609040504020204" pitchFamily="49" charset="0"/>
              </a:rPr>
              <a:t> &lt;- </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penguins</a:t>
            </a:r>
            <a:r>
              <a:rPr lang="de-DE" dirty="0"/>
              <a:t> (</a:t>
            </a:r>
            <a:r>
              <a:rPr lang="de-DE" sz="1600" dirty="0" err="1">
                <a:highlight>
                  <a:srgbClr val="E6EFF3"/>
                </a:highlight>
                <a:latin typeface="Lucida Console" panose="020B0609040504020204" pitchFamily="49" charset="0"/>
              </a:rPr>
              <a:t>install.packages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dirty="0"/>
              <a:t>, </a:t>
            </a:r>
            <a:r>
              <a:rPr lang="de-DE" dirty="0" err="1"/>
              <a:t>if</a:t>
            </a:r>
            <a:r>
              <a:rPr lang="de-DE" dirty="0"/>
              <a:t> not </a:t>
            </a:r>
            <a:r>
              <a:rPr lang="de-DE" dirty="0" err="1"/>
              <a:t>yet</a:t>
            </a:r>
            <a:r>
              <a:rPr lang="de-DE" dirty="0"/>
              <a:t> </a:t>
            </a:r>
            <a:r>
              <a:rPr lang="de-DE" dirty="0" err="1"/>
              <a:t>available</a:t>
            </a:r>
            <a:r>
              <a:rPr lang="de-DE" dirty="0"/>
              <a:t>)</a:t>
            </a:r>
          </a:p>
          <a:p>
            <a:pPr lvl="1"/>
            <a:r>
              <a:rPr lang="en-US" dirty="0"/>
              <a:t>Explore the data set and some questions that come to mind about it using plots</a:t>
            </a:r>
            <a:r>
              <a:rPr lang="de-DE" dirty="0"/>
              <a:t>. </a:t>
            </a:r>
          </a:p>
          <a:p>
            <a:pPr lvl="1"/>
            <a:r>
              <a:rPr lang="en-US" dirty="0"/>
              <a:t>Afterwards, feel free to switch to your own data sets and explore them with plots.</a:t>
            </a:r>
            <a:endParaRPr lang="de-DE" dirty="0"/>
          </a:p>
        </p:txBody>
      </p:sp>
      <p:sp>
        <p:nvSpPr>
          <p:cNvPr id="5" name="Foliennummernplatzhalter 4">
            <a:extLst>
              <a:ext uri="{FF2B5EF4-FFF2-40B4-BE49-F238E27FC236}">
                <a16:creationId xmlns:a16="http://schemas.microsoft.com/office/drawing/2014/main" id="{445C5039-25F1-4766-AE55-3FA8E9EF4D38}"/>
              </a:ext>
            </a:extLst>
          </p:cNvPr>
          <p:cNvSpPr>
            <a:spLocks noGrp="1"/>
          </p:cNvSpPr>
          <p:nvPr>
            <p:ph type="sldNum" sz="quarter" idx="12"/>
          </p:nvPr>
        </p:nvSpPr>
        <p:spPr/>
        <p:txBody>
          <a:bodyPr/>
          <a:lstStyle/>
          <a:p>
            <a:fld id="{1206269C-C24E-4E80-9A4B-E7E19BB59A67}" type="slidenum">
              <a:rPr lang="de-AT" smtClean="0"/>
              <a:pPr/>
              <a:t>179</a:t>
            </a:fld>
            <a:endParaRPr lang="de-AT" dirty="0"/>
          </a:p>
        </p:txBody>
      </p:sp>
      <p:sp>
        <p:nvSpPr>
          <p:cNvPr id="6" name="Fußzeilenplatzhalter 5">
            <a:extLst>
              <a:ext uri="{FF2B5EF4-FFF2-40B4-BE49-F238E27FC236}">
                <a16:creationId xmlns:a16="http://schemas.microsoft.com/office/drawing/2014/main" id="{2861365C-54AD-7061-0BBE-AAA9A0764F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5310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D842C-C28F-4B74-8AA1-78BA11477E4B}"/>
              </a:ext>
            </a:extLst>
          </p:cNvPr>
          <p:cNvSpPr>
            <a:spLocks noGrp="1"/>
          </p:cNvSpPr>
          <p:nvPr>
            <p:ph type="title"/>
          </p:nvPr>
        </p:nvSpPr>
        <p:spPr/>
        <p:txBody>
          <a:bodyPr/>
          <a:lstStyle/>
          <a:p>
            <a:r>
              <a:rPr lang="en-US" dirty="0"/>
              <a:t>Why R? Advantages</a:t>
            </a:r>
            <a:endParaRPr lang="de-DE" dirty="0"/>
          </a:p>
        </p:txBody>
      </p:sp>
      <p:sp>
        <p:nvSpPr>
          <p:cNvPr id="5" name="Foliennummernplatzhalter 4">
            <a:extLst>
              <a:ext uri="{FF2B5EF4-FFF2-40B4-BE49-F238E27FC236}">
                <a16:creationId xmlns:a16="http://schemas.microsoft.com/office/drawing/2014/main" id="{B9DB8836-64D7-4898-ADE2-3EDF8A4176FA}"/>
              </a:ext>
            </a:extLst>
          </p:cNvPr>
          <p:cNvSpPr>
            <a:spLocks noGrp="1"/>
          </p:cNvSpPr>
          <p:nvPr>
            <p:ph type="sldNum" sz="quarter" idx="12"/>
          </p:nvPr>
        </p:nvSpPr>
        <p:spPr/>
        <p:txBody>
          <a:bodyPr/>
          <a:lstStyle/>
          <a:p>
            <a:fld id="{1206269C-C24E-4E80-9A4B-E7E19BB59A67}" type="slidenum">
              <a:rPr lang="de-AT" smtClean="0"/>
              <a:pPr/>
              <a:t>18</a:t>
            </a:fld>
            <a:endParaRPr lang="de-AT" dirty="0"/>
          </a:p>
        </p:txBody>
      </p:sp>
      <p:graphicFrame>
        <p:nvGraphicFramePr>
          <p:cNvPr id="6" name="Inhaltsplatzhalter 5">
            <a:extLst>
              <a:ext uri="{FF2B5EF4-FFF2-40B4-BE49-F238E27FC236}">
                <a16:creationId xmlns:a16="http://schemas.microsoft.com/office/drawing/2014/main" id="{7DE1F352-B2DA-49F2-A36C-F96E232DA325}"/>
              </a:ext>
            </a:extLst>
          </p:cNvPr>
          <p:cNvGraphicFramePr>
            <a:graphicFrameLocks/>
          </p:cNvGraphicFramePr>
          <p:nvPr>
            <p:extLst>
              <p:ext uri="{D42A27DB-BD31-4B8C-83A1-F6EECF244321}">
                <p14:modId xmlns:p14="http://schemas.microsoft.com/office/powerpoint/2010/main" val="1291858007"/>
              </p:ext>
            </p:extLst>
          </p:nvPr>
        </p:nvGraphicFramePr>
        <p:xfrm>
          <a:off x="539750" y="1280160"/>
          <a:ext cx="7978775" cy="3328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ußzeilenplatzhalter 2">
            <a:extLst>
              <a:ext uri="{FF2B5EF4-FFF2-40B4-BE49-F238E27FC236}">
                <a16:creationId xmlns:a16="http://schemas.microsoft.com/office/drawing/2014/main" id="{45F841D6-2977-0350-EF19-0BA5EB81091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48677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Reporting </a:t>
            </a:r>
            <a:r>
              <a:rPr lang="de-DE" dirty="0" err="1"/>
              <a:t>with</a:t>
            </a:r>
            <a:r>
              <a:rPr lang="de-DE" dirty="0"/>
              <a:t> </a:t>
            </a:r>
            <a:r>
              <a:rPr lang="de-DE" dirty="0" err="1"/>
              <a:t>RMarkdown</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180</a:t>
            </a:fld>
            <a:endParaRPr lang="de-AT" dirty="0"/>
          </a:p>
        </p:txBody>
      </p:sp>
      <p:sp>
        <p:nvSpPr>
          <p:cNvPr id="2" name="Fußzeilenplatzhalter 1">
            <a:extLst>
              <a:ext uri="{FF2B5EF4-FFF2-40B4-BE49-F238E27FC236}">
                <a16:creationId xmlns:a16="http://schemas.microsoft.com/office/drawing/2014/main" id="{E1C8C185-7395-35C3-6107-C432FC21F1B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42795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RMarkdown</a:t>
            </a:r>
            <a:r>
              <a:rPr lang="de-DE" dirty="0"/>
              <a:t>?</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a:xfrm>
            <a:off x="539751" y="1321904"/>
            <a:ext cx="7978775" cy="3286096"/>
          </a:xfrm>
        </p:spPr>
        <p:txBody>
          <a:bodyPr>
            <a:normAutofit fontScale="92500" lnSpcReduction="20000"/>
          </a:bodyPr>
          <a:lstStyle/>
          <a:p>
            <a:r>
              <a:rPr lang="de-DE" dirty="0"/>
              <a:t>R Package</a:t>
            </a:r>
          </a:p>
          <a:p>
            <a:r>
              <a:rPr lang="de-DE" dirty="0"/>
              <a:t>Reports </a:t>
            </a:r>
            <a:r>
              <a:rPr lang="de-DE" dirty="0" err="1"/>
              <a:t>can</a:t>
            </a:r>
            <a:r>
              <a:rPr lang="de-DE" dirty="0"/>
              <a:t> </a:t>
            </a:r>
            <a:r>
              <a:rPr lang="de-DE" dirty="0" err="1"/>
              <a:t>be</a:t>
            </a:r>
            <a:r>
              <a:rPr lang="de-DE" dirty="0"/>
              <a:t> </a:t>
            </a:r>
            <a:r>
              <a:rPr lang="de-DE" dirty="0" err="1"/>
              <a:t>created</a:t>
            </a:r>
            <a:r>
              <a:rPr lang="de-DE" dirty="0"/>
              <a:t> (e.g. </a:t>
            </a:r>
            <a:r>
              <a:rPr lang="de-DE" dirty="0" err="1"/>
              <a:t>as</a:t>
            </a:r>
            <a:r>
              <a:rPr lang="de-DE" dirty="0"/>
              <a:t> PDF </a:t>
            </a:r>
            <a:r>
              <a:rPr lang="de-DE" dirty="0" err="1"/>
              <a:t>or</a:t>
            </a:r>
            <a:r>
              <a:rPr lang="de-DE" dirty="0"/>
              <a:t> HTML). </a:t>
            </a:r>
          </a:p>
          <a:p>
            <a:r>
              <a:rPr lang="en-US" dirty="0"/>
              <a:t>They contain R code and can calculate and update their own content.</a:t>
            </a:r>
            <a:r>
              <a:rPr lang="de-DE" dirty="0"/>
              <a:t> </a:t>
            </a:r>
          </a:p>
          <a:p>
            <a:r>
              <a:rPr lang="en-US" dirty="0"/>
              <a:t>Advantage: easily adaptable, e.g. to new data</a:t>
            </a:r>
            <a:r>
              <a:rPr lang="de-DE" dirty="0"/>
              <a:t>. </a:t>
            </a:r>
          </a:p>
          <a:p>
            <a:r>
              <a:rPr lang="de-DE" dirty="0" err="1"/>
              <a:t>file</a:t>
            </a:r>
            <a:r>
              <a:rPr lang="de-DE" dirty="0"/>
              <a:t> </a:t>
            </a:r>
            <a:r>
              <a:rPr lang="de-DE" dirty="0" err="1"/>
              <a:t>format</a:t>
            </a:r>
            <a:r>
              <a:rPr lang="de-DE" dirty="0"/>
              <a:t>: .</a:t>
            </a:r>
            <a:r>
              <a:rPr lang="de-DE" dirty="0" err="1"/>
              <a:t>Rmd</a:t>
            </a:r>
            <a:r>
              <a:rPr lang="de-DE" dirty="0"/>
              <a:t> </a:t>
            </a:r>
            <a:r>
              <a:rPr lang="de-DE" dirty="0" err="1"/>
              <a:t>or</a:t>
            </a:r>
            <a:r>
              <a:rPr lang="de-DE" dirty="0"/>
              <a:t> .</a:t>
            </a:r>
            <a:r>
              <a:rPr lang="de-DE" dirty="0" err="1"/>
              <a:t>Qmd</a:t>
            </a:r>
            <a:r>
              <a:rPr lang="de-DE" dirty="0"/>
              <a:t> </a:t>
            </a:r>
          </a:p>
          <a:p>
            <a:endParaRPr lang="de-DE" dirty="0"/>
          </a:p>
          <a:p>
            <a:r>
              <a:rPr lang="de-DE" dirty="0" err="1"/>
              <a:t>You</a:t>
            </a:r>
            <a:r>
              <a:rPr lang="de-DE" dirty="0"/>
              <a:t> </a:t>
            </a:r>
            <a:r>
              <a:rPr lang="de-DE" dirty="0" err="1"/>
              <a:t>need</a:t>
            </a:r>
            <a:r>
              <a:rPr lang="de-DE" dirty="0"/>
              <a:t>: </a:t>
            </a:r>
          </a:p>
          <a:p>
            <a:pPr lvl="1"/>
            <a:r>
              <a:rPr lang="de-DE" dirty="0"/>
              <a:t>Packages: </a:t>
            </a:r>
            <a:r>
              <a:rPr lang="de-DE" dirty="0" err="1"/>
              <a:t>rmarkdown</a:t>
            </a:r>
            <a:r>
              <a:rPr lang="de-DE" dirty="0"/>
              <a:t>, </a:t>
            </a:r>
            <a:r>
              <a:rPr lang="de-DE" dirty="0" err="1"/>
              <a:t>knitr</a:t>
            </a:r>
            <a:endParaRPr lang="de-DE" dirty="0"/>
          </a:p>
          <a:p>
            <a:pPr lvl="1"/>
            <a:r>
              <a:rPr lang="de-DE" dirty="0" err="1"/>
              <a:t>maybe</a:t>
            </a:r>
            <a:r>
              <a:rPr lang="de-DE" dirty="0"/>
              <a:t> </a:t>
            </a:r>
            <a:r>
              <a:rPr lang="de-DE" dirty="0" err="1"/>
              <a:t>further</a:t>
            </a:r>
            <a:r>
              <a:rPr lang="de-DE" dirty="0"/>
              <a:t> </a:t>
            </a:r>
            <a:r>
              <a:rPr lang="de-DE" dirty="0" err="1"/>
              <a:t>packages</a:t>
            </a:r>
            <a:r>
              <a:rPr lang="de-DE" dirty="0"/>
              <a:t> (e.g. </a:t>
            </a:r>
            <a:r>
              <a:rPr lang="de-DE" dirty="0" err="1"/>
              <a:t>kableExtra</a:t>
            </a:r>
            <a:r>
              <a:rPr lang="de-DE" dirty="0"/>
              <a:t> </a:t>
            </a:r>
            <a:r>
              <a:rPr lang="de-DE" dirty="0" err="1"/>
              <a:t>for</a:t>
            </a:r>
            <a:r>
              <a:rPr lang="de-DE" dirty="0"/>
              <a:t> </a:t>
            </a:r>
            <a:r>
              <a:rPr lang="de-DE" dirty="0" err="1"/>
              <a:t>tables</a:t>
            </a:r>
            <a:r>
              <a:rPr lang="de-DE" dirty="0"/>
              <a:t>)</a:t>
            </a:r>
          </a:p>
          <a:p>
            <a:pPr lvl="1"/>
            <a:r>
              <a:rPr lang="de-DE" dirty="0"/>
              <a:t>.</a:t>
            </a:r>
            <a:r>
              <a:rPr lang="de-DE" dirty="0" err="1"/>
              <a:t>Rmd</a:t>
            </a:r>
            <a:r>
              <a:rPr lang="de-DE" dirty="0"/>
              <a:t> </a:t>
            </a:r>
            <a:r>
              <a:rPr lang="de-DE" dirty="0" err="1"/>
              <a:t>file</a:t>
            </a:r>
            <a:endParaRPr lang="de-DE" dirty="0"/>
          </a:p>
          <a:p>
            <a:pPr lvl="1"/>
            <a:r>
              <a:rPr lang="de-DE" dirty="0" err="1">
                <a:solidFill>
                  <a:schemeClr val="bg2">
                    <a:lumMod val="50000"/>
                  </a:schemeClr>
                </a:solidFill>
              </a:rPr>
              <a:t>maybe</a:t>
            </a:r>
            <a:r>
              <a:rPr lang="de-DE" dirty="0">
                <a:solidFill>
                  <a:schemeClr val="bg2">
                    <a:lumMod val="50000"/>
                  </a:schemeClr>
                </a:solidFill>
              </a:rPr>
              <a:t>. </a:t>
            </a:r>
            <a:r>
              <a:rPr lang="de-DE" dirty="0" err="1">
                <a:solidFill>
                  <a:schemeClr val="bg2">
                    <a:lumMod val="50000"/>
                  </a:schemeClr>
                </a:solidFill>
              </a:rPr>
              <a:t>LateX</a:t>
            </a:r>
            <a:r>
              <a:rPr lang="de-DE" dirty="0">
                <a:solidFill>
                  <a:schemeClr val="bg2">
                    <a:lumMod val="50000"/>
                  </a:schemeClr>
                </a:solidFill>
              </a:rPr>
              <a:t>, </a:t>
            </a:r>
            <a:r>
              <a:rPr lang="de-DE" dirty="0" err="1">
                <a:solidFill>
                  <a:schemeClr val="bg2">
                    <a:lumMod val="50000"/>
                  </a:schemeClr>
                </a:solidFill>
              </a:rPr>
              <a:t>pandoc</a:t>
            </a:r>
            <a:r>
              <a:rPr lang="de-DE" dirty="0">
                <a:solidFill>
                  <a:schemeClr val="bg2">
                    <a:lumMod val="50000"/>
                  </a:schemeClr>
                </a:solidFill>
              </a:rPr>
              <a:t> (</a:t>
            </a:r>
            <a:r>
              <a:rPr lang="de-DE" dirty="0" err="1">
                <a:solidFill>
                  <a:schemeClr val="bg2">
                    <a:lumMod val="50000"/>
                  </a:schemeClr>
                </a:solidFill>
              </a:rPr>
              <a:t>is</a:t>
            </a:r>
            <a:r>
              <a:rPr lang="de-DE" dirty="0">
                <a:solidFill>
                  <a:schemeClr val="bg2">
                    <a:lumMod val="50000"/>
                  </a:schemeClr>
                </a:solidFill>
              </a:rPr>
              <a:t> </a:t>
            </a:r>
            <a:r>
              <a:rPr lang="de-DE" dirty="0" err="1">
                <a:solidFill>
                  <a:schemeClr val="bg2">
                    <a:lumMod val="50000"/>
                  </a:schemeClr>
                </a:solidFill>
              </a:rPr>
              <a:t>usually</a:t>
            </a:r>
            <a:r>
              <a:rPr lang="de-DE" dirty="0">
                <a:solidFill>
                  <a:schemeClr val="bg2">
                    <a:lumMod val="50000"/>
                  </a:schemeClr>
                </a:solidFill>
              </a:rPr>
              <a:t> </a:t>
            </a:r>
            <a:r>
              <a:rPr lang="de-DE" dirty="0" err="1">
                <a:solidFill>
                  <a:schemeClr val="bg2">
                    <a:lumMod val="50000"/>
                  </a:schemeClr>
                </a:solidFill>
              </a:rPr>
              <a:t>installed</a:t>
            </a:r>
            <a:r>
              <a:rPr lang="de-DE" dirty="0">
                <a:solidFill>
                  <a:schemeClr val="bg2">
                    <a:lumMod val="50000"/>
                  </a:schemeClr>
                </a:solidFill>
              </a:rPr>
              <a:t> </a:t>
            </a:r>
            <a:r>
              <a:rPr lang="de-DE" dirty="0" err="1">
                <a:solidFill>
                  <a:schemeClr val="bg2">
                    <a:lumMod val="50000"/>
                  </a:schemeClr>
                </a:solidFill>
              </a:rPr>
              <a:t>automatically</a:t>
            </a:r>
            <a:r>
              <a:rPr lang="de-DE" dirty="0">
                <a:solidFill>
                  <a:schemeClr val="bg2">
                    <a:lumMod val="50000"/>
                  </a:schemeClr>
                </a:solidFill>
              </a:rPr>
              <a:t>)</a:t>
            </a:r>
          </a:p>
          <a:p>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181</a:t>
            </a:fld>
            <a:endParaRPr lang="de-AT" dirty="0"/>
          </a:p>
        </p:txBody>
      </p:sp>
      <p:sp>
        <p:nvSpPr>
          <p:cNvPr id="6" name="Fußzeilenplatzhalter 5">
            <a:extLst>
              <a:ext uri="{FF2B5EF4-FFF2-40B4-BE49-F238E27FC236}">
                <a16:creationId xmlns:a16="http://schemas.microsoft.com/office/drawing/2014/main" id="{AD4D27B9-6F35-A490-3568-B40509736B6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06194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Elements </a:t>
            </a:r>
            <a:r>
              <a:rPr lang="de-DE" dirty="0" err="1"/>
              <a:t>of</a:t>
            </a:r>
            <a:r>
              <a:rPr lang="de-DE" dirty="0"/>
              <a:t> an .</a:t>
            </a:r>
            <a:r>
              <a:rPr lang="de-DE" dirty="0" err="1"/>
              <a:t>Rmd</a:t>
            </a:r>
            <a:r>
              <a:rPr lang="de-DE" dirty="0"/>
              <a:t> </a:t>
            </a:r>
            <a:r>
              <a:rPr lang="de-DE" dirty="0" err="1"/>
              <a:t>file</a:t>
            </a: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1"/>
          </p:nvPr>
        </p:nvSpPr>
        <p:spPr/>
        <p:txBody>
          <a:bodyPr/>
          <a:lstStyle/>
          <a:p>
            <a:fld id="{1206269C-C24E-4E80-9A4B-E7E19BB59A67}" type="slidenum">
              <a:rPr lang="de-AT" smtClean="0"/>
              <a:pPr/>
              <a:t>182</a:t>
            </a:fld>
            <a:endParaRPr lang="de-AT" dirty="0"/>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5"/>
          </p:nvPr>
        </p:nvSpPr>
        <p:spPr>
          <a:xfrm>
            <a:off x="540000" y="1210033"/>
            <a:ext cx="3838575" cy="3397967"/>
          </a:xfrm>
        </p:spPr>
        <p:txBody>
          <a:bodyPr/>
          <a:lstStyle/>
          <a:p>
            <a:r>
              <a:rPr lang="de-DE" dirty="0"/>
              <a:t>YAML </a:t>
            </a:r>
            <a:r>
              <a:rPr lang="de-DE" dirty="0" err="1"/>
              <a:t>header</a:t>
            </a:r>
            <a:endParaRPr lang="de-DE" dirty="0"/>
          </a:p>
          <a:p>
            <a:endParaRPr lang="de-DE" dirty="0"/>
          </a:p>
          <a:p>
            <a:endParaRPr lang="de-DE" dirty="0"/>
          </a:p>
          <a:p>
            <a:endParaRPr lang="de-DE" dirty="0"/>
          </a:p>
          <a:p>
            <a:endParaRPr lang="de-DE" dirty="0"/>
          </a:p>
          <a:p>
            <a:endParaRPr lang="de-DE" dirty="0"/>
          </a:p>
          <a:p>
            <a:r>
              <a:rPr lang="de-DE" dirty="0"/>
              <a:t>Comments</a:t>
            </a:r>
          </a:p>
          <a:p>
            <a:pPr lvl="1"/>
            <a:r>
              <a:rPr lang="de-DE" dirty="0"/>
              <a:t>&lt;!-- in text--&gt;</a:t>
            </a:r>
          </a:p>
          <a:p>
            <a:pPr lvl="1"/>
            <a:r>
              <a:rPr lang="de-DE" dirty="0"/>
              <a:t># in code</a:t>
            </a:r>
          </a:p>
          <a:p>
            <a:endParaRPr lang="de-DE" dirty="0"/>
          </a:p>
          <a:p>
            <a:endParaRPr lang="de-DE" dirty="0"/>
          </a:p>
          <a:p>
            <a:endParaRPr lang="de-DE" dirty="0"/>
          </a:p>
          <a:p>
            <a:endParaRPr lang="de-DE" dirty="0"/>
          </a:p>
          <a:p>
            <a:endParaRPr lang="de-DE" dirty="0"/>
          </a:p>
          <a:p>
            <a:endParaRPr lang="de-DE" dirty="0"/>
          </a:p>
          <a:p>
            <a:pPr marL="0" indent="0">
              <a:buNone/>
            </a:pPr>
            <a:endParaRPr lang="de-DE" dirty="0"/>
          </a:p>
        </p:txBody>
      </p:sp>
      <p:sp>
        <p:nvSpPr>
          <p:cNvPr id="10" name="Inhaltsplatzhalter 9">
            <a:extLst>
              <a:ext uri="{FF2B5EF4-FFF2-40B4-BE49-F238E27FC236}">
                <a16:creationId xmlns:a16="http://schemas.microsoft.com/office/drawing/2014/main" id="{3380701C-6F3A-4CC9-819D-8CC878187C9A}"/>
              </a:ext>
            </a:extLst>
          </p:cNvPr>
          <p:cNvSpPr>
            <a:spLocks noGrp="1"/>
          </p:cNvSpPr>
          <p:nvPr>
            <p:ph sz="quarter" idx="16"/>
          </p:nvPr>
        </p:nvSpPr>
        <p:spPr>
          <a:xfrm>
            <a:off x="4464049" y="1210033"/>
            <a:ext cx="3838575" cy="3397967"/>
          </a:xfrm>
        </p:spPr>
        <p:txBody>
          <a:bodyPr/>
          <a:lstStyle/>
          <a:p>
            <a:r>
              <a:rPr lang="de-DE" dirty="0"/>
              <a:t>Code Block</a:t>
            </a:r>
          </a:p>
          <a:p>
            <a:endParaRPr lang="de-DE" dirty="0"/>
          </a:p>
          <a:p>
            <a:endParaRPr lang="de-DE" dirty="0"/>
          </a:p>
          <a:p>
            <a:endParaRPr lang="de-DE" dirty="0"/>
          </a:p>
          <a:p>
            <a:r>
              <a:rPr lang="de-DE" dirty="0"/>
              <a:t>Text </a:t>
            </a:r>
            <a:r>
              <a:rPr lang="de-DE" dirty="0" err="1"/>
              <a:t>with</a:t>
            </a:r>
            <a:r>
              <a:rPr lang="de-DE" dirty="0"/>
              <a:t> </a:t>
            </a:r>
            <a:r>
              <a:rPr lang="de-DE" dirty="0" err="1"/>
              <a:t>headings</a:t>
            </a:r>
            <a:endParaRPr lang="de-DE" dirty="0"/>
          </a:p>
          <a:p>
            <a:endParaRPr lang="de-DE" dirty="0"/>
          </a:p>
          <a:p>
            <a:endParaRPr lang="de-DE" dirty="0"/>
          </a:p>
        </p:txBody>
      </p:sp>
      <p:pic>
        <p:nvPicPr>
          <p:cNvPr id="7" name="Grafik 6">
            <a:extLst>
              <a:ext uri="{FF2B5EF4-FFF2-40B4-BE49-F238E27FC236}">
                <a16:creationId xmlns:a16="http://schemas.microsoft.com/office/drawing/2014/main" id="{71426F7C-63C7-45CF-A604-734D65B500B6}"/>
              </a:ext>
            </a:extLst>
          </p:cNvPr>
          <p:cNvPicPr>
            <a:picLocks noChangeAspect="1"/>
          </p:cNvPicPr>
          <p:nvPr/>
        </p:nvPicPr>
        <p:blipFill>
          <a:blip r:embed="rId2"/>
          <a:stretch>
            <a:fillRect/>
          </a:stretch>
        </p:blipFill>
        <p:spPr>
          <a:xfrm>
            <a:off x="623970" y="1518005"/>
            <a:ext cx="3324689" cy="1762371"/>
          </a:xfrm>
          <a:prstGeom prst="rect">
            <a:avLst/>
          </a:prstGeom>
        </p:spPr>
      </p:pic>
      <p:pic>
        <p:nvPicPr>
          <p:cNvPr id="9" name="Grafik 8">
            <a:extLst>
              <a:ext uri="{FF2B5EF4-FFF2-40B4-BE49-F238E27FC236}">
                <a16:creationId xmlns:a16="http://schemas.microsoft.com/office/drawing/2014/main" id="{613705D5-7AD1-4002-B187-8BFD3F227563}"/>
              </a:ext>
            </a:extLst>
          </p:cNvPr>
          <p:cNvPicPr>
            <a:picLocks noChangeAspect="1"/>
          </p:cNvPicPr>
          <p:nvPr/>
        </p:nvPicPr>
        <p:blipFill>
          <a:blip r:embed="rId3"/>
          <a:stretch>
            <a:fillRect/>
          </a:stretch>
        </p:blipFill>
        <p:spPr>
          <a:xfrm>
            <a:off x="4738044" y="1575790"/>
            <a:ext cx="2876951" cy="724001"/>
          </a:xfrm>
          <a:prstGeom prst="rect">
            <a:avLst/>
          </a:prstGeom>
        </p:spPr>
      </p:pic>
      <p:sp>
        <p:nvSpPr>
          <p:cNvPr id="11" name="Ellipse 10">
            <a:extLst>
              <a:ext uri="{FF2B5EF4-FFF2-40B4-BE49-F238E27FC236}">
                <a16:creationId xmlns:a16="http://schemas.microsoft.com/office/drawing/2014/main" id="{84CBE1F0-778C-47E5-8E18-E3494D7C2F4D}"/>
              </a:ext>
            </a:extLst>
          </p:cNvPr>
          <p:cNvSpPr/>
          <p:nvPr/>
        </p:nvSpPr>
        <p:spPr>
          <a:xfrm>
            <a:off x="4786170" y="1530938"/>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163878C-58D6-4C16-8D75-6FA9195A9A79}"/>
              </a:ext>
            </a:extLst>
          </p:cNvPr>
          <p:cNvSpPr/>
          <p:nvPr/>
        </p:nvSpPr>
        <p:spPr>
          <a:xfrm>
            <a:off x="4787316" y="2095629"/>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mit Pfeil 15">
            <a:extLst>
              <a:ext uri="{FF2B5EF4-FFF2-40B4-BE49-F238E27FC236}">
                <a16:creationId xmlns:a16="http://schemas.microsoft.com/office/drawing/2014/main" id="{4DAA4295-C954-4F3B-9E9C-AF998BC8B31B}"/>
              </a:ext>
            </a:extLst>
          </p:cNvPr>
          <p:cNvCxnSpPr>
            <a:cxnSpLocks/>
          </p:cNvCxnSpPr>
          <p:nvPr/>
        </p:nvCxnSpPr>
        <p:spPr>
          <a:xfrm flipH="1">
            <a:off x="6930189" y="1336789"/>
            <a:ext cx="628012" cy="31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E422740A-6F94-4C2F-BF69-91C373DA1A09}"/>
              </a:ext>
            </a:extLst>
          </p:cNvPr>
          <p:cNvSpPr txBox="1"/>
          <p:nvPr/>
        </p:nvSpPr>
        <p:spPr>
          <a:xfrm>
            <a:off x="7515464" y="965126"/>
            <a:ext cx="1045798" cy="400110"/>
          </a:xfrm>
          <a:prstGeom prst="rect">
            <a:avLst/>
          </a:prstGeom>
          <a:noFill/>
        </p:spPr>
        <p:txBody>
          <a:bodyPr wrap="square" rtlCol="0">
            <a:spAutoFit/>
          </a:bodyPr>
          <a:lstStyle/>
          <a:p>
            <a:r>
              <a:rPr lang="de-DE" sz="1000" dirty="0"/>
              <a:t>Options </a:t>
            </a:r>
            <a:r>
              <a:rPr lang="de-DE" sz="1000" dirty="0" err="1"/>
              <a:t>for</a:t>
            </a:r>
            <a:r>
              <a:rPr lang="de-DE" sz="1000" dirty="0"/>
              <a:t> code block</a:t>
            </a:r>
          </a:p>
        </p:txBody>
      </p:sp>
      <p:pic>
        <p:nvPicPr>
          <p:cNvPr id="25" name="Grafik 24">
            <a:extLst>
              <a:ext uri="{FF2B5EF4-FFF2-40B4-BE49-F238E27FC236}">
                <a16:creationId xmlns:a16="http://schemas.microsoft.com/office/drawing/2014/main" id="{943546A6-E996-4B6A-8EE7-951C5237B743}"/>
              </a:ext>
            </a:extLst>
          </p:cNvPr>
          <p:cNvPicPr>
            <a:picLocks noChangeAspect="1"/>
          </p:cNvPicPr>
          <p:nvPr/>
        </p:nvPicPr>
        <p:blipFill>
          <a:blip r:embed="rId4"/>
          <a:stretch>
            <a:fillRect/>
          </a:stretch>
        </p:blipFill>
        <p:spPr>
          <a:xfrm>
            <a:off x="4738044" y="3004797"/>
            <a:ext cx="3715268" cy="1648055"/>
          </a:xfrm>
          <a:prstGeom prst="rect">
            <a:avLst/>
          </a:prstGeom>
        </p:spPr>
      </p:pic>
      <p:sp>
        <p:nvSpPr>
          <p:cNvPr id="6" name="Fußzeilenplatzhalter 5">
            <a:extLst>
              <a:ext uri="{FF2B5EF4-FFF2-40B4-BE49-F238E27FC236}">
                <a16:creationId xmlns:a16="http://schemas.microsoft.com/office/drawing/2014/main" id="{88BC65A2-20AF-5AF8-F27F-DD16B2F887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423286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0CBB1-3E2F-46AE-82BC-7D6559E07966}"/>
              </a:ext>
            </a:extLst>
          </p:cNvPr>
          <p:cNvSpPr>
            <a:spLocks noGrp="1"/>
          </p:cNvSpPr>
          <p:nvPr>
            <p:ph type="title"/>
          </p:nvPr>
        </p:nvSpPr>
        <p:spPr/>
        <p:txBody>
          <a:bodyPr/>
          <a:lstStyle/>
          <a:p>
            <a:r>
              <a:rPr lang="de-DE" dirty="0"/>
              <a:t>„</a:t>
            </a:r>
            <a:r>
              <a:rPr lang="de-DE" dirty="0" err="1"/>
              <a:t>Knitting</a:t>
            </a:r>
            <a:r>
              <a:rPr lang="de-DE" dirty="0"/>
              <a:t>“ an </a:t>
            </a:r>
            <a:r>
              <a:rPr lang="de-DE" dirty="0" err="1"/>
              <a:t>RMarkdown</a:t>
            </a:r>
            <a:r>
              <a:rPr lang="de-DE" dirty="0"/>
              <a:t> </a:t>
            </a:r>
            <a:r>
              <a:rPr lang="de-DE" dirty="0" err="1"/>
              <a:t>makes</a:t>
            </a:r>
            <a:r>
              <a:rPr lang="de-DE" dirty="0"/>
              <a:t> a PDF (</a:t>
            </a:r>
            <a:r>
              <a:rPr lang="de-DE" dirty="0" err="1"/>
              <a:t>or</a:t>
            </a:r>
            <a:r>
              <a:rPr lang="de-DE" dirty="0"/>
              <a:t>…)</a:t>
            </a:r>
          </a:p>
        </p:txBody>
      </p:sp>
      <p:pic>
        <p:nvPicPr>
          <p:cNvPr id="7" name="Bildplatzhalter 6">
            <a:extLst>
              <a:ext uri="{FF2B5EF4-FFF2-40B4-BE49-F238E27FC236}">
                <a16:creationId xmlns:a16="http://schemas.microsoft.com/office/drawing/2014/main" id="{0FD0AD7F-595B-4556-986C-1C0ADCE49D6C}"/>
              </a:ext>
            </a:extLst>
          </p:cNvPr>
          <p:cNvPicPr>
            <a:picLocks noGrp="1" noChangeAspect="1"/>
          </p:cNvPicPr>
          <p:nvPr>
            <p:ph type="pic" sz="quarter" idx="13"/>
          </p:nvPr>
        </p:nvPicPr>
        <p:blipFill rotWithShape="1">
          <a:blip r:embed="rId2"/>
          <a:srcRect t="14038" b="14038"/>
          <a:stretch/>
        </p:blipFill>
        <p:spPr/>
      </p:pic>
      <p:sp>
        <p:nvSpPr>
          <p:cNvPr id="5" name="Foliennummernplatzhalter 4">
            <a:extLst>
              <a:ext uri="{FF2B5EF4-FFF2-40B4-BE49-F238E27FC236}">
                <a16:creationId xmlns:a16="http://schemas.microsoft.com/office/drawing/2014/main" id="{28492B84-6FA4-430F-AA72-59A7D447EFF8}"/>
              </a:ext>
            </a:extLst>
          </p:cNvPr>
          <p:cNvSpPr>
            <a:spLocks noGrp="1"/>
          </p:cNvSpPr>
          <p:nvPr>
            <p:ph type="sldNum" sz="quarter" idx="12"/>
          </p:nvPr>
        </p:nvSpPr>
        <p:spPr/>
        <p:txBody>
          <a:bodyPr/>
          <a:lstStyle/>
          <a:p>
            <a:fld id="{1206269C-C24E-4E80-9A4B-E7E19BB59A67}" type="slidenum">
              <a:rPr lang="de-AT" smtClean="0"/>
              <a:pPr/>
              <a:t>183</a:t>
            </a:fld>
            <a:endParaRPr lang="de-AT" dirty="0"/>
          </a:p>
        </p:txBody>
      </p:sp>
      <p:sp>
        <p:nvSpPr>
          <p:cNvPr id="3" name="Fußzeilenplatzhalter 2">
            <a:extLst>
              <a:ext uri="{FF2B5EF4-FFF2-40B4-BE49-F238E27FC236}">
                <a16:creationId xmlns:a16="http://schemas.microsoft.com/office/drawing/2014/main" id="{3E34121D-91BF-8FE3-3A5D-7C5F93E48E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96097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9976E-E4E2-43E3-B4C0-D31E4944D33A}"/>
              </a:ext>
            </a:extLst>
          </p:cNvPr>
          <p:cNvSpPr>
            <a:spLocks noGrp="1"/>
          </p:cNvSpPr>
          <p:nvPr>
            <p:ph type="title"/>
          </p:nvPr>
        </p:nvSpPr>
        <p:spPr/>
        <p:txBody>
          <a:bodyPr/>
          <a:lstStyle/>
          <a:p>
            <a:endParaRPr lang="de-DE"/>
          </a:p>
        </p:txBody>
      </p:sp>
      <p:pic>
        <p:nvPicPr>
          <p:cNvPr id="9" name="Bildplatzhalter 8">
            <a:extLst>
              <a:ext uri="{FF2B5EF4-FFF2-40B4-BE49-F238E27FC236}">
                <a16:creationId xmlns:a16="http://schemas.microsoft.com/office/drawing/2014/main" id="{5B214205-E8CD-494F-86E6-A6FA8C557E3A}"/>
              </a:ext>
            </a:extLst>
          </p:cNvPr>
          <p:cNvPicPr>
            <a:picLocks noGrp="1" noChangeAspect="1"/>
          </p:cNvPicPr>
          <p:nvPr>
            <p:ph type="pic" sz="quarter" idx="13"/>
          </p:nvPr>
        </p:nvPicPr>
        <p:blipFill rotWithShape="1">
          <a:blip r:embed="rId2"/>
          <a:srcRect t="16397" b="16397"/>
          <a:stretch/>
        </p:blipFill>
        <p:spPr>
          <a:xfrm>
            <a:off x="539750" y="787400"/>
            <a:ext cx="7978775" cy="3821113"/>
          </a:xfrm>
        </p:spPr>
      </p:pic>
      <p:sp>
        <p:nvSpPr>
          <p:cNvPr id="5" name="Foliennummernplatzhalter 4">
            <a:extLst>
              <a:ext uri="{FF2B5EF4-FFF2-40B4-BE49-F238E27FC236}">
                <a16:creationId xmlns:a16="http://schemas.microsoft.com/office/drawing/2014/main" id="{BE6F6B6D-588F-4F82-AC57-4FD38F64E9B5}"/>
              </a:ext>
            </a:extLst>
          </p:cNvPr>
          <p:cNvSpPr>
            <a:spLocks noGrp="1"/>
          </p:cNvSpPr>
          <p:nvPr>
            <p:ph type="sldNum" sz="quarter" idx="12"/>
          </p:nvPr>
        </p:nvSpPr>
        <p:spPr/>
        <p:txBody>
          <a:bodyPr/>
          <a:lstStyle/>
          <a:p>
            <a:fld id="{1206269C-C24E-4E80-9A4B-E7E19BB59A67}" type="slidenum">
              <a:rPr lang="de-AT" smtClean="0"/>
              <a:pPr/>
              <a:t>184</a:t>
            </a:fld>
            <a:endParaRPr lang="de-AT" dirty="0"/>
          </a:p>
        </p:txBody>
      </p:sp>
      <p:sp>
        <p:nvSpPr>
          <p:cNvPr id="3" name="Fußzeilenplatzhalter 2">
            <a:extLst>
              <a:ext uri="{FF2B5EF4-FFF2-40B4-BE49-F238E27FC236}">
                <a16:creationId xmlns:a16="http://schemas.microsoft.com/office/drawing/2014/main" id="{061A38BC-C781-230A-ABDE-424849EFF51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069563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5A68A4-5302-41AD-8DB1-637C7F4FF9E3}"/>
              </a:ext>
            </a:extLst>
          </p:cNvPr>
          <p:cNvSpPr>
            <a:spLocks noGrp="1"/>
          </p:cNvSpPr>
          <p:nvPr>
            <p:ph type="title"/>
          </p:nvPr>
        </p:nvSpPr>
        <p:spPr/>
        <p:txBody>
          <a:bodyPr/>
          <a:lstStyle/>
          <a:p>
            <a:r>
              <a:rPr lang="de-DE" dirty="0"/>
              <a:t>Source Editor</a:t>
            </a:r>
          </a:p>
        </p:txBody>
      </p:sp>
      <p:sp>
        <p:nvSpPr>
          <p:cNvPr id="5" name="Foliennummernplatzhalter 4">
            <a:extLst>
              <a:ext uri="{FF2B5EF4-FFF2-40B4-BE49-F238E27FC236}">
                <a16:creationId xmlns:a16="http://schemas.microsoft.com/office/drawing/2014/main" id="{DD023F6D-9AB4-4D73-9D62-C57B924FB9CF}"/>
              </a:ext>
            </a:extLst>
          </p:cNvPr>
          <p:cNvSpPr>
            <a:spLocks noGrp="1"/>
          </p:cNvSpPr>
          <p:nvPr>
            <p:ph type="sldNum" sz="quarter" idx="12"/>
          </p:nvPr>
        </p:nvSpPr>
        <p:spPr/>
        <p:txBody>
          <a:bodyPr/>
          <a:lstStyle/>
          <a:p>
            <a:fld id="{1206269C-C24E-4E80-9A4B-E7E19BB59A67}" type="slidenum">
              <a:rPr lang="de-AT" smtClean="0"/>
              <a:pPr/>
              <a:t>185</a:t>
            </a:fld>
            <a:endParaRPr lang="de-AT" dirty="0"/>
          </a:p>
        </p:txBody>
      </p:sp>
      <p:pic>
        <p:nvPicPr>
          <p:cNvPr id="7" name="Grafik 6">
            <a:extLst>
              <a:ext uri="{FF2B5EF4-FFF2-40B4-BE49-F238E27FC236}">
                <a16:creationId xmlns:a16="http://schemas.microsoft.com/office/drawing/2014/main" id="{D2195460-86EA-48DE-828B-85D00D70011C}"/>
              </a:ext>
            </a:extLst>
          </p:cNvPr>
          <p:cNvPicPr>
            <a:picLocks noChangeAspect="1"/>
          </p:cNvPicPr>
          <p:nvPr/>
        </p:nvPicPr>
        <p:blipFill>
          <a:blip r:embed="rId2"/>
          <a:stretch>
            <a:fillRect/>
          </a:stretch>
        </p:blipFill>
        <p:spPr>
          <a:xfrm>
            <a:off x="1062900" y="1390589"/>
            <a:ext cx="7018199" cy="3164569"/>
          </a:xfrm>
          <a:prstGeom prst="rect">
            <a:avLst/>
          </a:prstGeom>
        </p:spPr>
      </p:pic>
      <p:sp>
        <p:nvSpPr>
          <p:cNvPr id="3" name="Fußzeilenplatzhalter 2">
            <a:extLst>
              <a:ext uri="{FF2B5EF4-FFF2-40B4-BE49-F238E27FC236}">
                <a16:creationId xmlns:a16="http://schemas.microsoft.com/office/drawing/2014/main" id="{658C2211-9B27-EAAC-FB53-AD5FF46B68A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38920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30C20-D862-4AEF-8D8E-064B90873F77}"/>
              </a:ext>
            </a:extLst>
          </p:cNvPr>
          <p:cNvSpPr>
            <a:spLocks noGrp="1"/>
          </p:cNvSpPr>
          <p:nvPr>
            <p:ph type="title"/>
          </p:nvPr>
        </p:nvSpPr>
        <p:spPr/>
        <p:txBody>
          <a:bodyPr/>
          <a:lstStyle/>
          <a:p>
            <a:r>
              <a:rPr lang="de-DE" dirty="0"/>
              <a:t>Visual Editor</a:t>
            </a:r>
          </a:p>
        </p:txBody>
      </p:sp>
      <p:sp>
        <p:nvSpPr>
          <p:cNvPr id="5" name="Foliennummernplatzhalter 4">
            <a:extLst>
              <a:ext uri="{FF2B5EF4-FFF2-40B4-BE49-F238E27FC236}">
                <a16:creationId xmlns:a16="http://schemas.microsoft.com/office/drawing/2014/main" id="{978A63F4-79AC-41EB-A1BC-B29B94F1F728}"/>
              </a:ext>
            </a:extLst>
          </p:cNvPr>
          <p:cNvSpPr>
            <a:spLocks noGrp="1"/>
          </p:cNvSpPr>
          <p:nvPr>
            <p:ph type="sldNum" sz="quarter" idx="12"/>
          </p:nvPr>
        </p:nvSpPr>
        <p:spPr/>
        <p:txBody>
          <a:bodyPr/>
          <a:lstStyle/>
          <a:p>
            <a:fld id="{1206269C-C24E-4E80-9A4B-E7E19BB59A67}" type="slidenum">
              <a:rPr lang="de-AT" smtClean="0"/>
              <a:pPr/>
              <a:t>186</a:t>
            </a:fld>
            <a:endParaRPr lang="de-AT" dirty="0"/>
          </a:p>
        </p:txBody>
      </p:sp>
      <p:pic>
        <p:nvPicPr>
          <p:cNvPr id="9" name="Grafik 8">
            <a:extLst>
              <a:ext uri="{FF2B5EF4-FFF2-40B4-BE49-F238E27FC236}">
                <a16:creationId xmlns:a16="http://schemas.microsoft.com/office/drawing/2014/main" id="{41FECAEF-5599-4B37-B274-44994C25FDBB}"/>
              </a:ext>
            </a:extLst>
          </p:cNvPr>
          <p:cNvPicPr>
            <a:picLocks noChangeAspect="1"/>
          </p:cNvPicPr>
          <p:nvPr/>
        </p:nvPicPr>
        <p:blipFill>
          <a:blip r:embed="rId3"/>
          <a:stretch>
            <a:fillRect/>
          </a:stretch>
        </p:blipFill>
        <p:spPr>
          <a:xfrm>
            <a:off x="1249420" y="1215955"/>
            <a:ext cx="6645159" cy="3447731"/>
          </a:xfrm>
          <a:prstGeom prst="rect">
            <a:avLst/>
          </a:prstGeom>
        </p:spPr>
      </p:pic>
      <p:sp>
        <p:nvSpPr>
          <p:cNvPr id="10" name="Textfeld 9">
            <a:extLst>
              <a:ext uri="{FF2B5EF4-FFF2-40B4-BE49-F238E27FC236}">
                <a16:creationId xmlns:a16="http://schemas.microsoft.com/office/drawing/2014/main" id="{0827E03F-FEAB-4BE3-8F7E-F21C91C5BFCD}"/>
              </a:ext>
            </a:extLst>
          </p:cNvPr>
          <p:cNvSpPr txBox="1"/>
          <p:nvPr/>
        </p:nvSpPr>
        <p:spPr>
          <a:xfrm>
            <a:off x="3076414" y="1875295"/>
            <a:ext cx="3735091"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alibri" panose="020F0502020204030204" pitchFamily="34" charset="0"/>
                <a:cs typeface="Calibri" panose="020F0502020204030204" pitchFamily="34" charset="0"/>
              </a:rPr>
              <a:t>The Visual Editor brings R Markdown closer to WYSIWYG text editors such as Word. The most common formatting options are selectable by mouse click.</a:t>
            </a:r>
            <a:endParaRPr lang="de-DE" dirty="0">
              <a:latin typeface="Calibri" panose="020F0502020204030204" pitchFamily="34" charset="0"/>
              <a:cs typeface="Calibri" panose="020F0502020204030204" pitchFamily="34" charset="0"/>
            </a:endParaRPr>
          </a:p>
        </p:txBody>
      </p:sp>
      <p:sp>
        <p:nvSpPr>
          <p:cNvPr id="3" name="Fußzeilenplatzhalter 2">
            <a:extLst>
              <a:ext uri="{FF2B5EF4-FFF2-40B4-BE49-F238E27FC236}">
                <a16:creationId xmlns:a16="http://schemas.microsoft.com/office/drawing/2014/main" id="{28252F5F-4E89-DC3C-33F8-8888A8EB24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608469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Demo: </a:t>
            </a:r>
            <a:r>
              <a:rPr lang="de-DE" dirty="0" err="1"/>
              <a:t>Rmd</a:t>
            </a:r>
            <a:r>
              <a:rPr lang="de-DE" dirty="0"/>
              <a:t> File</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p:txBody>
          <a:bodyPr/>
          <a:lstStyle/>
          <a:p>
            <a:r>
              <a:rPr lang="de-DE" dirty="0" err="1"/>
              <a:t>Rmd</a:t>
            </a:r>
            <a:r>
              <a:rPr lang="de-DE" dirty="0"/>
              <a:t> Template</a:t>
            </a:r>
          </a:p>
          <a:p>
            <a:r>
              <a:rPr lang="de-DE" dirty="0"/>
              <a:t>YAML Header mit Menü verstellen (</a:t>
            </a:r>
            <a:r>
              <a:rPr lang="de-DE" dirty="0" err="1"/>
              <a:t>output</a:t>
            </a:r>
            <a:r>
              <a:rPr lang="de-DE" dirty="0"/>
              <a:t> </a:t>
            </a:r>
            <a:r>
              <a:rPr lang="de-DE" dirty="0" err="1"/>
              <a:t>format</a:t>
            </a:r>
            <a:r>
              <a:rPr lang="de-DE" dirty="0"/>
              <a:t>)</a:t>
            </a:r>
          </a:p>
          <a:p>
            <a:r>
              <a:rPr lang="de-DE" dirty="0" err="1"/>
              <a:t>Knit</a:t>
            </a:r>
            <a:r>
              <a:rPr lang="de-DE" dirty="0"/>
              <a:t> Button</a:t>
            </a:r>
          </a:p>
          <a:p>
            <a:r>
              <a:rPr lang="de-DE" dirty="0"/>
              <a:t>Überschriften und Ebenen</a:t>
            </a:r>
          </a:p>
          <a:p>
            <a:r>
              <a:rPr lang="de-DE" dirty="0"/>
              <a:t>Kommentare &lt;!-- Kommentar--&gt;</a:t>
            </a:r>
          </a:p>
          <a:p>
            <a:endParaRPr lang="de-DE" dirty="0"/>
          </a:p>
          <a:p>
            <a:pPr marL="0" indent="0">
              <a:buNone/>
            </a:pP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187</a:t>
            </a:fld>
            <a:endParaRPr lang="de-AT" dirty="0"/>
          </a:p>
        </p:txBody>
      </p:sp>
      <p:sp>
        <p:nvSpPr>
          <p:cNvPr id="6" name="Fußzeilenplatzhalter 5">
            <a:extLst>
              <a:ext uri="{FF2B5EF4-FFF2-40B4-BE49-F238E27FC236}">
                <a16:creationId xmlns:a16="http://schemas.microsoft.com/office/drawing/2014/main" id="{1CFF9C35-C544-61EE-EF3C-372DC3C467B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109763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Programming</a:t>
            </a:r>
            <a:r>
              <a:rPr lang="de-DE" dirty="0"/>
              <a:t> in R </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188</a:t>
            </a:fld>
            <a:endParaRPr lang="de-AT" dirty="0"/>
          </a:p>
        </p:txBody>
      </p:sp>
      <p:sp>
        <p:nvSpPr>
          <p:cNvPr id="2" name="Fußzeilenplatzhalter 1">
            <a:extLst>
              <a:ext uri="{FF2B5EF4-FFF2-40B4-BE49-F238E27FC236}">
                <a16:creationId xmlns:a16="http://schemas.microsoft.com/office/drawing/2014/main" id="{FE8E221B-5AED-F0CA-6DC8-3F0F2EDF7BC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9154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189</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20000"/>
          </a:bodyPr>
          <a:lstStyle/>
          <a:p>
            <a:r>
              <a:rPr lang="en-US" dirty="0"/>
              <a:t>One would like to repeat commands</a:t>
            </a:r>
          </a:p>
          <a:p>
            <a:r>
              <a:rPr lang="de-DE" i="1" dirty="0" err="1"/>
              <a:t>for</a:t>
            </a:r>
            <a:r>
              <a:rPr lang="de-DE" i="1" dirty="0"/>
              <a:t> loop</a:t>
            </a:r>
            <a:br>
              <a:rPr lang="de-DE" dirty="0"/>
            </a:br>
            <a:r>
              <a:rPr lang="de-DE" dirty="0" err="1"/>
              <a:t>for</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r>
              <a:rPr lang="de-DE" i="1" dirty="0" err="1"/>
              <a:t>while</a:t>
            </a:r>
            <a:r>
              <a:rPr lang="de-DE" i="1" dirty="0"/>
              <a:t> </a:t>
            </a:r>
            <a:r>
              <a:rPr lang="de-DE" dirty="0"/>
              <a:t>loop</a:t>
            </a:r>
            <a:br>
              <a:rPr lang="de-DE" dirty="0"/>
            </a:br>
            <a:r>
              <a:rPr lang="de-DE" dirty="0" err="1"/>
              <a:t>while</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endParaRPr lang="de-DE" dirty="0"/>
          </a:p>
          <a:p>
            <a:pPr lvl="1"/>
            <a:endParaRPr lang="de-DE" dirty="0"/>
          </a:p>
          <a:p>
            <a:r>
              <a:rPr lang="en-US" dirty="0"/>
              <a:t>You want to execute commands only under certain conditions</a:t>
            </a:r>
            <a:endParaRPr lang="de-DE" dirty="0"/>
          </a:p>
          <a:p>
            <a:pPr lvl="1"/>
            <a:r>
              <a:rPr lang="de-DE" i="1" dirty="0" err="1"/>
              <a:t>if</a:t>
            </a:r>
            <a:r>
              <a:rPr lang="de-DE" i="1" dirty="0"/>
              <a:t> loop</a:t>
            </a:r>
            <a:endParaRPr lang="de-DE" dirty="0"/>
          </a:p>
        </p:txBody>
      </p:sp>
      <p:pic>
        <p:nvPicPr>
          <p:cNvPr id="10" name="Inhaltsplatzhalter 9">
            <a:extLst>
              <a:ext uri="{FF2B5EF4-FFF2-40B4-BE49-F238E27FC236}">
                <a16:creationId xmlns:a16="http://schemas.microsoft.com/office/drawing/2014/main" id="{75A7D309-9DE8-4BD3-A7A5-7371F5A49861}"/>
              </a:ext>
            </a:extLst>
          </p:cNvPr>
          <p:cNvPicPr>
            <a:picLocks noGrp="1" noChangeAspect="1"/>
          </p:cNvPicPr>
          <p:nvPr>
            <p:ph sz="quarter" idx="16"/>
          </p:nvPr>
        </p:nvPicPr>
        <p:blipFill>
          <a:blip r:embed="rId2"/>
          <a:stretch>
            <a:fillRect/>
          </a:stretch>
        </p:blipFill>
        <p:spPr>
          <a:xfrm>
            <a:off x="5326491" y="619449"/>
            <a:ext cx="1819199" cy="1584824"/>
          </a:xfrm>
        </p:spPr>
      </p:pic>
      <p:pic>
        <p:nvPicPr>
          <p:cNvPr id="12" name="Grafik 11">
            <a:extLst>
              <a:ext uri="{FF2B5EF4-FFF2-40B4-BE49-F238E27FC236}">
                <a16:creationId xmlns:a16="http://schemas.microsoft.com/office/drawing/2014/main" id="{BC86E6DC-4D82-4965-B5F0-9653F9C2B9D0}"/>
              </a:ext>
            </a:extLst>
          </p:cNvPr>
          <p:cNvPicPr>
            <a:picLocks noChangeAspect="1"/>
          </p:cNvPicPr>
          <p:nvPr/>
        </p:nvPicPr>
        <p:blipFill>
          <a:blip r:embed="rId3"/>
          <a:stretch>
            <a:fillRect/>
          </a:stretch>
        </p:blipFill>
        <p:spPr>
          <a:xfrm>
            <a:off x="5326491" y="2674587"/>
            <a:ext cx="1917512" cy="1645350"/>
          </a:xfrm>
          <a:prstGeom prst="rect">
            <a:avLst/>
          </a:prstGeom>
        </p:spPr>
      </p:pic>
      <p:sp>
        <p:nvSpPr>
          <p:cNvPr id="2" name="Fußzeilenplatzhalter 1">
            <a:extLst>
              <a:ext uri="{FF2B5EF4-FFF2-40B4-BE49-F238E27FC236}">
                <a16:creationId xmlns:a16="http://schemas.microsoft.com/office/drawing/2014/main" id="{053C93B4-1511-5BD6-3FAE-58096F2F7BD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8127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C396EC89-B02F-48CA-B21D-98E616CB1089}"/>
              </a:ext>
            </a:extLst>
          </p:cNvPr>
          <p:cNvSpPr>
            <a:spLocks noGrp="1"/>
          </p:cNvSpPr>
          <p:nvPr>
            <p:ph type="sldNum" sz="quarter" idx="12"/>
          </p:nvPr>
        </p:nvSpPr>
        <p:spPr/>
        <p:txBody>
          <a:bodyPr/>
          <a:lstStyle/>
          <a:p>
            <a:fld id="{1206269C-C24E-4E80-9A4B-E7E19BB59A67}" type="slidenum">
              <a:rPr lang="de-AT" smtClean="0"/>
              <a:pPr/>
              <a:t>19</a:t>
            </a:fld>
            <a:endParaRPr lang="de-AT" dirty="0"/>
          </a:p>
        </p:txBody>
      </p:sp>
      <p:sp>
        <p:nvSpPr>
          <p:cNvPr id="6" name="Textfeld 5">
            <a:extLst>
              <a:ext uri="{FF2B5EF4-FFF2-40B4-BE49-F238E27FC236}">
                <a16:creationId xmlns:a16="http://schemas.microsoft.com/office/drawing/2014/main" id="{47DF1A50-A5AD-4E7A-B0FB-7E73FA204681}"/>
              </a:ext>
            </a:extLst>
          </p:cNvPr>
          <p:cNvSpPr txBox="1"/>
          <p:nvPr/>
        </p:nvSpPr>
        <p:spPr>
          <a:xfrm>
            <a:off x="1924368" y="2202418"/>
            <a:ext cx="5295264" cy="369332"/>
          </a:xfrm>
          <a:custGeom>
            <a:avLst/>
            <a:gdLst>
              <a:gd name="connsiteX0" fmla="*/ 0 w 5295264"/>
              <a:gd name="connsiteY0" fmla="*/ 0 h 369332"/>
              <a:gd name="connsiteX1" fmla="*/ 714861 w 5295264"/>
              <a:gd name="connsiteY1" fmla="*/ 0 h 369332"/>
              <a:gd name="connsiteX2" fmla="*/ 1429721 w 5295264"/>
              <a:gd name="connsiteY2" fmla="*/ 0 h 369332"/>
              <a:gd name="connsiteX3" fmla="*/ 2091629 w 5295264"/>
              <a:gd name="connsiteY3" fmla="*/ 0 h 369332"/>
              <a:gd name="connsiteX4" fmla="*/ 2753537 w 5295264"/>
              <a:gd name="connsiteY4" fmla="*/ 0 h 369332"/>
              <a:gd name="connsiteX5" fmla="*/ 3256587 w 5295264"/>
              <a:gd name="connsiteY5" fmla="*/ 0 h 369332"/>
              <a:gd name="connsiteX6" fmla="*/ 3918495 w 5295264"/>
              <a:gd name="connsiteY6" fmla="*/ 0 h 369332"/>
              <a:gd name="connsiteX7" fmla="*/ 4633356 w 5295264"/>
              <a:gd name="connsiteY7" fmla="*/ 0 h 369332"/>
              <a:gd name="connsiteX8" fmla="*/ 5295264 w 5295264"/>
              <a:gd name="connsiteY8" fmla="*/ 0 h 369332"/>
              <a:gd name="connsiteX9" fmla="*/ 5295264 w 5295264"/>
              <a:gd name="connsiteY9" fmla="*/ 369332 h 369332"/>
              <a:gd name="connsiteX10" fmla="*/ 4686309 w 5295264"/>
              <a:gd name="connsiteY10" fmla="*/ 369332 h 369332"/>
              <a:gd name="connsiteX11" fmla="*/ 4130306 w 5295264"/>
              <a:gd name="connsiteY11" fmla="*/ 369332 h 369332"/>
              <a:gd name="connsiteX12" fmla="*/ 3362493 w 5295264"/>
              <a:gd name="connsiteY12" fmla="*/ 369332 h 369332"/>
              <a:gd name="connsiteX13" fmla="*/ 2859443 w 5295264"/>
              <a:gd name="connsiteY13" fmla="*/ 369332 h 369332"/>
              <a:gd name="connsiteX14" fmla="*/ 2197535 w 5295264"/>
              <a:gd name="connsiteY14" fmla="*/ 369332 h 369332"/>
              <a:gd name="connsiteX15" fmla="*/ 1641532 w 5295264"/>
              <a:gd name="connsiteY15" fmla="*/ 369332 h 369332"/>
              <a:gd name="connsiteX16" fmla="*/ 979624 w 5295264"/>
              <a:gd name="connsiteY16" fmla="*/ 369332 h 369332"/>
              <a:gd name="connsiteX17" fmla="*/ 0 w 5295264"/>
              <a:gd name="connsiteY17" fmla="*/ 369332 h 369332"/>
              <a:gd name="connsiteX18" fmla="*/ 0 w 5295264"/>
              <a:gd name="connsiteY1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95264" h="369332" fill="none" extrusionOk="0">
                <a:moveTo>
                  <a:pt x="0" y="0"/>
                </a:moveTo>
                <a:cubicBezTo>
                  <a:pt x="240048" y="-15132"/>
                  <a:pt x="507344" y="-26663"/>
                  <a:pt x="714861" y="0"/>
                </a:cubicBezTo>
                <a:cubicBezTo>
                  <a:pt x="922378" y="26663"/>
                  <a:pt x="1124783" y="-3674"/>
                  <a:pt x="1429721" y="0"/>
                </a:cubicBezTo>
                <a:cubicBezTo>
                  <a:pt x="1734659" y="3674"/>
                  <a:pt x="1768280" y="-10542"/>
                  <a:pt x="2091629" y="0"/>
                </a:cubicBezTo>
                <a:cubicBezTo>
                  <a:pt x="2414978" y="10542"/>
                  <a:pt x="2436948" y="3540"/>
                  <a:pt x="2753537" y="0"/>
                </a:cubicBezTo>
                <a:cubicBezTo>
                  <a:pt x="3070126" y="-3540"/>
                  <a:pt x="3096670" y="12066"/>
                  <a:pt x="3256587" y="0"/>
                </a:cubicBezTo>
                <a:cubicBezTo>
                  <a:pt x="3416504" y="-12066"/>
                  <a:pt x="3780910" y="-6885"/>
                  <a:pt x="3918495" y="0"/>
                </a:cubicBezTo>
                <a:cubicBezTo>
                  <a:pt x="4056080" y="6885"/>
                  <a:pt x="4343368" y="-10523"/>
                  <a:pt x="4633356" y="0"/>
                </a:cubicBezTo>
                <a:cubicBezTo>
                  <a:pt x="4923344" y="10523"/>
                  <a:pt x="5084952" y="1181"/>
                  <a:pt x="5295264" y="0"/>
                </a:cubicBezTo>
                <a:cubicBezTo>
                  <a:pt x="5303841" y="83586"/>
                  <a:pt x="5290313" y="258143"/>
                  <a:pt x="5295264" y="369332"/>
                </a:cubicBezTo>
                <a:cubicBezTo>
                  <a:pt x="5005399" y="370756"/>
                  <a:pt x="4892502" y="391457"/>
                  <a:pt x="4686309" y="369332"/>
                </a:cubicBezTo>
                <a:cubicBezTo>
                  <a:pt x="4480116" y="347207"/>
                  <a:pt x="4374832" y="361414"/>
                  <a:pt x="4130306" y="369332"/>
                </a:cubicBezTo>
                <a:cubicBezTo>
                  <a:pt x="3885780" y="377250"/>
                  <a:pt x="3616347" y="374505"/>
                  <a:pt x="3362493" y="369332"/>
                </a:cubicBezTo>
                <a:cubicBezTo>
                  <a:pt x="3108639" y="364159"/>
                  <a:pt x="3000420" y="380926"/>
                  <a:pt x="2859443" y="369332"/>
                </a:cubicBezTo>
                <a:cubicBezTo>
                  <a:pt x="2718466" y="357739"/>
                  <a:pt x="2331906" y="338118"/>
                  <a:pt x="2197535" y="369332"/>
                </a:cubicBezTo>
                <a:cubicBezTo>
                  <a:pt x="2063164" y="400546"/>
                  <a:pt x="1835221" y="357171"/>
                  <a:pt x="1641532" y="369332"/>
                </a:cubicBezTo>
                <a:cubicBezTo>
                  <a:pt x="1447843" y="381493"/>
                  <a:pt x="1281101" y="350019"/>
                  <a:pt x="979624" y="369332"/>
                </a:cubicBezTo>
                <a:cubicBezTo>
                  <a:pt x="678147" y="388645"/>
                  <a:pt x="320341" y="355214"/>
                  <a:pt x="0" y="369332"/>
                </a:cubicBezTo>
                <a:cubicBezTo>
                  <a:pt x="14332" y="294860"/>
                  <a:pt x="-17415" y="75755"/>
                  <a:pt x="0" y="0"/>
                </a:cubicBezTo>
                <a:close/>
              </a:path>
              <a:path w="5295264" h="369332" stroke="0" extrusionOk="0">
                <a:moveTo>
                  <a:pt x="0" y="0"/>
                </a:moveTo>
                <a:cubicBezTo>
                  <a:pt x="329386" y="12048"/>
                  <a:pt x="507580" y="9237"/>
                  <a:pt x="661908" y="0"/>
                </a:cubicBezTo>
                <a:cubicBezTo>
                  <a:pt x="816236" y="-9237"/>
                  <a:pt x="1027677" y="18439"/>
                  <a:pt x="1376769" y="0"/>
                </a:cubicBezTo>
                <a:cubicBezTo>
                  <a:pt x="1725861" y="-18439"/>
                  <a:pt x="1952792" y="20928"/>
                  <a:pt x="2144582" y="0"/>
                </a:cubicBezTo>
                <a:cubicBezTo>
                  <a:pt x="2336372" y="-20928"/>
                  <a:pt x="2530776" y="1135"/>
                  <a:pt x="2753537" y="0"/>
                </a:cubicBezTo>
                <a:cubicBezTo>
                  <a:pt x="2976299" y="-1135"/>
                  <a:pt x="3141083" y="-10923"/>
                  <a:pt x="3415445" y="0"/>
                </a:cubicBezTo>
                <a:cubicBezTo>
                  <a:pt x="3689807" y="10923"/>
                  <a:pt x="3857799" y="1370"/>
                  <a:pt x="4130306" y="0"/>
                </a:cubicBezTo>
                <a:cubicBezTo>
                  <a:pt x="4402813" y="-1370"/>
                  <a:pt x="4961770" y="-15760"/>
                  <a:pt x="5295264" y="0"/>
                </a:cubicBezTo>
                <a:cubicBezTo>
                  <a:pt x="5313002" y="89774"/>
                  <a:pt x="5292284" y="251885"/>
                  <a:pt x="5295264" y="369332"/>
                </a:cubicBezTo>
                <a:cubicBezTo>
                  <a:pt x="5071523" y="348944"/>
                  <a:pt x="4974825" y="379642"/>
                  <a:pt x="4739261" y="369332"/>
                </a:cubicBezTo>
                <a:cubicBezTo>
                  <a:pt x="4503697" y="359022"/>
                  <a:pt x="4182125" y="353749"/>
                  <a:pt x="3971448" y="369332"/>
                </a:cubicBezTo>
                <a:cubicBezTo>
                  <a:pt x="3760771" y="384915"/>
                  <a:pt x="3633575" y="353281"/>
                  <a:pt x="3362493" y="369332"/>
                </a:cubicBezTo>
                <a:cubicBezTo>
                  <a:pt x="3091411" y="385383"/>
                  <a:pt x="2924398" y="373320"/>
                  <a:pt x="2700585" y="369332"/>
                </a:cubicBezTo>
                <a:cubicBezTo>
                  <a:pt x="2476772" y="365344"/>
                  <a:pt x="2262578" y="379999"/>
                  <a:pt x="1932771" y="369332"/>
                </a:cubicBezTo>
                <a:cubicBezTo>
                  <a:pt x="1602964" y="358665"/>
                  <a:pt x="1437191" y="355459"/>
                  <a:pt x="1270863" y="369332"/>
                </a:cubicBezTo>
                <a:cubicBezTo>
                  <a:pt x="1104535" y="383205"/>
                  <a:pt x="332279" y="382595"/>
                  <a:pt x="0" y="369332"/>
                </a:cubicBezTo>
                <a:cubicBezTo>
                  <a:pt x="8838" y="252995"/>
                  <a:pt x="9385" y="141689"/>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kann alles  (… </a:t>
            </a:r>
            <a:r>
              <a:rPr lang="de-DE" b="1" i="1" dirty="0"/>
              <a:t>man muss nur wissen wie</a:t>
            </a:r>
            <a:r>
              <a:rPr lang="de-DE" b="1" dirty="0"/>
              <a:t>) </a:t>
            </a:r>
            <a:r>
              <a:rPr lang="de-DE" b="1" dirty="0">
                <a:sym typeface="Wingdings" panose="05000000000000000000" pitchFamily="2" charset="2"/>
              </a:rPr>
              <a:t></a:t>
            </a:r>
            <a:endParaRPr lang="de-DE" b="1" dirty="0"/>
          </a:p>
        </p:txBody>
      </p:sp>
      <p:sp>
        <p:nvSpPr>
          <p:cNvPr id="2" name="Fußzeilenplatzhalter 1">
            <a:extLst>
              <a:ext uri="{FF2B5EF4-FFF2-40B4-BE49-F238E27FC236}">
                <a16:creationId xmlns:a16="http://schemas.microsoft.com/office/drawing/2014/main" id="{A97F814D-BD60-2C27-5F33-3F2066DB66E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extfeld 2">
            <a:extLst>
              <a:ext uri="{FF2B5EF4-FFF2-40B4-BE49-F238E27FC236}">
                <a16:creationId xmlns:a16="http://schemas.microsoft.com/office/drawing/2014/main" id="{4327C8C8-F131-4D0F-CF0E-9E943C1BDF50}"/>
              </a:ext>
            </a:extLst>
          </p:cNvPr>
          <p:cNvSpPr txBox="1"/>
          <p:nvPr/>
        </p:nvSpPr>
        <p:spPr>
          <a:xfrm>
            <a:off x="1682182" y="2724150"/>
            <a:ext cx="5779635" cy="369332"/>
          </a:xfrm>
          <a:custGeom>
            <a:avLst/>
            <a:gdLst>
              <a:gd name="connsiteX0" fmla="*/ 0 w 5779635"/>
              <a:gd name="connsiteY0" fmla="*/ 0 h 369332"/>
              <a:gd name="connsiteX1" fmla="*/ 526589 w 5779635"/>
              <a:gd name="connsiteY1" fmla="*/ 0 h 369332"/>
              <a:gd name="connsiteX2" fmla="*/ 995382 w 5779635"/>
              <a:gd name="connsiteY2" fmla="*/ 0 h 369332"/>
              <a:gd name="connsiteX3" fmla="*/ 1637563 w 5779635"/>
              <a:gd name="connsiteY3" fmla="*/ 0 h 369332"/>
              <a:gd name="connsiteX4" fmla="*/ 2337541 w 5779635"/>
              <a:gd name="connsiteY4" fmla="*/ 0 h 369332"/>
              <a:gd name="connsiteX5" fmla="*/ 3037519 w 5779635"/>
              <a:gd name="connsiteY5" fmla="*/ 0 h 369332"/>
              <a:gd name="connsiteX6" fmla="*/ 3795294 w 5779635"/>
              <a:gd name="connsiteY6" fmla="*/ 0 h 369332"/>
              <a:gd name="connsiteX7" fmla="*/ 4437475 w 5779635"/>
              <a:gd name="connsiteY7" fmla="*/ 0 h 369332"/>
              <a:gd name="connsiteX8" fmla="*/ 5021861 w 5779635"/>
              <a:gd name="connsiteY8" fmla="*/ 0 h 369332"/>
              <a:gd name="connsiteX9" fmla="*/ 5779635 w 5779635"/>
              <a:gd name="connsiteY9" fmla="*/ 0 h 369332"/>
              <a:gd name="connsiteX10" fmla="*/ 5779635 w 5779635"/>
              <a:gd name="connsiteY10" fmla="*/ 369332 h 369332"/>
              <a:gd name="connsiteX11" fmla="*/ 5195250 w 5779635"/>
              <a:gd name="connsiteY11" fmla="*/ 369332 h 369332"/>
              <a:gd name="connsiteX12" fmla="*/ 4668661 w 5779635"/>
              <a:gd name="connsiteY12" fmla="*/ 369332 h 369332"/>
              <a:gd name="connsiteX13" fmla="*/ 4026479 w 5779635"/>
              <a:gd name="connsiteY13" fmla="*/ 369332 h 369332"/>
              <a:gd name="connsiteX14" fmla="*/ 3442094 w 5779635"/>
              <a:gd name="connsiteY14" fmla="*/ 369332 h 369332"/>
              <a:gd name="connsiteX15" fmla="*/ 2973301 w 5779635"/>
              <a:gd name="connsiteY15" fmla="*/ 369332 h 369332"/>
              <a:gd name="connsiteX16" fmla="*/ 2504509 w 5779635"/>
              <a:gd name="connsiteY16" fmla="*/ 369332 h 369332"/>
              <a:gd name="connsiteX17" fmla="*/ 1746734 w 5779635"/>
              <a:gd name="connsiteY17" fmla="*/ 369332 h 369332"/>
              <a:gd name="connsiteX18" fmla="*/ 988960 w 5779635"/>
              <a:gd name="connsiteY18" fmla="*/ 369332 h 369332"/>
              <a:gd name="connsiteX19" fmla="*/ 0 w 5779635"/>
              <a:gd name="connsiteY19" fmla="*/ 369332 h 369332"/>
              <a:gd name="connsiteX20" fmla="*/ 0 w 5779635"/>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9635" h="369332" fill="none" extrusionOk="0">
                <a:moveTo>
                  <a:pt x="0" y="0"/>
                </a:moveTo>
                <a:cubicBezTo>
                  <a:pt x="171516" y="505"/>
                  <a:pt x="416854" y="-17447"/>
                  <a:pt x="526589" y="0"/>
                </a:cubicBezTo>
                <a:cubicBezTo>
                  <a:pt x="636324" y="17447"/>
                  <a:pt x="788661" y="2223"/>
                  <a:pt x="995382" y="0"/>
                </a:cubicBezTo>
                <a:cubicBezTo>
                  <a:pt x="1202103" y="-2223"/>
                  <a:pt x="1334726" y="-12825"/>
                  <a:pt x="1637563" y="0"/>
                </a:cubicBezTo>
                <a:cubicBezTo>
                  <a:pt x="1940400" y="12825"/>
                  <a:pt x="2025891" y="28918"/>
                  <a:pt x="2337541" y="0"/>
                </a:cubicBezTo>
                <a:cubicBezTo>
                  <a:pt x="2649191" y="-28918"/>
                  <a:pt x="2888903" y="-19982"/>
                  <a:pt x="3037519" y="0"/>
                </a:cubicBezTo>
                <a:cubicBezTo>
                  <a:pt x="3186135" y="19982"/>
                  <a:pt x="3462609" y="34314"/>
                  <a:pt x="3795294" y="0"/>
                </a:cubicBezTo>
                <a:cubicBezTo>
                  <a:pt x="4127979" y="-34314"/>
                  <a:pt x="4266025" y="6740"/>
                  <a:pt x="4437475" y="0"/>
                </a:cubicBezTo>
                <a:cubicBezTo>
                  <a:pt x="4608925" y="-6740"/>
                  <a:pt x="4780065" y="28818"/>
                  <a:pt x="5021861" y="0"/>
                </a:cubicBezTo>
                <a:cubicBezTo>
                  <a:pt x="5263657" y="-28818"/>
                  <a:pt x="5525478" y="-466"/>
                  <a:pt x="5779635" y="0"/>
                </a:cubicBezTo>
                <a:cubicBezTo>
                  <a:pt x="5790933" y="174719"/>
                  <a:pt x="5793597" y="251042"/>
                  <a:pt x="5779635" y="369332"/>
                </a:cubicBezTo>
                <a:cubicBezTo>
                  <a:pt x="5602656" y="347605"/>
                  <a:pt x="5428437" y="343597"/>
                  <a:pt x="5195250" y="369332"/>
                </a:cubicBezTo>
                <a:cubicBezTo>
                  <a:pt x="4962064" y="395067"/>
                  <a:pt x="4908564" y="394240"/>
                  <a:pt x="4668661" y="369332"/>
                </a:cubicBezTo>
                <a:cubicBezTo>
                  <a:pt x="4428758" y="344424"/>
                  <a:pt x="4314997" y="351765"/>
                  <a:pt x="4026479" y="369332"/>
                </a:cubicBezTo>
                <a:cubicBezTo>
                  <a:pt x="3737961" y="386899"/>
                  <a:pt x="3675920" y="380530"/>
                  <a:pt x="3442094" y="369332"/>
                </a:cubicBezTo>
                <a:cubicBezTo>
                  <a:pt x="3208269" y="358134"/>
                  <a:pt x="3195038" y="367516"/>
                  <a:pt x="2973301" y="369332"/>
                </a:cubicBezTo>
                <a:cubicBezTo>
                  <a:pt x="2751564" y="371148"/>
                  <a:pt x="2705125" y="385236"/>
                  <a:pt x="2504509" y="369332"/>
                </a:cubicBezTo>
                <a:cubicBezTo>
                  <a:pt x="2303893" y="353428"/>
                  <a:pt x="2010904" y="362882"/>
                  <a:pt x="1746734" y="369332"/>
                </a:cubicBezTo>
                <a:cubicBezTo>
                  <a:pt x="1482564" y="375782"/>
                  <a:pt x="1310143" y="377570"/>
                  <a:pt x="988960" y="369332"/>
                </a:cubicBezTo>
                <a:cubicBezTo>
                  <a:pt x="667777" y="361094"/>
                  <a:pt x="344040" y="415405"/>
                  <a:pt x="0" y="369332"/>
                </a:cubicBezTo>
                <a:cubicBezTo>
                  <a:pt x="-16915" y="216730"/>
                  <a:pt x="14343" y="74367"/>
                  <a:pt x="0" y="0"/>
                </a:cubicBezTo>
                <a:close/>
              </a:path>
              <a:path w="5779635" h="369332" stroke="0" extrusionOk="0">
                <a:moveTo>
                  <a:pt x="0" y="0"/>
                </a:moveTo>
                <a:cubicBezTo>
                  <a:pt x="317212" y="594"/>
                  <a:pt x="486602" y="-19912"/>
                  <a:pt x="642182" y="0"/>
                </a:cubicBezTo>
                <a:cubicBezTo>
                  <a:pt x="797762" y="19912"/>
                  <a:pt x="1011869" y="7068"/>
                  <a:pt x="1342160" y="0"/>
                </a:cubicBezTo>
                <a:cubicBezTo>
                  <a:pt x="1672451" y="-7068"/>
                  <a:pt x="1867728" y="-13523"/>
                  <a:pt x="2099934" y="0"/>
                </a:cubicBezTo>
                <a:cubicBezTo>
                  <a:pt x="2332140" y="13523"/>
                  <a:pt x="2422491" y="-2204"/>
                  <a:pt x="2684319" y="0"/>
                </a:cubicBezTo>
                <a:cubicBezTo>
                  <a:pt x="2946148" y="2204"/>
                  <a:pt x="3012493" y="12059"/>
                  <a:pt x="3326501" y="0"/>
                </a:cubicBezTo>
                <a:cubicBezTo>
                  <a:pt x="3640509" y="-12059"/>
                  <a:pt x="3872602" y="226"/>
                  <a:pt x="4026479" y="0"/>
                </a:cubicBezTo>
                <a:cubicBezTo>
                  <a:pt x="4180356" y="-226"/>
                  <a:pt x="4382371" y="26341"/>
                  <a:pt x="4610864" y="0"/>
                </a:cubicBezTo>
                <a:cubicBezTo>
                  <a:pt x="4839358" y="-26341"/>
                  <a:pt x="4950453" y="20723"/>
                  <a:pt x="5137453" y="0"/>
                </a:cubicBezTo>
                <a:cubicBezTo>
                  <a:pt x="5324453" y="-20723"/>
                  <a:pt x="5616683" y="19221"/>
                  <a:pt x="5779635" y="0"/>
                </a:cubicBezTo>
                <a:cubicBezTo>
                  <a:pt x="5776706" y="170380"/>
                  <a:pt x="5784408" y="230494"/>
                  <a:pt x="5779635" y="369332"/>
                </a:cubicBezTo>
                <a:cubicBezTo>
                  <a:pt x="5495173" y="386102"/>
                  <a:pt x="5305531" y="382962"/>
                  <a:pt x="5137453" y="369332"/>
                </a:cubicBezTo>
                <a:cubicBezTo>
                  <a:pt x="4969375" y="355702"/>
                  <a:pt x="4738919" y="342610"/>
                  <a:pt x="4495272" y="369332"/>
                </a:cubicBezTo>
                <a:cubicBezTo>
                  <a:pt x="4251625" y="396054"/>
                  <a:pt x="4017090" y="371410"/>
                  <a:pt x="3737497" y="369332"/>
                </a:cubicBezTo>
                <a:cubicBezTo>
                  <a:pt x="3457904" y="367254"/>
                  <a:pt x="3377121" y="395897"/>
                  <a:pt x="3095316" y="369332"/>
                </a:cubicBezTo>
                <a:cubicBezTo>
                  <a:pt x="2813511" y="342767"/>
                  <a:pt x="2642505" y="389882"/>
                  <a:pt x="2395338" y="369332"/>
                </a:cubicBezTo>
                <a:cubicBezTo>
                  <a:pt x="2148171" y="348782"/>
                  <a:pt x="1960137" y="375786"/>
                  <a:pt x="1695360" y="369332"/>
                </a:cubicBezTo>
                <a:cubicBezTo>
                  <a:pt x="1430583" y="362878"/>
                  <a:pt x="1234986" y="349499"/>
                  <a:pt x="1110974" y="369332"/>
                </a:cubicBezTo>
                <a:cubicBezTo>
                  <a:pt x="986962" y="389165"/>
                  <a:pt x="224927" y="352133"/>
                  <a:pt x="0" y="369332"/>
                </a:cubicBezTo>
                <a:cubicBezTo>
                  <a:pt x="-4121" y="278869"/>
                  <a:pt x="-9135" y="155252"/>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a:t>
            </a:r>
            <a:r>
              <a:rPr lang="de-DE" b="1" dirty="0" err="1"/>
              <a:t>can</a:t>
            </a:r>
            <a:r>
              <a:rPr lang="de-DE" b="1" dirty="0"/>
              <a:t> do </a:t>
            </a:r>
            <a:r>
              <a:rPr lang="de-DE" b="1" dirty="0" err="1"/>
              <a:t>everything</a:t>
            </a:r>
            <a:r>
              <a:rPr lang="de-DE" b="1" dirty="0"/>
              <a:t> (… </a:t>
            </a:r>
            <a:r>
              <a:rPr lang="de-DE" b="1" i="1" dirty="0" err="1"/>
              <a:t>you</a:t>
            </a:r>
            <a:r>
              <a:rPr lang="de-DE" b="1" i="1" dirty="0"/>
              <a:t> just </a:t>
            </a:r>
            <a:r>
              <a:rPr lang="de-DE" b="1" i="1" dirty="0" err="1"/>
              <a:t>have</a:t>
            </a:r>
            <a:r>
              <a:rPr lang="de-DE" b="1" i="1" dirty="0"/>
              <a:t> </a:t>
            </a:r>
            <a:r>
              <a:rPr lang="de-DE" b="1" i="1" dirty="0" err="1"/>
              <a:t>to</a:t>
            </a:r>
            <a:r>
              <a:rPr lang="de-DE" b="1" i="1" dirty="0"/>
              <a:t> </a:t>
            </a:r>
            <a:r>
              <a:rPr lang="de-DE" b="1" i="1" dirty="0" err="1"/>
              <a:t>know</a:t>
            </a:r>
            <a:r>
              <a:rPr lang="de-DE" b="1" i="1" dirty="0"/>
              <a:t> </a:t>
            </a:r>
            <a:r>
              <a:rPr lang="de-DE" b="1" i="1" dirty="0" err="1"/>
              <a:t>how</a:t>
            </a:r>
            <a:r>
              <a:rPr lang="de-DE" b="1" dirty="0"/>
              <a:t>) </a:t>
            </a:r>
            <a:r>
              <a:rPr lang="de-DE" b="1" dirty="0">
                <a:sym typeface="Wingdings" panose="05000000000000000000" pitchFamily="2" charset="2"/>
              </a:rPr>
              <a:t></a:t>
            </a:r>
            <a:endParaRPr lang="de-DE" b="1" dirty="0"/>
          </a:p>
        </p:txBody>
      </p:sp>
    </p:spTree>
    <p:extLst>
      <p:ext uri="{BB962C8B-B14F-4D97-AF65-F5344CB8AC3E}">
        <p14:creationId xmlns:p14="http://schemas.microsoft.com/office/powerpoint/2010/main" val="31195668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190</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a:bodyPr>
          <a:lstStyle/>
          <a:p>
            <a:r>
              <a:rPr lang="en-US" i="1" dirty="0"/>
              <a:t>for loop </a:t>
            </a:r>
            <a:r>
              <a:rPr lang="en-US" dirty="0"/>
              <a:t>to create multiple plots.</a:t>
            </a:r>
            <a:br>
              <a:rPr lang="de-DE" dirty="0"/>
            </a:br>
            <a:br>
              <a:rPr lang="de-DE" dirty="0"/>
            </a:br>
            <a:r>
              <a:rPr lang="de-DE" dirty="0" err="1"/>
              <a:t>for</a:t>
            </a:r>
            <a:r>
              <a:rPr lang="de-DE" dirty="0"/>
              <a:t>(</a:t>
            </a:r>
            <a:r>
              <a:rPr lang="de-DE" i="1" dirty="0" err="1"/>
              <a:t>looping</a:t>
            </a:r>
            <a:r>
              <a:rPr lang="de-DE" i="1" dirty="0"/>
              <a:t> variable</a:t>
            </a:r>
            <a:r>
              <a:rPr lang="de-DE" dirty="0"/>
              <a:t> in </a:t>
            </a:r>
            <a:r>
              <a:rPr lang="de-DE" i="1" dirty="0" err="1"/>
              <a:t>vector</a:t>
            </a:r>
            <a:r>
              <a:rPr lang="de-DE" dirty="0"/>
              <a:t>) </a:t>
            </a:r>
            <a:br>
              <a:rPr lang="de-DE" dirty="0"/>
            </a:br>
            <a:r>
              <a:rPr lang="de-DE" dirty="0"/>
              <a:t>{</a:t>
            </a:r>
            <a:r>
              <a:rPr lang="de-DE" i="1" dirty="0"/>
              <a:t>LOOP.CODE</a:t>
            </a:r>
            <a:r>
              <a:rPr lang="de-DE" dirty="0"/>
              <a:t>}</a:t>
            </a:r>
          </a:p>
          <a:p>
            <a:endParaRPr lang="de-DE" dirty="0"/>
          </a:p>
          <a:p>
            <a:pPr lvl="1"/>
            <a:endParaRPr lang="de-DE" dirty="0"/>
          </a:p>
        </p:txBody>
      </p:sp>
      <p:pic>
        <p:nvPicPr>
          <p:cNvPr id="9" name="Grafik 8">
            <a:extLst>
              <a:ext uri="{FF2B5EF4-FFF2-40B4-BE49-F238E27FC236}">
                <a16:creationId xmlns:a16="http://schemas.microsoft.com/office/drawing/2014/main" id="{DF1F91FB-532D-4E14-B1C3-98B0C90BE476}"/>
              </a:ext>
            </a:extLst>
          </p:cNvPr>
          <p:cNvPicPr>
            <a:picLocks noChangeAspect="1"/>
          </p:cNvPicPr>
          <p:nvPr/>
        </p:nvPicPr>
        <p:blipFill>
          <a:blip r:embed="rId2"/>
          <a:stretch>
            <a:fillRect/>
          </a:stretch>
        </p:blipFill>
        <p:spPr>
          <a:xfrm>
            <a:off x="4572000" y="555320"/>
            <a:ext cx="4326133" cy="2180846"/>
          </a:xfrm>
          <a:prstGeom prst="rect">
            <a:avLst/>
          </a:prstGeom>
        </p:spPr>
      </p:pic>
      <p:sp>
        <p:nvSpPr>
          <p:cNvPr id="2" name="Fußzeilenplatzhalter 1">
            <a:extLst>
              <a:ext uri="{FF2B5EF4-FFF2-40B4-BE49-F238E27FC236}">
                <a16:creationId xmlns:a16="http://schemas.microsoft.com/office/drawing/2014/main" id="{B62A28CD-B998-3D77-EBBA-7A891A216CC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63282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C728D9-4D9A-476B-B489-9B30E9BBE8BB}"/>
              </a:ext>
            </a:extLst>
          </p:cNvPr>
          <p:cNvSpPr>
            <a:spLocks noGrp="1"/>
          </p:cNvSpPr>
          <p:nvPr>
            <p:ph type="title"/>
          </p:nvPr>
        </p:nvSpPr>
        <p:spPr/>
        <p:txBody>
          <a:bodyPr/>
          <a:lstStyle/>
          <a:p>
            <a:r>
              <a:rPr lang="de-DE" dirty="0"/>
              <a:t>Loops</a:t>
            </a:r>
          </a:p>
        </p:txBody>
      </p:sp>
      <p:sp>
        <p:nvSpPr>
          <p:cNvPr id="5" name="Foliennummernplatzhalter 4">
            <a:extLst>
              <a:ext uri="{FF2B5EF4-FFF2-40B4-BE49-F238E27FC236}">
                <a16:creationId xmlns:a16="http://schemas.microsoft.com/office/drawing/2014/main" id="{53DDCB87-6B28-4F45-9CE2-78C512B40D84}"/>
              </a:ext>
            </a:extLst>
          </p:cNvPr>
          <p:cNvSpPr>
            <a:spLocks noGrp="1"/>
          </p:cNvSpPr>
          <p:nvPr>
            <p:ph type="sldNum" sz="quarter" idx="12"/>
          </p:nvPr>
        </p:nvSpPr>
        <p:spPr/>
        <p:txBody>
          <a:bodyPr/>
          <a:lstStyle/>
          <a:p>
            <a:fld id="{1206269C-C24E-4E80-9A4B-E7E19BB59A67}" type="slidenum">
              <a:rPr lang="de-AT" smtClean="0"/>
              <a:pPr/>
              <a:t>191</a:t>
            </a:fld>
            <a:endParaRPr lang="de-AT" dirty="0"/>
          </a:p>
        </p:txBody>
      </p:sp>
      <p:sp>
        <p:nvSpPr>
          <p:cNvPr id="9" name="Bildplatzhalter 8">
            <a:extLst>
              <a:ext uri="{FF2B5EF4-FFF2-40B4-BE49-F238E27FC236}">
                <a16:creationId xmlns:a16="http://schemas.microsoft.com/office/drawing/2014/main" id="{21304B15-F873-4D84-AE8F-CD36F25D97F4}"/>
              </a:ext>
            </a:extLst>
          </p:cNvPr>
          <p:cNvSpPr>
            <a:spLocks noGrp="1"/>
          </p:cNvSpPr>
          <p:nvPr>
            <p:ph type="pic" sz="quarter" idx="13"/>
          </p:nvPr>
        </p:nvSpPr>
        <p:spPr/>
        <p:txBody>
          <a:bodyPr/>
          <a:lstStyle/>
          <a:p>
            <a:endParaRPr lang="de-AT"/>
          </a:p>
        </p:txBody>
      </p:sp>
      <p:pic>
        <p:nvPicPr>
          <p:cNvPr id="11" name="Grafik 10">
            <a:extLst>
              <a:ext uri="{FF2B5EF4-FFF2-40B4-BE49-F238E27FC236}">
                <a16:creationId xmlns:a16="http://schemas.microsoft.com/office/drawing/2014/main" id="{ACD0DDB2-5ECB-4763-99E2-DD6E8434DCA6}"/>
              </a:ext>
            </a:extLst>
          </p:cNvPr>
          <p:cNvPicPr>
            <a:picLocks noChangeAspect="1"/>
          </p:cNvPicPr>
          <p:nvPr/>
        </p:nvPicPr>
        <p:blipFill>
          <a:blip r:embed="rId2"/>
          <a:stretch>
            <a:fillRect/>
          </a:stretch>
        </p:blipFill>
        <p:spPr>
          <a:xfrm>
            <a:off x="2202087" y="1099145"/>
            <a:ext cx="4083616" cy="3580087"/>
          </a:xfrm>
          <a:prstGeom prst="rect">
            <a:avLst/>
          </a:prstGeom>
        </p:spPr>
      </p:pic>
      <p:sp>
        <p:nvSpPr>
          <p:cNvPr id="3" name="Fußzeilenplatzhalter 2">
            <a:extLst>
              <a:ext uri="{FF2B5EF4-FFF2-40B4-BE49-F238E27FC236}">
                <a16:creationId xmlns:a16="http://schemas.microsoft.com/office/drawing/2014/main" id="{B0E61A73-FB78-4766-15F7-A0D9509D3E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516940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192</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685800" y="317656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259153" y="346947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1:5</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6" y="4076892"/>
            <a:ext cx="42505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b</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1</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1" y="535502"/>
            <a:ext cx="8319881" cy="916435"/>
          </a:xfrm>
        </p:spPr>
        <p:txBody>
          <a:bodyPr/>
          <a:lstStyle/>
          <a:p>
            <a:pPr marL="0" indent="0">
              <a:buNone/>
            </a:pPr>
            <a:r>
              <a:rPr lang="en-US" dirty="0">
                <a:solidFill>
                  <a:schemeClr val="tx1"/>
                </a:solidFill>
              </a:rPr>
              <a:t>We want to output the numbers 2 to 5 to the console. For this we want to use a loop.</a:t>
            </a:r>
            <a:br>
              <a:rPr lang="de-DE"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507225" y="1340184"/>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for</a:t>
            </a:r>
            <a:r>
              <a:rPr lang="de-DE" dirty="0">
                <a:solidFill>
                  <a:srgbClr val="0000FF"/>
                </a:solidFill>
              </a:rPr>
              <a:t>(                                  )     {   </a:t>
            </a:r>
            <a:r>
              <a:rPr lang="de-DE" dirty="0" err="1">
                <a:solidFill>
                  <a:srgbClr val="0000FF"/>
                </a:solidFill>
              </a:rPr>
              <a:t>print</a:t>
            </a:r>
            <a:r>
              <a:rPr lang="de-DE" dirty="0">
                <a:solidFill>
                  <a:srgbClr val="0000FF"/>
                </a:solidFill>
              </a:rPr>
              <a:t>(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6370A265-BD1D-A3A5-FE96-22FC0A14AE0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232179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193</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5666292" y="390221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93670" y="3478097"/>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1556603" y="3652287"/>
            <a:ext cx="219596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c(„</a:t>
            </a:r>
            <a:r>
              <a:rPr lang="de-DE" dirty="0" err="1">
                <a:solidFill>
                  <a:srgbClr val="0000FF"/>
                </a:solidFill>
                <a:latin typeface="Calibri" panose="020F0502020204030204" pitchFamily="34" charset="0"/>
                <a:cs typeface="Calibri" panose="020F0502020204030204" pitchFamily="34" charset="0"/>
              </a:rPr>
              <a:t>futter</a:t>
            </a:r>
            <a:r>
              <a:rPr lang="de-DE" dirty="0">
                <a:solidFill>
                  <a:srgbClr val="0000FF"/>
                </a:solidFill>
                <a:latin typeface="Calibri" panose="020F0502020204030204" pitchFamily="34" charset="0"/>
                <a:cs typeface="Calibri" panose="020F0502020204030204" pitchFamily="34" charset="0"/>
              </a:rPr>
              <a:t>“, „</a:t>
            </a:r>
            <a:r>
              <a:rPr lang="de-DE" dirty="0" err="1">
                <a:solidFill>
                  <a:srgbClr val="0000FF"/>
                </a:solidFill>
                <a:latin typeface="Calibri" panose="020F0502020204030204" pitchFamily="34" charset="0"/>
                <a:cs typeface="Calibri" panose="020F0502020204030204" pitchFamily="34" charset="0"/>
              </a:rPr>
              <a:t>gewicht</a:t>
            </a:r>
            <a:r>
              <a:rPr lang="de-DE" dirty="0">
                <a:solidFill>
                  <a:srgbClr val="0000FF"/>
                </a:solidFill>
                <a:latin typeface="Calibri" panose="020F0502020204030204" pitchFamily="34" charset="0"/>
                <a:cs typeface="Calibri" panose="020F0502020204030204" pitchFamily="34" charset="0"/>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575926" y="4177664"/>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5413041" y="3036418"/>
            <a:ext cx="95961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latin typeface="Calibri" panose="020F0502020204030204" pitchFamily="34" charset="0"/>
                <a:cs typeface="Calibri" panose="020F0502020204030204" pitchFamily="34" charset="0"/>
              </a:rPr>
              <a:t>futter</a:t>
            </a:r>
            <a:endParaRPr lang="de-DE" dirty="0">
              <a:solidFill>
                <a:srgbClr val="0000FF"/>
              </a:solidFill>
              <a:latin typeface="Calibri" panose="020F0502020204030204" pitchFamily="34" charset="0"/>
              <a:cs typeface="Calibri" panose="020F0502020204030204" pitchFamily="34" charset="0"/>
            </a:endParaRPr>
          </a:p>
          <a:p>
            <a:endParaRPr lang="de-DE" dirty="0">
              <a:solidFill>
                <a:srgbClr val="0000FF"/>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4065089" y="4299292"/>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40000" y="596504"/>
            <a:ext cx="5468914" cy="1073571"/>
          </a:xfrm>
        </p:spPr>
        <p:txBody>
          <a:bodyPr>
            <a:normAutofit/>
          </a:bodyPr>
          <a:lstStyle/>
          <a:p>
            <a:pPr marL="0" indent="0">
              <a:buNone/>
            </a:pPr>
            <a:r>
              <a:rPr lang="en-US" dirty="0">
                <a:solidFill>
                  <a:schemeClr val="tx1"/>
                </a:solidFill>
              </a:rPr>
              <a:t>We want to output a histogram of each of the variables food and weight? For this we want to use a loop. </a:t>
            </a:r>
            <a:br>
              <a:rPr lang="en-US"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347720" y="2055116"/>
            <a:ext cx="8575054" cy="462597"/>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Arial" panose="020B0604020202020204" pitchFamily="34" charset="0"/>
              <a:buNone/>
            </a:pPr>
            <a:r>
              <a:rPr lang="de-DE" dirty="0" err="1">
                <a:solidFill>
                  <a:srgbClr val="0000FF"/>
                </a:solidFill>
              </a:rPr>
              <a:t>for</a:t>
            </a:r>
            <a:r>
              <a:rPr lang="de-DE" dirty="0">
                <a:solidFill>
                  <a:srgbClr val="0000FF"/>
                </a:solidFill>
              </a:rPr>
              <a:t>(                                                                        )     {</a:t>
            </a:r>
            <a:r>
              <a:rPr lang="de-DE" dirty="0" err="1">
                <a:solidFill>
                  <a:srgbClr val="0000FF"/>
                </a:solidFill>
              </a:rPr>
              <a:t>hist</a:t>
            </a:r>
            <a:r>
              <a:rPr lang="de-DE" dirty="0">
                <a:solidFill>
                  <a:srgbClr val="0000FF"/>
                </a:solidFill>
              </a:rPr>
              <a:t>(                                                ) }</a:t>
            </a:r>
          </a:p>
        </p:txBody>
      </p:sp>
      <p:sp>
        <p:nvSpPr>
          <p:cNvPr id="22" name="Textfeld 21">
            <a:extLst>
              <a:ext uri="{FF2B5EF4-FFF2-40B4-BE49-F238E27FC236}">
                <a16:creationId xmlns:a16="http://schemas.microsoft.com/office/drawing/2014/main" id="{28956622-2B1F-48EF-A5FB-DDB6FDF49DA6}"/>
              </a:ext>
            </a:extLst>
          </p:cNvPr>
          <p:cNvSpPr txBox="1"/>
          <p:nvPr/>
        </p:nvSpPr>
        <p:spPr>
          <a:xfrm>
            <a:off x="6713229" y="3707560"/>
            <a:ext cx="87084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dat[, ii]</a:t>
            </a:r>
          </a:p>
        </p:txBody>
      </p:sp>
      <p:graphicFrame>
        <p:nvGraphicFramePr>
          <p:cNvPr id="23" name="Tabelle 17">
            <a:extLst>
              <a:ext uri="{FF2B5EF4-FFF2-40B4-BE49-F238E27FC236}">
                <a16:creationId xmlns:a16="http://schemas.microsoft.com/office/drawing/2014/main" id="{075FBE65-ACDA-4D7C-AE79-CCEF600B0C37}"/>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6" name="Fußzeilenplatzhalter 5">
            <a:extLst>
              <a:ext uri="{FF2B5EF4-FFF2-40B4-BE49-F238E27FC236}">
                <a16:creationId xmlns:a16="http://schemas.microsoft.com/office/drawing/2014/main" id="{F1557CD0-60CC-D030-490C-423EBEDB93B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13071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if</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194</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10000"/>
          </a:bodyPr>
          <a:lstStyle/>
          <a:p>
            <a:r>
              <a:rPr lang="en-US" dirty="0"/>
              <a:t>You want to execute commands only under certain conditions</a:t>
            </a:r>
          </a:p>
          <a:p>
            <a:r>
              <a:rPr lang="de-DE" i="1" dirty="0" err="1"/>
              <a:t>if</a:t>
            </a:r>
            <a:r>
              <a:rPr lang="de-DE" i="1" dirty="0"/>
              <a:t> loop</a:t>
            </a:r>
            <a:br>
              <a:rPr lang="de-DE" dirty="0"/>
            </a:br>
            <a:r>
              <a:rPr lang="de-DE" i="1" dirty="0" err="1"/>
              <a:t>else</a:t>
            </a:r>
            <a:r>
              <a:rPr lang="de-DE" i="1" dirty="0"/>
              <a:t> </a:t>
            </a:r>
            <a:r>
              <a:rPr lang="de-DE" i="1" dirty="0" err="1"/>
              <a:t>if</a:t>
            </a:r>
            <a:br>
              <a:rPr lang="de-DE" dirty="0"/>
            </a:br>
            <a:r>
              <a:rPr lang="de-DE" i="1" dirty="0" err="1"/>
              <a:t>else</a:t>
            </a:r>
            <a:endParaRPr lang="de-DE" i="1" dirty="0"/>
          </a:p>
          <a:p>
            <a:pPr marL="252000" lvl="1" indent="0">
              <a:buNone/>
            </a:pPr>
            <a:r>
              <a:rPr lang="de-DE" dirty="0" err="1"/>
              <a:t>if</a:t>
            </a:r>
            <a:r>
              <a:rPr lang="de-DE" dirty="0"/>
              <a:t>(</a:t>
            </a:r>
            <a:r>
              <a:rPr lang="de-DE" i="1" dirty="0" err="1"/>
              <a:t>condition</a:t>
            </a:r>
            <a:r>
              <a:rPr lang="de-DE" dirty="0"/>
              <a:t>) </a:t>
            </a:r>
            <a:br>
              <a:rPr lang="de-DE" dirty="0"/>
            </a:br>
            <a:r>
              <a:rPr lang="de-DE" dirty="0"/>
              <a:t>{</a:t>
            </a:r>
            <a:r>
              <a:rPr lang="de-DE" i="1" dirty="0"/>
              <a:t>LOOP.CODE</a:t>
            </a:r>
            <a:r>
              <a:rPr lang="de-DE" dirty="0"/>
              <a:t>} </a:t>
            </a:r>
            <a:r>
              <a:rPr lang="de-DE" dirty="0" err="1"/>
              <a:t>else</a:t>
            </a:r>
            <a:r>
              <a:rPr lang="de-DE" dirty="0"/>
              <a:t> {</a:t>
            </a:r>
          </a:p>
          <a:p>
            <a:pPr marL="252000" lvl="1" indent="0">
              <a:buNone/>
            </a:pPr>
            <a:r>
              <a:rPr lang="de-DE" i="1" dirty="0"/>
              <a:t>ALT.CODE</a:t>
            </a:r>
            <a:r>
              <a:rPr lang="de-DE" dirty="0"/>
              <a:t>}</a:t>
            </a:r>
          </a:p>
          <a:p>
            <a:pPr marL="252000" lvl="1" indent="0">
              <a:buNone/>
            </a:pPr>
            <a:r>
              <a:rPr lang="de-DE" dirty="0" err="1"/>
              <a:t>if</a:t>
            </a:r>
            <a:r>
              <a:rPr lang="de-DE" dirty="0"/>
              <a:t>(</a:t>
            </a:r>
            <a:r>
              <a:rPr lang="de-DE" i="1" dirty="0"/>
              <a:t>condition1</a:t>
            </a:r>
            <a:r>
              <a:rPr lang="de-DE" dirty="0"/>
              <a:t>) </a:t>
            </a:r>
            <a:br>
              <a:rPr lang="de-DE" dirty="0"/>
            </a:br>
            <a:r>
              <a:rPr lang="de-DE" dirty="0"/>
              <a:t>{</a:t>
            </a:r>
            <a:r>
              <a:rPr lang="de-DE" i="1" dirty="0"/>
              <a:t>LOOP.CODE</a:t>
            </a:r>
            <a:r>
              <a:rPr lang="de-DE" dirty="0"/>
              <a:t>} </a:t>
            </a:r>
            <a:r>
              <a:rPr lang="de-DE" dirty="0" err="1"/>
              <a:t>else</a:t>
            </a:r>
            <a:r>
              <a:rPr lang="de-DE" dirty="0"/>
              <a:t> </a:t>
            </a:r>
            <a:r>
              <a:rPr lang="de-DE" dirty="0" err="1"/>
              <a:t>if</a:t>
            </a:r>
            <a:r>
              <a:rPr lang="de-DE" dirty="0"/>
              <a:t> (</a:t>
            </a:r>
            <a:r>
              <a:rPr lang="de-DE" i="1" dirty="0"/>
              <a:t>condition2</a:t>
            </a:r>
            <a:r>
              <a:rPr lang="de-DE" dirty="0"/>
              <a:t>) {</a:t>
            </a:r>
          </a:p>
          <a:p>
            <a:pPr marL="252000" lvl="1" indent="0">
              <a:buNone/>
            </a:pPr>
            <a:r>
              <a:rPr lang="de-DE" i="1" dirty="0"/>
              <a:t>ALT.CODE</a:t>
            </a:r>
            <a:r>
              <a:rPr lang="de-DE" dirty="0"/>
              <a:t>} </a:t>
            </a:r>
            <a:r>
              <a:rPr lang="de-DE" dirty="0" err="1"/>
              <a:t>else</a:t>
            </a:r>
            <a:r>
              <a:rPr lang="de-DE" dirty="0"/>
              <a:t> {OTHER.CODE}</a:t>
            </a:r>
          </a:p>
          <a:p>
            <a:pPr marL="252000" lvl="1" indent="0">
              <a:buNone/>
            </a:pPr>
            <a:endParaRPr lang="de-DE" dirty="0"/>
          </a:p>
          <a:p>
            <a:pPr marL="252000" lvl="1" indent="0">
              <a:buNone/>
            </a:pPr>
            <a:endParaRPr lang="de-DE" i="1" dirty="0"/>
          </a:p>
        </p:txBody>
      </p:sp>
      <p:sp>
        <p:nvSpPr>
          <p:cNvPr id="3" name="Inhaltsplatzhalter 2">
            <a:extLst>
              <a:ext uri="{FF2B5EF4-FFF2-40B4-BE49-F238E27FC236}">
                <a16:creationId xmlns:a16="http://schemas.microsoft.com/office/drawing/2014/main" id="{9B2F1624-4437-4794-A205-B4ED0AD0134D}"/>
              </a:ext>
            </a:extLst>
          </p:cNvPr>
          <p:cNvSpPr>
            <a:spLocks noGrp="1"/>
          </p:cNvSpPr>
          <p:nvPr>
            <p:ph sz="quarter" idx="16"/>
          </p:nvPr>
        </p:nvSpPr>
        <p:spPr>
          <a:xfrm>
            <a:off x="4765424" y="1100815"/>
            <a:ext cx="3838575" cy="3106860"/>
          </a:xfrm>
        </p:spPr>
        <p:txBody>
          <a:bodyPr/>
          <a:lstStyle/>
          <a:p>
            <a:endParaRPr lang="de-DE" dirty="0"/>
          </a:p>
        </p:txBody>
      </p:sp>
      <p:pic>
        <p:nvPicPr>
          <p:cNvPr id="9" name="Grafik 8">
            <a:extLst>
              <a:ext uri="{FF2B5EF4-FFF2-40B4-BE49-F238E27FC236}">
                <a16:creationId xmlns:a16="http://schemas.microsoft.com/office/drawing/2014/main" id="{DF8A3394-F423-4D17-B661-EC3DC18B9D75}"/>
              </a:ext>
            </a:extLst>
          </p:cNvPr>
          <p:cNvPicPr>
            <a:picLocks noChangeAspect="1"/>
          </p:cNvPicPr>
          <p:nvPr/>
        </p:nvPicPr>
        <p:blipFill>
          <a:blip r:embed="rId2"/>
          <a:stretch>
            <a:fillRect/>
          </a:stretch>
        </p:blipFill>
        <p:spPr>
          <a:xfrm>
            <a:off x="4745245" y="1019728"/>
            <a:ext cx="3816018" cy="873546"/>
          </a:xfrm>
          <a:prstGeom prst="rect">
            <a:avLst/>
          </a:prstGeom>
        </p:spPr>
      </p:pic>
      <p:sp>
        <p:nvSpPr>
          <p:cNvPr id="2" name="Fußzeilenplatzhalter 1">
            <a:extLst>
              <a:ext uri="{FF2B5EF4-FFF2-40B4-BE49-F238E27FC236}">
                <a16:creationId xmlns:a16="http://schemas.microsoft.com/office/drawing/2014/main" id="{33FEFBE9-246D-37C3-6C6C-3040557EFB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014240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C746F62-3A84-4DA5-BF4F-805E4DB44C2B}"/>
              </a:ext>
            </a:extLst>
          </p:cNvPr>
          <p:cNvSpPr/>
          <p:nvPr/>
        </p:nvSpPr>
        <p:spPr>
          <a:xfrm>
            <a:off x="211015" y="84406"/>
            <a:ext cx="2328203" cy="738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a:extLst>
              <a:ext uri="{FF2B5EF4-FFF2-40B4-BE49-F238E27FC236}">
                <a16:creationId xmlns:a16="http://schemas.microsoft.com/office/drawing/2014/main" id="{3283F068-F56C-44A4-83ED-DAA05323589D}"/>
              </a:ext>
            </a:extLst>
          </p:cNvPr>
          <p:cNvSpPr>
            <a:spLocks noGrp="1"/>
          </p:cNvSpPr>
          <p:nvPr>
            <p:ph type="body" sz="quarter" idx="13"/>
          </p:nvPr>
        </p:nvSpPr>
        <p:spPr>
          <a:xfrm>
            <a:off x="539751" y="661897"/>
            <a:ext cx="7978775" cy="3946104"/>
          </a:xfrm>
        </p:spPr>
        <p:txBody>
          <a:bodyPr/>
          <a:lstStyle/>
          <a:p>
            <a:r>
              <a:rPr lang="de-DE" dirty="0" err="1"/>
              <a:t>if</a:t>
            </a:r>
            <a:r>
              <a:rPr lang="de-DE" dirty="0"/>
              <a:t> </a:t>
            </a:r>
            <a:r>
              <a:rPr lang="de-DE" dirty="0" err="1"/>
              <a:t>statement</a:t>
            </a:r>
            <a:endParaRPr lang="de-DE" dirty="0"/>
          </a:p>
          <a:p>
            <a:endParaRPr lang="de-DE" dirty="0"/>
          </a:p>
          <a:p>
            <a:endParaRPr lang="de-DE" dirty="0"/>
          </a:p>
          <a:p>
            <a:r>
              <a:rPr lang="de-DE" dirty="0" err="1"/>
              <a:t>if</a:t>
            </a:r>
            <a:r>
              <a:rPr lang="de-DE" dirty="0"/>
              <a:t>…</a:t>
            </a:r>
            <a:r>
              <a:rPr lang="de-DE" dirty="0" err="1"/>
              <a:t>else</a:t>
            </a:r>
            <a:r>
              <a:rPr lang="de-DE" dirty="0"/>
              <a:t> </a:t>
            </a:r>
            <a:r>
              <a:rPr lang="de-DE" dirty="0" err="1"/>
              <a:t>statement</a:t>
            </a:r>
            <a:endParaRPr lang="de-DE" dirty="0"/>
          </a:p>
          <a:p>
            <a:endParaRPr lang="de-DE" dirty="0"/>
          </a:p>
          <a:p>
            <a:endParaRPr lang="de-DE" dirty="0"/>
          </a:p>
          <a:p>
            <a:endParaRPr lang="de-DE" dirty="0"/>
          </a:p>
          <a:p>
            <a:r>
              <a:rPr lang="de-DE" dirty="0" err="1"/>
              <a:t>if</a:t>
            </a:r>
            <a:r>
              <a:rPr lang="de-DE" dirty="0"/>
              <a:t>…</a:t>
            </a:r>
            <a:r>
              <a:rPr lang="de-DE" dirty="0" err="1"/>
              <a:t>else</a:t>
            </a:r>
            <a:r>
              <a:rPr lang="de-DE" dirty="0"/>
              <a:t> </a:t>
            </a:r>
            <a:r>
              <a:rPr lang="de-DE" dirty="0" err="1"/>
              <a:t>ladder</a:t>
            </a:r>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752B5231-2FA5-4FF7-9D43-52974CDC55C9}"/>
              </a:ext>
            </a:extLst>
          </p:cNvPr>
          <p:cNvSpPr>
            <a:spLocks noGrp="1"/>
          </p:cNvSpPr>
          <p:nvPr>
            <p:ph type="sldNum" sz="quarter" idx="12"/>
          </p:nvPr>
        </p:nvSpPr>
        <p:spPr/>
        <p:txBody>
          <a:bodyPr/>
          <a:lstStyle/>
          <a:p>
            <a:fld id="{1206269C-C24E-4E80-9A4B-E7E19BB59A67}" type="slidenum">
              <a:rPr lang="de-AT" smtClean="0"/>
              <a:pPr/>
              <a:t>195</a:t>
            </a:fld>
            <a:endParaRPr lang="de-AT" dirty="0"/>
          </a:p>
        </p:txBody>
      </p:sp>
      <p:sp>
        <p:nvSpPr>
          <p:cNvPr id="6" name="object 6">
            <a:extLst>
              <a:ext uri="{FF2B5EF4-FFF2-40B4-BE49-F238E27FC236}">
                <a16:creationId xmlns:a16="http://schemas.microsoft.com/office/drawing/2014/main" id="{4A841A2E-570C-4B9C-B61F-8EDD90F1F528}"/>
              </a:ext>
            </a:extLst>
          </p:cNvPr>
          <p:cNvSpPr txBox="1"/>
          <p:nvPr/>
        </p:nvSpPr>
        <p:spPr>
          <a:xfrm>
            <a:off x="3538055" y="623092"/>
            <a:ext cx="4877649" cy="738664"/>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r>
              <a:rPr sz="1600" b="1" spc="145" dirty="0">
                <a:solidFill>
                  <a:srgbClr val="0000FF"/>
                </a:solidFill>
                <a:latin typeface="Courier New" panose="02070309020205020404" pitchFamily="49" charset="0"/>
                <a:cs typeface="Courier New" panose="02070309020205020404" pitchFamily="49" charset="0"/>
              </a:rPr>
              <a:t>print("Positive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8" name="object 9">
            <a:extLst>
              <a:ext uri="{FF2B5EF4-FFF2-40B4-BE49-F238E27FC236}">
                <a16:creationId xmlns:a16="http://schemas.microsoft.com/office/drawing/2014/main" id="{52C29249-542E-4CB1-8AD0-1B8DF453B952}"/>
              </a:ext>
            </a:extLst>
          </p:cNvPr>
          <p:cNvSpPr txBox="1"/>
          <p:nvPr/>
        </p:nvSpPr>
        <p:spPr>
          <a:xfrm>
            <a:off x="3538055" y="1476770"/>
            <a:ext cx="4840497" cy="1231106"/>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25" dirty="0">
                <a:solidFill>
                  <a:srgbClr val="0000FF"/>
                </a:solidFill>
                <a:latin typeface="Courier New" panose="02070309020205020404" pitchFamily="49" charset="0"/>
                <a:cs typeface="Courier New" panose="02070309020205020404" pitchFamily="49" charset="0"/>
              </a:rPr>
              <a:t>Non</a:t>
            </a:r>
            <a:r>
              <a:rPr sz="1600" b="1" spc="155" dirty="0">
                <a:solidFill>
                  <a:srgbClr val="0000FF"/>
                </a:solidFill>
                <a:latin typeface="Courier New" panose="02070309020205020404" pitchFamily="49" charset="0"/>
                <a:cs typeface="Courier New" panose="02070309020205020404" pitchFamily="49" charset="0"/>
              </a:rPr>
              <a:t>-</a:t>
            </a:r>
            <a:r>
              <a:rPr sz="1600" b="1" spc="120" dirty="0">
                <a:solidFill>
                  <a:srgbClr val="0000FF"/>
                </a:solidFill>
                <a:latin typeface="Courier New" panose="02070309020205020404" pitchFamily="49" charset="0"/>
                <a:cs typeface="Courier New" panose="02070309020205020404" pitchFamily="49" charset="0"/>
              </a:rPr>
              <a:t>negative</a:t>
            </a:r>
            <a:r>
              <a:rPr sz="1600" b="1" spc="185"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r>
              <a:rPr sz="1600" b="1" spc="434" dirty="0">
                <a:solidFill>
                  <a:srgbClr val="0000FF"/>
                </a:solidFill>
                <a:latin typeface="Courier New" panose="02070309020205020404" pitchFamily="49" charset="0"/>
                <a:cs typeface="Courier New" panose="02070309020205020404" pitchFamily="49" charset="0"/>
              </a:rPr>
              <a:t> </a:t>
            </a:r>
            <a:r>
              <a:rPr sz="1600" b="1" spc="135" dirty="0">
                <a:solidFill>
                  <a:srgbClr val="0000FF"/>
                </a:solidFill>
                <a:latin typeface="Courier New" panose="02070309020205020404" pitchFamily="49" charset="0"/>
                <a:cs typeface="Courier New" panose="02070309020205020404" pitchFamily="49" charset="0"/>
              </a:rPr>
              <a:t>else</a:t>
            </a:r>
            <a:r>
              <a:rPr sz="1600" b="1" spc="434"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110" dirty="0">
                <a:solidFill>
                  <a:srgbClr val="0000FF"/>
                </a:solidFill>
                <a:latin typeface="Courier New" panose="02070309020205020404" pitchFamily="49" charset="0"/>
                <a:cs typeface="Courier New" panose="02070309020205020404" pitchFamily="49" charset="0"/>
              </a:rPr>
              <a:t>Negative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10" name="Textfeld 9">
            <a:extLst>
              <a:ext uri="{FF2B5EF4-FFF2-40B4-BE49-F238E27FC236}">
                <a16:creationId xmlns:a16="http://schemas.microsoft.com/office/drawing/2014/main" id="{98424E13-B09A-472B-BB74-81298781402A}"/>
              </a:ext>
            </a:extLst>
          </p:cNvPr>
          <p:cNvSpPr txBox="1"/>
          <p:nvPr/>
        </p:nvSpPr>
        <p:spPr>
          <a:xfrm>
            <a:off x="3538055" y="2822890"/>
            <a:ext cx="7584474" cy="1754326"/>
          </a:xfrm>
          <a:prstGeom prst="rect">
            <a:avLst/>
          </a:prstGeom>
          <a:noFill/>
          <a:ln>
            <a:noFill/>
          </a:ln>
        </p:spPr>
        <p:txBody>
          <a:bodyPr wrap="square" rtlCol="0">
            <a:spAutoFit/>
          </a:bodyPr>
          <a:lstStyle/>
          <a:p>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&lt;</a:t>
            </a:r>
            <a:r>
              <a:rPr lang="en-US" sz="1800" b="1" spc="420" dirty="0">
                <a:solidFill>
                  <a:srgbClr val="0000FF"/>
                </a:solidFill>
                <a:latin typeface="Courier New" panose="02070309020205020404" pitchFamily="49" charset="0"/>
                <a:cs typeface="Courier New" panose="02070309020205020404" pitchFamily="49" charset="0"/>
              </a:rPr>
              <a: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50"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110" dirty="0">
                <a:solidFill>
                  <a:srgbClr val="0000FF"/>
                </a:solidFill>
                <a:latin typeface="Courier New" panose="02070309020205020404" pitchFamily="49" charset="0"/>
                <a:cs typeface="Courier New" panose="02070309020205020404" pitchFamily="49" charset="0"/>
              </a:rPr>
              <a:t>Negative</a:t>
            </a:r>
            <a:r>
              <a:rPr lang="en-US" sz="1800"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pPr marR="2244725" indent="-3810">
              <a:spcBef>
                <a:spcPts val="30"/>
              </a:spcBef>
            </a:pPr>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35" dirty="0">
                <a:solidFill>
                  <a:srgbClr val="0000FF"/>
                </a:solidFill>
                <a:latin typeface="Courier New" panose="02070309020205020404" pitchFamily="49" charset="0"/>
                <a:cs typeface="Courier New" panose="02070309020205020404" pitchFamily="49" charset="0"/>
              </a:rPr>
              <a:t>else</a:t>
            </a:r>
            <a:r>
              <a:rPr lang="en-US" sz="1800" b="1" spc="455" dirty="0">
                <a:solidFill>
                  <a:srgbClr val="0000FF"/>
                </a:solidFill>
                <a:latin typeface="Courier New" panose="02070309020205020404" pitchFamily="49" charset="0"/>
                <a:cs typeface="Courier New" panose="02070309020205020404" pitchFamily="49" charset="0"/>
              </a:rPr>
              <a:t> </a:t>
            </a:r>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25"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&gt;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 	</a:t>
            </a:r>
            <a:r>
              <a:rPr lang="en-US" sz="1800" b="1" spc="145" dirty="0">
                <a:solidFill>
                  <a:srgbClr val="0000FF"/>
                </a:solidFill>
                <a:latin typeface="Courier New" panose="02070309020205020404" pitchFamily="49" charset="0"/>
                <a:cs typeface="Courier New" panose="02070309020205020404" pitchFamily="49" charset="0"/>
              </a:rPr>
              <a:t>print("Positive</a:t>
            </a:r>
            <a:r>
              <a:rPr lang="en-US"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14" dirty="0">
                <a:solidFill>
                  <a:srgbClr val="0000FF"/>
                </a:solidFill>
                <a:latin typeface="Courier New" panose="02070309020205020404" pitchFamily="49" charset="0"/>
                <a:cs typeface="Courier New" panose="02070309020205020404" pitchFamily="49" charset="0"/>
              </a:rPr>
              <a:t>else {</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75" dirty="0">
                <a:solidFill>
                  <a:srgbClr val="0000FF"/>
                </a:solidFill>
                <a:latin typeface="Courier New" panose="02070309020205020404" pitchFamily="49" charset="0"/>
                <a:cs typeface="Courier New" panose="02070309020205020404" pitchFamily="49" charset="0"/>
              </a:rPr>
              <a:t>Zero</a:t>
            </a:r>
            <a:r>
              <a:rPr lang="en-US" sz="1800" b="1" spc="125"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p:txBody>
      </p:sp>
      <p:sp>
        <p:nvSpPr>
          <p:cNvPr id="2" name="Titel 1">
            <a:extLst>
              <a:ext uri="{FF2B5EF4-FFF2-40B4-BE49-F238E27FC236}">
                <a16:creationId xmlns:a16="http://schemas.microsoft.com/office/drawing/2014/main" id="{C6DA81C3-5D73-4F22-A673-15420B3F2B76}"/>
              </a:ext>
            </a:extLst>
          </p:cNvPr>
          <p:cNvSpPr>
            <a:spLocks noGrp="1"/>
          </p:cNvSpPr>
          <p:nvPr>
            <p:ph type="title"/>
          </p:nvPr>
        </p:nvSpPr>
        <p:spPr>
          <a:xfrm>
            <a:off x="539751" y="224454"/>
            <a:ext cx="7978525" cy="622091"/>
          </a:xfrm>
          <a:noFill/>
        </p:spPr>
        <p:txBody>
          <a:bodyPr/>
          <a:lstStyle/>
          <a:p>
            <a:r>
              <a:rPr lang="de-DE" dirty="0" err="1"/>
              <a:t>Examples</a:t>
            </a:r>
            <a:endParaRPr lang="de-DE" dirty="0"/>
          </a:p>
        </p:txBody>
      </p:sp>
      <p:sp>
        <p:nvSpPr>
          <p:cNvPr id="7" name="Fußzeilenplatzhalter 6">
            <a:extLst>
              <a:ext uri="{FF2B5EF4-FFF2-40B4-BE49-F238E27FC236}">
                <a16:creationId xmlns:a16="http://schemas.microsoft.com/office/drawing/2014/main" id="{AA3C8B55-FD43-5386-E5A7-91162565736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300755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DB9D3-2E87-4324-8808-13CD1E8D09C4}"/>
              </a:ext>
            </a:extLst>
          </p:cNvPr>
          <p:cNvSpPr>
            <a:spLocks noGrp="1"/>
          </p:cNvSpPr>
          <p:nvPr>
            <p:ph type="title"/>
          </p:nvPr>
        </p:nvSpPr>
        <p:spPr/>
        <p:txBody>
          <a:bodyPr/>
          <a:lstStyle/>
          <a:p>
            <a:r>
              <a:rPr lang="de-DE" dirty="0" err="1"/>
              <a:t>apply</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C81A2A16-AB33-437F-91FE-6DDF7F29C7B1}"/>
              </a:ext>
            </a:extLst>
          </p:cNvPr>
          <p:cNvSpPr>
            <a:spLocks noGrp="1"/>
          </p:cNvSpPr>
          <p:nvPr>
            <p:ph type="sldNum" sz="quarter" idx="11"/>
          </p:nvPr>
        </p:nvSpPr>
        <p:spPr/>
        <p:txBody>
          <a:bodyPr/>
          <a:lstStyle/>
          <a:p>
            <a:fld id="{1206269C-C24E-4E80-9A4B-E7E19BB59A67}" type="slidenum">
              <a:rPr lang="de-AT" smtClean="0"/>
              <a:pPr/>
              <a:t>196</a:t>
            </a:fld>
            <a:endParaRPr lang="de-AT" dirty="0"/>
          </a:p>
        </p:txBody>
      </p:sp>
      <p:sp>
        <p:nvSpPr>
          <p:cNvPr id="5" name="Inhaltsplatzhalter 4">
            <a:extLst>
              <a:ext uri="{FF2B5EF4-FFF2-40B4-BE49-F238E27FC236}">
                <a16:creationId xmlns:a16="http://schemas.microsoft.com/office/drawing/2014/main" id="{1BBF98B1-7D97-4453-A4DB-5579B9714A0F}"/>
              </a:ext>
            </a:extLst>
          </p:cNvPr>
          <p:cNvSpPr>
            <a:spLocks noGrp="1"/>
          </p:cNvSpPr>
          <p:nvPr>
            <p:ph sz="quarter" idx="15"/>
          </p:nvPr>
        </p:nvSpPr>
        <p:spPr>
          <a:xfrm>
            <a:off x="540000" y="1501140"/>
            <a:ext cx="7978525" cy="3106860"/>
          </a:xfrm>
        </p:spPr>
        <p:txBody>
          <a:bodyPr>
            <a:normAutofit/>
          </a:bodyPr>
          <a:lstStyle/>
          <a:p>
            <a:pPr marL="0" indent="0">
              <a:buNone/>
            </a:pPr>
            <a:r>
              <a:rPr lang="en-US" dirty="0"/>
              <a:t>Apply functions can be used instead of for-loops (and are often but not always faster</a:t>
            </a:r>
            <a:r>
              <a:rPr lang="de-DE" dirty="0"/>
              <a:t>):</a:t>
            </a:r>
          </a:p>
          <a:p>
            <a:r>
              <a:rPr lang="de-DE" sz="1600" dirty="0" err="1">
                <a:highlight>
                  <a:srgbClr val="E6EFF3"/>
                </a:highlight>
                <a:latin typeface="Lucida Console" panose="020B0609040504020204" pitchFamily="49" charset="0"/>
              </a:rPr>
              <a: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direction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br>
              <a:rPr lang="de-DE" dirty="0"/>
            </a:br>
            <a:r>
              <a:rPr lang="de-DE" dirty="0" err="1"/>
              <a:t>for</a:t>
            </a:r>
            <a:r>
              <a:rPr lang="de-DE" dirty="0"/>
              <a:t> </a:t>
            </a:r>
            <a:r>
              <a:rPr lang="de-DE" dirty="0" err="1"/>
              <a:t>data</a:t>
            </a:r>
            <a:r>
              <a:rPr lang="de-DE" dirty="0"/>
              <a:t> </a:t>
            </a:r>
            <a:r>
              <a:rPr lang="de-DE" dirty="0" err="1"/>
              <a:t>frames</a:t>
            </a:r>
            <a:r>
              <a:rPr lang="de-DE" dirty="0"/>
              <a:t>, </a:t>
            </a:r>
            <a:r>
              <a:rPr lang="de-DE" dirty="0" err="1"/>
              <a:t>matrices</a:t>
            </a:r>
            <a:r>
              <a:rPr lang="de-DE" dirty="0"/>
              <a:t> and </a:t>
            </a:r>
            <a:r>
              <a:rPr lang="de-DE" dirty="0" err="1"/>
              <a:t>arrays</a:t>
            </a:r>
            <a:r>
              <a:rPr lang="de-DE" dirty="0"/>
              <a:t>.</a:t>
            </a:r>
          </a:p>
          <a:p>
            <a:r>
              <a:rPr lang="de-DE" sz="1600" dirty="0" err="1">
                <a:highlight>
                  <a:srgbClr val="E6EFF3"/>
                </a:highlight>
                <a:latin typeface="Lucida Console" panose="020B0609040504020204" pitchFamily="49" charset="0"/>
              </a:rPr>
              <a:t>lapply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lists</a:t>
            </a:r>
            <a:r>
              <a:rPr lang="de-DE" dirty="0"/>
              <a:t> and </a:t>
            </a:r>
            <a:r>
              <a:rPr lang="de-DE" dirty="0" err="1"/>
              <a:t>vectors</a:t>
            </a:r>
            <a:r>
              <a:rPr lang="de-DE" dirty="0"/>
              <a:t> (</a:t>
            </a:r>
            <a:r>
              <a:rPr lang="de-DE" dirty="0" err="1"/>
              <a:t>output</a:t>
            </a:r>
            <a:r>
              <a:rPr lang="de-DE" dirty="0"/>
              <a:t> = </a:t>
            </a:r>
            <a:r>
              <a:rPr lang="de-DE" dirty="0" err="1"/>
              <a:t>list</a:t>
            </a:r>
            <a:r>
              <a:rPr lang="de-DE" dirty="0"/>
              <a:t>)</a:t>
            </a:r>
          </a:p>
          <a:p>
            <a:r>
              <a:rPr lang="de-DE" sz="1600" dirty="0" err="1">
                <a:highlight>
                  <a:srgbClr val="E6EFF3"/>
                </a:highlight>
                <a:latin typeface="Lucida Console" panose="020B0609040504020204" pitchFamily="49" charset="0"/>
              </a:rPr>
              <a:t>sapply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solidFill>
                  <a:schemeClr val="bg2">
                    <a:lumMod val="50000"/>
                  </a:schemeClr>
                </a:solidFill>
              </a:rPr>
              <a:t>: </a:t>
            </a:r>
            <a:r>
              <a:rPr lang="de-DE" dirty="0" err="1">
                <a:solidFill>
                  <a:schemeClr val="bg2">
                    <a:lumMod val="50000"/>
                  </a:schemeClr>
                </a:solidFill>
              </a:rPr>
              <a:t>for</a:t>
            </a:r>
            <a:r>
              <a:rPr lang="de-DE" dirty="0">
                <a:solidFill>
                  <a:schemeClr val="bg2">
                    <a:lumMod val="50000"/>
                  </a:schemeClr>
                </a:solidFill>
              </a:rPr>
              <a:t> </a:t>
            </a:r>
            <a:r>
              <a:rPr lang="de-DE" dirty="0" err="1">
                <a:solidFill>
                  <a:schemeClr val="bg2">
                    <a:lumMod val="50000"/>
                  </a:schemeClr>
                </a:solidFill>
              </a:rPr>
              <a:t>lists</a:t>
            </a:r>
            <a:r>
              <a:rPr lang="de-DE" dirty="0">
                <a:solidFill>
                  <a:schemeClr val="bg2">
                    <a:lumMod val="50000"/>
                  </a:schemeClr>
                </a:solidFill>
              </a:rPr>
              <a:t> and </a:t>
            </a:r>
            <a:r>
              <a:rPr lang="de-DE" dirty="0" err="1">
                <a:solidFill>
                  <a:schemeClr val="bg2">
                    <a:lumMod val="50000"/>
                  </a:schemeClr>
                </a:solidFill>
              </a:rPr>
              <a:t>vectors</a:t>
            </a:r>
            <a:r>
              <a:rPr lang="de-DE" dirty="0">
                <a:solidFill>
                  <a:schemeClr val="bg2">
                    <a:lumMod val="50000"/>
                  </a:schemeClr>
                </a:solidFill>
              </a:rPr>
              <a:t> (</a:t>
            </a:r>
            <a:r>
              <a:rPr lang="de-DE" dirty="0" err="1">
                <a:solidFill>
                  <a:schemeClr val="bg2">
                    <a:lumMod val="50000"/>
                  </a:schemeClr>
                </a:solidFill>
              </a:rPr>
              <a:t>output</a:t>
            </a:r>
            <a:r>
              <a:rPr lang="de-DE" dirty="0">
                <a:solidFill>
                  <a:schemeClr val="bg2">
                    <a:lumMod val="50000"/>
                  </a:schemeClr>
                </a:solidFill>
              </a:rPr>
              <a:t> = </a:t>
            </a:r>
            <a:r>
              <a:rPr lang="de-DE" dirty="0" err="1">
                <a:solidFill>
                  <a:schemeClr val="bg2">
                    <a:lumMod val="50000"/>
                  </a:schemeClr>
                </a:solidFill>
              </a:rPr>
              <a:t>simplified</a:t>
            </a:r>
            <a:r>
              <a:rPr lang="de-DE" dirty="0">
                <a:solidFill>
                  <a:schemeClr val="bg2">
                    <a:lumMod val="50000"/>
                  </a:schemeClr>
                </a:solidFill>
              </a:rPr>
              <a:t> </a:t>
            </a:r>
            <a:r>
              <a:rPr lang="de-DE" dirty="0" err="1">
                <a:solidFill>
                  <a:schemeClr val="bg2">
                    <a:lumMod val="50000"/>
                  </a:schemeClr>
                </a:solidFill>
              </a:rPr>
              <a:t>structure</a:t>
            </a:r>
            <a:r>
              <a:rPr lang="de-DE" dirty="0">
                <a:solidFill>
                  <a:schemeClr val="bg2">
                    <a:lumMod val="50000"/>
                  </a:schemeClr>
                </a:solidFill>
              </a:rPr>
              <a:t>)</a:t>
            </a:r>
          </a:p>
          <a:p>
            <a:r>
              <a:rPr lang="de-DE" sz="1600" dirty="0" err="1">
                <a:highlight>
                  <a:srgbClr val="E6EFF3"/>
                </a:highlight>
                <a:latin typeface="Lucida Console" panose="020B0609040504020204" pitchFamily="49" charset="0"/>
              </a:rPr>
              <a:t>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groups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functions</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groups</a:t>
            </a:r>
            <a:r>
              <a:rPr lang="de-DE" dirty="0"/>
              <a:t> (</a:t>
            </a:r>
            <a:r>
              <a:rPr lang="de-DE" dirty="0" err="1"/>
              <a:t>output</a:t>
            </a:r>
            <a:r>
              <a:rPr lang="de-DE" dirty="0"/>
              <a:t> = </a:t>
            </a:r>
            <a:r>
              <a:rPr lang="de-DE" dirty="0" err="1"/>
              <a:t>table</a:t>
            </a:r>
            <a:r>
              <a:rPr lang="de-DE" dirty="0"/>
              <a:t>)</a:t>
            </a:r>
          </a:p>
          <a:p>
            <a:endParaRPr lang="de-DE" dirty="0"/>
          </a:p>
        </p:txBody>
      </p:sp>
      <p:sp>
        <p:nvSpPr>
          <p:cNvPr id="6" name="Fußzeilenplatzhalter 5">
            <a:extLst>
              <a:ext uri="{FF2B5EF4-FFF2-40B4-BE49-F238E27FC236}">
                <a16:creationId xmlns:a16="http://schemas.microsoft.com/office/drawing/2014/main" id="{1CADBD51-2D42-25CD-C258-1D51D5D465D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21651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16FEF-B6C1-4787-983B-DF7F5FAB3323}"/>
              </a:ext>
            </a:extLst>
          </p:cNvPr>
          <p:cNvSpPr>
            <a:spLocks noGrp="1"/>
          </p:cNvSpPr>
          <p:nvPr>
            <p:ph type="title"/>
          </p:nvPr>
        </p:nvSpPr>
        <p:spPr/>
        <p:txBody>
          <a:bodyPr/>
          <a:lstStyle/>
          <a:p>
            <a:r>
              <a:rPr lang="de-DE" dirty="0" err="1"/>
              <a:t>lapply</a:t>
            </a:r>
            <a:r>
              <a:rPr lang="de-DE" dirty="0"/>
              <a:t> </a:t>
            </a:r>
            <a:r>
              <a:rPr lang="de-DE" dirty="0" err="1"/>
              <a:t>function</a:t>
            </a:r>
            <a:endParaRPr lang="de-DE" dirty="0"/>
          </a:p>
        </p:txBody>
      </p:sp>
      <p:sp>
        <p:nvSpPr>
          <p:cNvPr id="5" name="Foliennummernplatzhalter 4">
            <a:extLst>
              <a:ext uri="{FF2B5EF4-FFF2-40B4-BE49-F238E27FC236}">
                <a16:creationId xmlns:a16="http://schemas.microsoft.com/office/drawing/2014/main" id="{C081CC64-F842-4FB0-9499-BAFA50583CAF}"/>
              </a:ext>
            </a:extLst>
          </p:cNvPr>
          <p:cNvSpPr>
            <a:spLocks noGrp="1"/>
          </p:cNvSpPr>
          <p:nvPr>
            <p:ph type="sldNum" sz="quarter" idx="12"/>
          </p:nvPr>
        </p:nvSpPr>
        <p:spPr/>
        <p:txBody>
          <a:bodyPr/>
          <a:lstStyle/>
          <a:p>
            <a:fld id="{1206269C-C24E-4E80-9A4B-E7E19BB59A67}" type="slidenum">
              <a:rPr lang="de-AT" smtClean="0"/>
              <a:pPr/>
              <a:t>197</a:t>
            </a:fld>
            <a:endParaRPr lang="de-AT" dirty="0"/>
          </a:p>
        </p:txBody>
      </p:sp>
      <p:pic>
        <p:nvPicPr>
          <p:cNvPr id="7" name="object 3">
            <a:extLst>
              <a:ext uri="{FF2B5EF4-FFF2-40B4-BE49-F238E27FC236}">
                <a16:creationId xmlns:a16="http://schemas.microsoft.com/office/drawing/2014/main" id="{E74E5A5B-CA2E-4277-8244-43D8362A0F66}"/>
              </a:ext>
            </a:extLst>
          </p:cNvPr>
          <p:cNvPicPr/>
          <p:nvPr/>
        </p:nvPicPr>
        <p:blipFill>
          <a:blip r:embed="rId2" cstate="print"/>
          <a:stretch>
            <a:fillRect/>
          </a:stretch>
        </p:blipFill>
        <p:spPr>
          <a:xfrm>
            <a:off x="3137596" y="788100"/>
            <a:ext cx="3309052" cy="3491226"/>
          </a:xfrm>
          <a:prstGeom prst="rect">
            <a:avLst/>
          </a:prstGeom>
        </p:spPr>
      </p:pic>
      <p:sp>
        <p:nvSpPr>
          <p:cNvPr id="3" name="Fußzeilenplatzhalter 2">
            <a:extLst>
              <a:ext uri="{FF2B5EF4-FFF2-40B4-BE49-F238E27FC236}">
                <a16:creationId xmlns:a16="http://schemas.microsoft.com/office/drawing/2014/main" id="{B9852450-8BB9-C9D3-9B1C-C537681E39E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483760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19FD2F-DAD2-4603-BE3B-F81237D7E48E}"/>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953D6B8B-7150-4B9F-B36C-065E63242BAD}"/>
              </a:ext>
            </a:extLst>
          </p:cNvPr>
          <p:cNvSpPr>
            <a:spLocks noGrp="1"/>
          </p:cNvSpPr>
          <p:nvPr>
            <p:ph type="sldNum" sz="quarter" idx="11"/>
          </p:nvPr>
        </p:nvSpPr>
        <p:spPr/>
        <p:txBody>
          <a:bodyPr/>
          <a:lstStyle/>
          <a:p>
            <a:fld id="{1206269C-C24E-4E80-9A4B-E7E19BB59A67}" type="slidenum">
              <a:rPr lang="de-AT" smtClean="0"/>
              <a:pPr/>
              <a:t>198</a:t>
            </a:fld>
            <a:endParaRPr lang="de-AT" dirty="0"/>
          </a:p>
        </p:txBody>
      </p:sp>
      <p:sp>
        <p:nvSpPr>
          <p:cNvPr id="6" name="Inhaltsplatzhalter 5">
            <a:extLst>
              <a:ext uri="{FF2B5EF4-FFF2-40B4-BE49-F238E27FC236}">
                <a16:creationId xmlns:a16="http://schemas.microsoft.com/office/drawing/2014/main" id="{DA14C622-B15F-4D6A-A48F-7A76E4D0B9AC}"/>
              </a:ext>
            </a:extLst>
          </p:cNvPr>
          <p:cNvSpPr>
            <a:spLocks noGrp="1"/>
          </p:cNvSpPr>
          <p:nvPr>
            <p:ph sz="quarter" idx="16"/>
          </p:nvPr>
        </p:nvSpPr>
        <p:spPr/>
        <p:txBody>
          <a:bodyPr/>
          <a:lstStyle/>
          <a:p>
            <a:endParaRPr lang="de-DE"/>
          </a:p>
        </p:txBody>
      </p:sp>
      <p:sp>
        <p:nvSpPr>
          <p:cNvPr id="7" name="object 5">
            <a:extLst>
              <a:ext uri="{FF2B5EF4-FFF2-40B4-BE49-F238E27FC236}">
                <a16:creationId xmlns:a16="http://schemas.microsoft.com/office/drawing/2014/main" id="{74066868-830B-438B-A824-23F19741BCAE}"/>
              </a:ext>
            </a:extLst>
          </p:cNvPr>
          <p:cNvSpPr txBox="1">
            <a:spLocks noGrp="1"/>
          </p:cNvSpPr>
          <p:nvPr>
            <p:ph sz="quarter" idx="15"/>
          </p:nvPr>
        </p:nvSpPr>
        <p:spPr>
          <a:xfrm>
            <a:off x="539750" y="1501775"/>
            <a:ext cx="3838575" cy="2616742"/>
          </a:xfrm>
          <a:prstGeom prst="rect">
            <a:avLst/>
          </a:prstGeom>
        </p:spPr>
        <p:txBody>
          <a:bodyPr vert="horz" wrap="square" lIns="0" tIns="92075" rIns="0" bIns="0" rtlCol="0">
            <a:spAutoFit/>
          </a:bodyPr>
          <a:lstStyle/>
          <a:p>
            <a:pPr marL="12700">
              <a:lnSpc>
                <a:spcPct val="100000"/>
              </a:lnSpc>
              <a:spcBef>
                <a:spcPts val="725"/>
              </a:spcBef>
            </a:pPr>
            <a:r>
              <a:rPr spc="-20" dirty="0">
                <a:solidFill>
                  <a:srgbClr val="0000FF"/>
                </a:solidFill>
              </a:rPr>
              <a:t>Struktur:</a:t>
            </a:r>
            <a:r>
              <a:rPr spc="-10" dirty="0">
                <a:solidFill>
                  <a:srgbClr val="0000FF"/>
                </a:solidFill>
              </a:rPr>
              <a:t> </a:t>
            </a:r>
            <a:r>
              <a:rPr i="1" spc="-25" dirty="0"/>
              <a:t>apply(Daten,</a:t>
            </a:r>
            <a:r>
              <a:rPr i="1" spc="20" dirty="0"/>
              <a:t> </a:t>
            </a:r>
            <a:r>
              <a:rPr i="1" spc="-25" dirty="0"/>
              <a:t>Richtung,</a:t>
            </a:r>
            <a:r>
              <a:rPr i="1" spc="30" dirty="0"/>
              <a:t> </a:t>
            </a:r>
            <a:r>
              <a:rPr i="1" spc="-10" dirty="0"/>
              <a:t>Funktion)</a:t>
            </a:r>
            <a:endParaRPr dirty="0"/>
          </a:p>
          <a:p>
            <a:pPr marL="12700" marR="5080">
              <a:lnSpc>
                <a:spcPct val="100000"/>
              </a:lnSpc>
              <a:spcBef>
                <a:spcPts val="630"/>
              </a:spcBef>
            </a:pPr>
            <a:r>
              <a:rPr spc="-37" baseline="2777" dirty="0">
                <a:solidFill>
                  <a:srgbClr val="0000FF"/>
                </a:solidFill>
              </a:rPr>
              <a:t>Richtung:</a:t>
            </a:r>
            <a:r>
              <a:rPr spc="-15" baseline="2777" dirty="0">
                <a:solidFill>
                  <a:srgbClr val="0000FF"/>
                </a:solidFill>
              </a:rPr>
              <a:t> </a:t>
            </a:r>
            <a:r>
              <a:rPr spc="-60" baseline="2777" dirty="0"/>
              <a:t>1=zeilenweise,</a:t>
            </a:r>
            <a:r>
              <a:rPr spc="-15" baseline="2777" dirty="0"/>
              <a:t> </a:t>
            </a:r>
            <a:r>
              <a:rPr spc="-60" baseline="2777" dirty="0"/>
              <a:t>2=spaltenweise,</a:t>
            </a:r>
            <a:r>
              <a:rPr baseline="2777" dirty="0"/>
              <a:t> </a:t>
            </a:r>
            <a:r>
              <a:rPr i="1" baseline="2777" dirty="0"/>
              <a:t>...</a:t>
            </a:r>
            <a:r>
              <a:rPr i="1" spc="37" baseline="2777" dirty="0"/>
              <a:t> </a:t>
            </a:r>
            <a:r>
              <a:rPr i="1" spc="-44" baseline="2777" dirty="0" err="1"/>
              <a:t>beliebig</a:t>
            </a:r>
            <a:r>
              <a:rPr i="1" spc="37" baseline="2777" dirty="0"/>
              <a:t> </a:t>
            </a:r>
            <a:r>
              <a:rPr lang="de-DE" i="1" spc="-60" baseline="2777" dirty="0"/>
              <a:t>erweiterbar fü</a:t>
            </a:r>
            <a:r>
              <a:rPr lang="de-DE" i="1" spc="89" baseline="2777" dirty="0"/>
              <a:t>r</a:t>
            </a:r>
            <a:r>
              <a:rPr lang="de-DE" i="1" spc="37" baseline="2777" dirty="0"/>
              <a:t> </a:t>
            </a:r>
            <a:r>
              <a:rPr lang="de-DE" i="1" spc="-44" baseline="2777" dirty="0"/>
              <a:t>A</a:t>
            </a:r>
            <a:r>
              <a:rPr i="1" spc="-44" baseline="2777" dirty="0" err="1"/>
              <a:t>rrays</a:t>
            </a:r>
            <a:r>
              <a:rPr i="1" spc="-44" baseline="2777" dirty="0"/>
              <a:t> </a:t>
            </a:r>
            <a:r>
              <a:rPr i="1" baseline="2777" dirty="0" err="1"/>
              <a:t>mit</a:t>
            </a:r>
            <a:r>
              <a:rPr i="1" spc="142" baseline="2777" dirty="0"/>
              <a:t> </a:t>
            </a:r>
            <a:r>
              <a:rPr i="1" spc="-150" baseline="2777" dirty="0"/>
              <a:t>h</a:t>
            </a:r>
            <a:r>
              <a:rPr lang="de-DE" i="1" spc="-100" baseline="2777" dirty="0"/>
              <a:t>ö</a:t>
            </a:r>
            <a:r>
              <a:rPr i="1" spc="-150" baseline="2777" dirty="0" err="1"/>
              <a:t>heren</a:t>
            </a:r>
            <a:r>
              <a:rPr i="1" spc="142" baseline="2777" dirty="0"/>
              <a:t> </a:t>
            </a:r>
            <a:r>
              <a:rPr i="1" spc="-15" baseline="2777" dirty="0" err="1"/>
              <a:t>Dimensionen</a:t>
            </a:r>
            <a:endParaRPr lang="de-DE" i="1" spc="-15" baseline="2777" dirty="0"/>
          </a:p>
          <a:p>
            <a:pPr marL="12700" marR="5080">
              <a:lnSpc>
                <a:spcPct val="100000"/>
              </a:lnSpc>
              <a:spcBef>
                <a:spcPts val="630"/>
              </a:spcBef>
            </a:pPr>
            <a:endParaRPr lang="de-DE" i="1" spc="-15" baseline="2777" dirty="0"/>
          </a:p>
          <a:p>
            <a:pPr marL="12700" marR="5080">
              <a:lnSpc>
                <a:spcPct val="100000"/>
              </a:lnSpc>
              <a:spcBef>
                <a:spcPts val="630"/>
              </a:spcBef>
            </a:pPr>
            <a:r>
              <a:rPr lang="de-DE" baseline="2777" dirty="0"/>
              <a:t>Hier wird für jede Spalte (MARGIN = 2) der minimale Wert (min) ermittelt. Zusätzliche Argumente (na.rm=TRUE) werden einfach angehängt.</a:t>
            </a:r>
          </a:p>
          <a:p>
            <a:pPr marL="12700" marR="5080">
              <a:lnSpc>
                <a:spcPct val="100000"/>
              </a:lnSpc>
              <a:spcBef>
                <a:spcPts val="630"/>
              </a:spcBef>
            </a:pPr>
            <a:endParaRPr sz="1500" baseline="2777" dirty="0">
              <a:latin typeface="Arial"/>
              <a:cs typeface="Arial"/>
            </a:endParaRPr>
          </a:p>
        </p:txBody>
      </p:sp>
      <p:sp>
        <p:nvSpPr>
          <p:cNvPr id="5" name="Fußzeilenplatzhalter 4">
            <a:extLst>
              <a:ext uri="{FF2B5EF4-FFF2-40B4-BE49-F238E27FC236}">
                <a16:creationId xmlns:a16="http://schemas.microsoft.com/office/drawing/2014/main" id="{8EE93530-6117-AD60-104E-0793CB25888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036562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DB11E-0F3F-45FB-8ACF-521193A6FCB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5D05ADD-C633-476E-97E1-E476215B1C83}"/>
              </a:ext>
            </a:extLst>
          </p:cNvPr>
          <p:cNvSpPr>
            <a:spLocks noGrp="1"/>
          </p:cNvSpPr>
          <p:nvPr>
            <p:ph type="body" sz="quarter" idx="13"/>
          </p:nvPr>
        </p:nvSpPr>
        <p:spPr/>
        <p:txBody>
          <a:bodyPr/>
          <a:lstStyle/>
          <a:p>
            <a:r>
              <a:rPr lang="de-DE" dirty="0" err="1"/>
              <a:t>Principle</a:t>
            </a:r>
            <a:r>
              <a:rPr lang="de-DE" dirty="0"/>
              <a:t>: </a:t>
            </a:r>
            <a:r>
              <a:rPr lang="de-DE" dirty="0" err="1"/>
              <a:t>apply</a:t>
            </a:r>
            <a:r>
              <a:rPr lang="de-DE" dirty="0"/>
              <a:t>(</a:t>
            </a:r>
            <a:r>
              <a:rPr lang="de-DE" dirty="0" err="1"/>
              <a:t>data</a:t>
            </a:r>
            <a:r>
              <a:rPr lang="de-DE" dirty="0"/>
              <a:t>, </a:t>
            </a:r>
            <a:r>
              <a:rPr lang="de-DE" dirty="0" err="1"/>
              <a:t>direction</a:t>
            </a:r>
            <a:r>
              <a:rPr lang="de-DE" dirty="0"/>
              <a:t>, </a:t>
            </a:r>
            <a:r>
              <a:rPr lang="de-DE" dirty="0" err="1"/>
              <a:t>function</a:t>
            </a:r>
            <a:r>
              <a:rPr lang="de-DE" dirty="0"/>
              <a:t>)</a:t>
            </a:r>
          </a:p>
          <a:p>
            <a:r>
              <a:rPr lang="de-DE" dirty="0" err="1"/>
              <a:t>direction</a:t>
            </a:r>
            <a:r>
              <a:rPr lang="de-DE" dirty="0"/>
              <a:t>: 1=</a:t>
            </a:r>
            <a:r>
              <a:rPr lang="de-DE" dirty="0" err="1"/>
              <a:t>row</a:t>
            </a:r>
            <a:r>
              <a:rPr lang="de-DE" dirty="0"/>
              <a:t> </a:t>
            </a:r>
            <a:r>
              <a:rPr lang="de-DE" dirty="0" err="1"/>
              <a:t>wise</a:t>
            </a:r>
            <a:r>
              <a:rPr lang="de-DE" dirty="0"/>
              <a:t>, 2=</a:t>
            </a:r>
            <a:r>
              <a:rPr lang="de-DE" dirty="0" err="1"/>
              <a:t>column</a:t>
            </a:r>
            <a:r>
              <a:rPr lang="de-DE" dirty="0"/>
              <a:t> </a:t>
            </a:r>
            <a:r>
              <a:rPr lang="de-DE" dirty="0" err="1"/>
              <a:t>wise</a:t>
            </a:r>
            <a:endParaRPr lang="de-DE" dirty="0"/>
          </a:p>
          <a:p>
            <a:pPr marL="0" indent="0">
              <a:buNone/>
            </a:pPr>
            <a:br>
              <a:rPr lang="de-DE" dirty="0"/>
            </a:br>
            <a:r>
              <a:rPr lang="de-DE" dirty="0" err="1"/>
              <a:t>Example</a:t>
            </a:r>
            <a:r>
              <a:rPr lang="de-DE" dirty="0"/>
              <a:t>: </a:t>
            </a:r>
            <a:br>
              <a:rPr lang="de-DE" dirty="0"/>
            </a:br>
            <a:r>
              <a:rPr lang="en-US" dirty="0"/>
              <a:t>Here the minimum value (min) is determined for each column (MARGIN = 2). Additional arguments (na.rm=TRUE) are simply appended.</a:t>
            </a:r>
            <a:endParaRPr lang="de-DE" dirty="0"/>
          </a:p>
          <a:p>
            <a:endParaRPr lang="de-DE" dirty="0"/>
          </a:p>
        </p:txBody>
      </p:sp>
      <p:sp>
        <p:nvSpPr>
          <p:cNvPr id="5" name="Foliennummernplatzhalter 4">
            <a:extLst>
              <a:ext uri="{FF2B5EF4-FFF2-40B4-BE49-F238E27FC236}">
                <a16:creationId xmlns:a16="http://schemas.microsoft.com/office/drawing/2014/main" id="{B295B85F-2BE1-4F0E-BAE5-BDAC4A6A829B}"/>
              </a:ext>
            </a:extLst>
          </p:cNvPr>
          <p:cNvSpPr>
            <a:spLocks noGrp="1"/>
          </p:cNvSpPr>
          <p:nvPr>
            <p:ph type="sldNum" sz="quarter" idx="12"/>
          </p:nvPr>
        </p:nvSpPr>
        <p:spPr/>
        <p:txBody>
          <a:bodyPr/>
          <a:lstStyle/>
          <a:p>
            <a:fld id="{1206269C-C24E-4E80-9A4B-E7E19BB59A67}" type="slidenum">
              <a:rPr lang="de-AT" smtClean="0"/>
              <a:pPr/>
              <a:t>199</a:t>
            </a:fld>
            <a:endParaRPr lang="de-AT" dirty="0"/>
          </a:p>
        </p:txBody>
      </p:sp>
      <p:pic>
        <p:nvPicPr>
          <p:cNvPr id="7" name="Grafik 6">
            <a:extLst>
              <a:ext uri="{FF2B5EF4-FFF2-40B4-BE49-F238E27FC236}">
                <a16:creationId xmlns:a16="http://schemas.microsoft.com/office/drawing/2014/main" id="{312CA874-BDB7-497E-B290-468706E05F8D}"/>
              </a:ext>
            </a:extLst>
          </p:cNvPr>
          <p:cNvPicPr>
            <a:picLocks noChangeAspect="1"/>
          </p:cNvPicPr>
          <p:nvPr/>
        </p:nvPicPr>
        <p:blipFill>
          <a:blip r:embed="rId2"/>
          <a:stretch>
            <a:fillRect/>
          </a:stretch>
        </p:blipFill>
        <p:spPr>
          <a:xfrm>
            <a:off x="1419193" y="3576966"/>
            <a:ext cx="5068070" cy="776764"/>
          </a:xfrm>
          <a:prstGeom prst="rect">
            <a:avLst/>
          </a:prstGeom>
        </p:spPr>
      </p:pic>
      <p:sp>
        <p:nvSpPr>
          <p:cNvPr id="6" name="Fußzeilenplatzhalter 5">
            <a:extLst>
              <a:ext uri="{FF2B5EF4-FFF2-40B4-BE49-F238E27FC236}">
                <a16:creationId xmlns:a16="http://schemas.microsoft.com/office/drawing/2014/main" id="{35731DD5-AB8F-4BBE-9CA3-B308055A21B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665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b="1" dirty="0" err="1"/>
              <a:t>Getting</a:t>
            </a:r>
            <a:r>
              <a:rPr lang="de-DE" b="1" dirty="0"/>
              <a:t> </a:t>
            </a:r>
            <a:r>
              <a:rPr lang="de-DE" b="1" dirty="0" err="1"/>
              <a:t>started</a:t>
            </a:r>
            <a:r>
              <a:rPr lang="de-DE" b="1" dirty="0"/>
              <a:t> </a:t>
            </a:r>
            <a:r>
              <a:rPr lang="de-DE" b="1" dirty="0" err="1"/>
              <a:t>with</a:t>
            </a:r>
            <a:r>
              <a:rPr lang="de-DE" b="1" dirty="0"/>
              <a:t> R</a:t>
            </a:r>
          </a:p>
        </p:txBody>
      </p:sp>
      <p:sp>
        <p:nvSpPr>
          <p:cNvPr id="3" name="Untertitel 2"/>
          <p:cNvSpPr>
            <a:spLocks noGrp="1"/>
          </p:cNvSpPr>
          <p:nvPr>
            <p:ph type="subTitle" idx="1"/>
          </p:nvPr>
        </p:nvSpPr>
        <p:spPr/>
        <p:txBody>
          <a:bodyPr/>
          <a:lstStyle/>
          <a:p>
            <a:r>
              <a:rPr lang="en-US" dirty="0"/>
              <a:t>Data Wrangling and Basic Principles</a:t>
            </a:r>
            <a:endParaRPr lang="de-AT" dirty="0"/>
          </a:p>
        </p:txBody>
      </p:sp>
      <p:sp>
        <p:nvSpPr>
          <p:cNvPr id="4" name="Textplatzhalter 3"/>
          <p:cNvSpPr>
            <a:spLocks noGrp="1"/>
          </p:cNvSpPr>
          <p:nvPr>
            <p:ph type="body" sz="quarter" idx="10"/>
          </p:nvPr>
        </p:nvSpPr>
        <p:spPr>
          <a:xfrm>
            <a:off x="539750" y="3609329"/>
            <a:ext cx="6540604" cy="997200"/>
          </a:xfrm>
        </p:spPr>
        <p:txBody>
          <a:bodyPr>
            <a:normAutofit/>
          </a:bodyPr>
          <a:lstStyle/>
          <a:p>
            <a:r>
              <a:rPr lang="de-DE" dirty="0"/>
              <a:t>Gabriele von Eichhorn, </a:t>
            </a:r>
            <a:r>
              <a:rPr lang="de-DE" dirty="0" err="1"/>
              <a:t>MSc</a:t>
            </a:r>
            <a:r>
              <a:rPr lang="de-DE" dirty="0"/>
              <a:t> </a:t>
            </a:r>
            <a:r>
              <a:rPr lang="de-DE" dirty="0" err="1"/>
              <a:t>BSc</a:t>
            </a:r>
            <a:r>
              <a:rPr lang="de-DE" dirty="0"/>
              <a:t> BA</a:t>
            </a:r>
            <a:br>
              <a:rPr lang="de-DE" dirty="0"/>
            </a:br>
            <a:r>
              <a:rPr lang="de-DE" dirty="0"/>
              <a:t>Elisabeth Rothe, Dipl.-Psych.</a:t>
            </a:r>
          </a:p>
          <a:p>
            <a:r>
              <a:rPr lang="de-DE" dirty="0"/>
              <a:t>IQS – Institut des Bundes für Qualitätssicherung im österreichischen Schulwesen </a:t>
            </a:r>
          </a:p>
          <a:p>
            <a:r>
              <a:rPr lang="de-DE" dirty="0" err="1"/>
              <a:t>RLadies</a:t>
            </a:r>
            <a:r>
              <a:rPr lang="de-DE" dirty="0"/>
              <a:t>, 24.04.2024</a:t>
            </a:r>
          </a:p>
        </p:txBody>
      </p:sp>
    </p:spTree>
    <p:extLst>
      <p:ext uri="{BB962C8B-B14F-4D97-AF65-F5344CB8AC3E}">
        <p14:creationId xmlns:p14="http://schemas.microsoft.com/office/powerpoint/2010/main" val="27424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B7AA11-982D-4BE9-A23E-FB5C84DE8F89}"/>
              </a:ext>
            </a:extLst>
          </p:cNvPr>
          <p:cNvSpPr>
            <a:spLocks noGrp="1"/>
          </p:cNvSpPr>
          <p:nvPr>
            <p:ph type="title"/>
          </p:nvPr>
        </p:nvSpPr>
        <p:spPr/>
        <p:txBody>
          <a:bodyPr/>
          <a:lstStyle/>
          <a:p>
            <a:r>
              <a:rPr lang="de-DE" dirty="0" err="1"/>
              <a:t>If</a:t>
            </a:r>
            <a:r>
              <a:rPr lang="de-DE" dirty="0"/>
              <a:t> </a:t>
            </a:r>
            <a:r>
              <a:rPr lang="de-DE" dirty="0" err="1"/>
              <a:t>you‘ve</a:t>
            </a:r>
            <a:r>
              <a:rPr lang="de-DE" dirty="0"/>
              <a:t> </a:t>
            </a:r>
            <a:r>
              <a:rPr lang="de-DE" dirty="0" err="1"/>
              <a:t>been</a:t>
            </a:r>
            <a:r>
              <a:rPr lang="de-DE" dirty="0"/>
              <a:t> </a:t>
            </a:r>
            <a:r>
              <a:rPr lang="de-DE" dirty="0" err="1"/>
              <a:t>working</a:t>
            </a:r>
            <a:r>
              <a:rPr lang="de-DE" dirty="0"/>
              <a:t> </a:t>
            </a:r>
            <a:r>
              <a:rPr lang="de-DE" dirty="0" err="1"/>
              <a:t>with</a:t>
            </a:r>
            <a:r>
              <a:rPr lang="de-DE" dirty="0"/>
              <a:t> SPSS…</a:t>
            </a:r>
          </a:p>
        </p:txBody>
      </p:sp>
      <p:pic>
        <p:nvPicPr>
          <p:cNvPr id="7" name="Inhaltsplatzhalter 6" descr="Ein Bild, das Text, Zeitung enthält.&#10;&#10;Automatisch generierte Beschreibung">
            <a:extLst>
              <a:ext uri="{FF2B5EF4-FFF2-40B4-BE49-F238E27FC236}">
                <a16:creationId xmlns:a16="http://schemas.microsoft.com/office/drawing/2014/main" id="{198518E1-A787-4BFB-93B7-94A88D8C01F8}"/>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r="6809"/>
          <a:stretch/>
        </p:blipFill>
        <p:spPr>
          <a:xfrm>
            <a:off x="540000" y="1411861"/>
            <a:ext cx="5269534" cy="3092450"/>
          </a:xfrm>
        </p:spPr>
      </p:pic>
      <p:sp>
        <p:nvSpPr>
          <p:cNvPr id="5" name="Foliennummernplatzhalter 4">
            <a:extLst>
              <a:ext uri="{FF2B5EF4-FFF2-40B4-BE49-F238E27FC236}">
                <a16:creationId xmlns:a16="http://schemas.microsoft.com/office/drawing/2014/main" id="{52309EB8-DF05-44E1-9212-484B0FE9AC27}"/>
              </a:ext>
            </a:extLst>
          </p:cNvPr>
          <p:cNvSpPr>
            <a:spLocks noGrp="1"/>
          </p:cNvSpPr>
          <p:nvPr>
            <p:ph type="sldNum" sz="quarter" idx="12"/>
          </p:nvPr>
        </p:nvSpPr>
        <p:spPr/>
        <p:txBody>
          <a:bodyPr/>
          <a:lstStyle/>
          <a:p>
            <a:fld id="{1206269C-C24E-4E80-9A4B-E7E19BB59A67}" type="slidenum">
              <a:rPr lang="de-AT" smtClean="0"/>
              <a:pPr/>
              <a:t>20</a:t>
            </a:fld>
            <a:endParaRPr lang="de-AT" dirty="0"/>
          </a:p>
        </p:txBody>
      </p:sp>
      <p:sp>
        <p:nvSpPr>
          <p:cNvPr id="8" name="Textfeld 7">
            <a:extLst>
              <a:ext uri="{FF2B5EF4-FFF2-40B4-BE49-F238E27FC236}">
                <a16:creationId xmlns:a16="http://schemas.microsoft.com/office/drawing/2014/main" id="{E5882AF3-60BB-4FD8-A48B-CD9E5F39F64C}"/>
              </a:ext>
            </a:extLst>
          </p:cNvPr>
          <p:cNvSpPr txBox="1"/>
          <p:nvPr/>
        </p:nvSpPr>
        <p:spPr>
          <a:xfrm>
            <a:off x="6063915" y="2488726"/>
            <a:ext cx="2454610" cy="938719"/>
          </a:xfrm>
          <a:prstGeom prst="rect">
            <a:avLst/>
          </a:prstGeom>
          <a:noFill/>
        </p:spPr>
        <p:txBody>
          <a:bodyPr wrap="square" rtlCol="0">
            <a:spAutoFit/>
          </a:bodyPr>
          <a:lstStyle/>
          <a:p>
            <a:r>
              <a:rPr lang="de-DE" sz="1100" dirty="0" err="1">
                <a:highlight>
                  <a:srgbClr val="E6EFF3"/>
                </a:highlight>
                <a:latin typeface="Lucida Console" panose="020B0609040504020204" pitchFamily="49" charset="0"/>
              </a:rPr>
              <a:t>apply</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a:t>
            </a:r>
            <a:r>
              <a:rPr lang="de-DE" sz="1100" dirty="0" err="1">
                <a:highlight>
                  <a:srgbClr val="E6EFF3"/>
                </a:highlight>
                <a:latin typeface="Lucida Console" panose="020B0609040504020204" pitchFamily="49" charset="0"/>
              </a:rPr>
              <a:t>grep</a:t>
            </a:r>
            <a:r>
              <a:rPr lang="de-DE" sz="1100" dirty="0">
                <a:highlight>
                  <a:srgbClr val="E6EFF3"/>
                </a:highlight>
                <a:latin typeface="Lucida Console" panose="020B0609040504020204" pitchFamily="49" charset="0"/>
              </a:rPr>
              <a:t>(„NEOFFI", </a:t>
            </a:r>
            <a:r>
              <a:rPr lang="de-DE" sz="1100" dirty="0" err="1">
                <a:highlight>
                  <a:srgbClr val="E6EFF3"/>
                </a:highlight>
                <a:latin typeface="Lucida Console" panose="020B0609040504020204" pitchFamily="49" charset="0"/>
              </a:rPr>
              <a:t>names</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2, </a:t>
            </a:r>
            <a:r>
              <a:rPr lang="de-DE" sz="1100" dirty="0" err="1">
                <a:highlight>
                  <a:srgbClr val="E6EFF3"/>
                </a:highlight>
                <a:latin typeface="Lucida Console" panose="020B0609040504020204" pitchFamily="49" charset="0"/>
              </a:rPr>
              <a:t>car</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recode</a:t>
            </a:r>
            <a:r>
              <a:rPr lang="de-DE" sz="1100" dirty="0">
                <a:highlight>
                  <a:srgbClr val="E6EFF3"/>
                </a:highlight>
                <a:latin typeface="Lucida Console" panose="020B0609040504020204" pitchFamily="49" charset="0"/>
              </a:rPr>
              <a:t>, "0=4;1=3;2=2;3=1;4=0;else=NA")</a:t>
            </a:r>
          </a:p>
        </p:txBody>
      </p:sp>
      <p:sp>
        <p:nvSpPr>
          <p:cNvPr id="3" name="Fußzeilenplatzhalter 2">
            <a:extLst>
              <a:ext uri="{FF2B5EF4-FFF2-40B4-BE49-F238E27FC236}">
                <a16:creationId xmlns:a16="http://schemas.microsoft.com/office/drawing/2014/main" id="{9AFD8268-D179-B582-9CC6-95899FFF312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01161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67ADA-5329-4B35-9E8A-74F1C41D0C74}"/>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8AA3F92C-B34A-4172-8026-A87E70AF5653}"/>
              </a:ext>
            </a:extLst>
          </p:cNvPr>
          <p:cNvSpPr>
            <a:spLocks noGrp="1"/>
          </p:cNvSpPr>
          <p:nvPr>
            <p:ph type="body" sz="quarter" idx="13"/>
          </p:nvPr>
        </p:nvSpPr>
        <p:spPr/>
        <p:txBody>
          <a:bodyPr/>
          <a:lstStyle/>
          <a:p>
            <a:pPr marL="342900" indent="-342900">
              <a:buFont typeface="+mj-lt"/>
              <a:buAutoNum type="arabicParenR"/>
            </a:pPr>
            <a:r>
              <a:rPr lang="de-DE" dirty="0" err="1"/>
              <a:t>Calculate</a:t>
            </a:r>
            <a:r>
              <a:rPr lang="de-DE" dirty="0"/>
              <a:t> </a:t>
            </a:r>
            <a:r>
              <a:rPr lang="de-DE" dirty="0" err="1"/>
              <a:t>the</a:t>
            </a:r>
            <a:r>
              <a:rPr lang="de-DE" dirty="0"/>
              <a:t> </a:t>
            </a:r>
            <a:r>
              <a:rPr lang="de-DE" dirty="0" err="1"/>
              <a:t>square</a:t>
            </a:r>
            <a:r>
              <a:rPr lang="de-DE" dirty="0"/>
              <a:t> </a:t>
            </a:r>
            <a:r>
              <a:rPr lang="de-DE" dirty="0" err="1"/>
              <a:t>of</a:t>
            </a:r>
            <a:r>
              <a:rPr lang="de-DE" dirty="0"/>
              <a:t> </a:t>
            </a:r>
            <a:r>
              <a:rPr lang="de-DE" dirty="0" err="1"/>
              <a:t>the</a:t>
            </a:r>
            <a:r>
              <a:rPr lang="de-DE" dirty="0"/>
              <a:t> </a:t>
            </a:r>
            <a:r>
              <a:rPr lang="de-DE" dirty="0" err="1"/>
              <a:t>numbers</a:t>
            </a:r>
            <a:r>
              <a:rPr lang="de-DE" dirty="0"/>
              <a:t> 1 </a:t>
            </a:r>
            <a:r>
              <a:rPr lang="de-DE" dirty="0" err="1"/>
              <a:t>to</a:t>
            </a:r>
            <a:r>
              <a:rPr lang="de-DE" dirty="0"/>
              <a:t> 10. </a:t>
            </a:r>
            <a:br>
              <a:rPr lang="de-DE" dirty="0"/>
            </a:br>
            <a:r>
              <a:rPr lang="en-US" dirty="0"/>
              <a:t>Use a for loop and display the respective number and its square</a:t>
            </a:r>
            <a:r>
              <a:rPr lang="de-DE" dirty="0"/>
              <a:t>.</a:t>
            </a:r>
          </a:p>
          <a:p>
            <a:pPr marL="342900" indent="-342900">
              <a:buFont typeface="+mj-lt"/>
              <a:buAutoNum type="arabicParenR"/>
            </a:pPr>
            <a:r>
              <a:rPr lang="en-US" dirty="0"/>
              <a:t>Create a vector with the numbers 1 to 10</a:t>
            </a:r>
            <a:r>
              <a:rPr lang="de-DE" dirty="0"/>
              <a:t>. </a:t>
            </a:r>
            <a:br>
              <a:rPr lang="de-DE" dirty="0"/>
            </a:br>
            <a:r>
              <a:rPr lang="en-US" dirty="0"/>
              <a:t>Randomly draw a number from it</a:t>
            </a:r>
            <a:r>
              <a:rPr lang="de-DE" dirty="0"/>
              <a:t> (sample(</a:t>
            </a:r>
            <a:r>
              <a:rPr lang="de-DE" dirty="0" err="1"/>
              <a:t>vector</a:t>
            </a:r>
            <a:r>
              <a:rPr lang="de-DE" dirty="0"/>
              <a:t>, 1)). </a:t>
            </a:r>
            <a:br>
              <a:rPr lang="de-DE" dirty="0"/>
            </a:br>
            <a:r>
              <a:rPr lang="de-DE" dirty="0"/>
              <a:t>Print </a:t>
            </a:r>
            <a:r>
              <a:rPr lang="de-DE" dirty="0" err="1"/>
              <a:t>the</a:t>
            </a:r>
            <a:r>
              <a:rPr lang="de-DE" dirty="0"/>
              <a:t> </a:t>
            </a:r>
            <a:r>
              <a:rPr lang="de-DE" dirty="0" err="1"/>
              <a:t>drawn</a:t>
            </a:r>
            <a:r>
              <a:rPr lang="de-DE" dirty="0"/>
              <a:t> </a:t>
            </a:r>
            <a:r>
              <a:rPr lang="de-DE" dirty="0" err="1"/>
              <a:t>number</a:t>
            </a:r>
            <a:r>
              <a:rPr lang="de-DE" dirty="0"/>
              <a:t>. </a:t>
            </a:r>
            <a:br>
              <a:rPr lang="de-DE" dirty="0"/>
            </a:br>
            <a:r>
              <a:rPr lang="de-DE" dirty="0"/>
              <a:t>Check </a:t>
            </a:r>
            <a:r>
              <a:rPr lang="de-DE" dirty="0" err="1"/>
              <a:t>with</a:t>
            </a:r>
            <a:r>
              <a:rPr lang="de-DE" dirty="0"/>
              <a:t> </a:t>
            </a:r>
            <a:r>
              <a:rPr lang="de-DE" dirty="0" err="1"/>
              <a:t>if</a:t>
            </a:r>
            <a:r>
              <a:rPr lang="de-DE" dirty="0"/>
              <a:t>()..., </a:t>
            </a:r>
            <a:r>
              <a:rPr lang="en-US" dirty="0"/>
              <a:t>whether the drawn number is less than 5 and output "The number is less than 5.".</a:t>
            </a:r>
            <a:endParaRPr lang="de-DE" dirty="0"/>
          </a:p>
        </p:txBody>
      </p:sp>
      <p:sp>
        <p:nvSpPr>
          <p:cNvPr id="5" name="Foliennummernplatzhalter 4">
            <a:extLst>
              <a:ext uri="{FF2B5EF4-FFF2-40B4-BE49-F238E27FC236}">
                <a16:creationId xmlns:a16="http://schemas.microsoft.com/office/drawing/2014/main" id="{47FE3528-B85E-4622-AAA4-03BCDAE9AD5D}"/>
              </a:ext>
            </a:extLst>
          </p:cNvPr>
          <p:cNvSpPr>
            <a:spLocks noGrp="1"/>
          </p:cNvSpPr>
          <p:nvPr>
            <p:ph type="sldNum" sz="quarter" idx="12"/>
          </p:nvPr>
        </p:nvSpPr>
        <p:spPr/>
        <p:txBody>
          <a:bodyPr/>
          <a:lstStyle/>
          <a:p>
            <a:fld id="{1206269C-C24E-4E80-9A4B-E7E19BB59A67}" type="slidenum">
              <a:rPr lang="de-AT" smtClean="0"/>
              <a:pPr/>
              <a:t>200</a:t>
            </a:fld>
            <a:endParaRPr lang="de-AT" dirty="0"/>
          </a:p>
        </p:txBody>
      </p:sp>
      <p:sp>
        <p:nvSpPr>
          <p:cNvPr id="6" name="Fußzeilenplatzhalter 5">
            <a:extLst>
              <a:ext uri="{FF2B5EF4-FFF2-40B4-BE49-F238E27FC236}">
                <a16:creationId xmlns:a16="http://schemas.microsoft.com/office/drawing/2014/main" id="{C12B7C49-4283-FCBD-F214-CB4BFAEA72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641895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Debugging</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201</a:t>
            </a:fld>
            <a:endParaRPr lang="de-AT" dirty="0"/>
          </a:p>
        </p:txBody>
      </p:sp>
      <p:sp>
        <p:nvSpPr>
          <p:cNvPr id="2" name="Fußzeilenplatzhalter 1">
            <a:extLst>
              <a:ext uri="{FF2B5EF4-FFF2-40B4-BE49-F238E27FC236}">
                <a16:creationId xmlns:a16="http://schemas.microsoft.com/office/drawing/2014/main" id="{B290DBBC-28CC-2969-96D4-2C60B46788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908028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5A288-4466-471A-BCC0-1A79D184754A}"/>
              </a:ext>
            </a:extLst>
          </p:cNvPr>
          <p:cNvSpPr>
            <a:spLocks noGrp="1"/>
          </p:cNvSpPr>
          <p:nvPr>
            <p:ph type="title"/>
          </p:nvPr>
        </p:nvSpPr>
        <p:spPr/>
        <p:txBody>
          <a:bodyPr/>
          <a:lstStyle/>
          <a:p>
            <a:endParaRPr lang="de-DE"/>
          </a:p>
        </p:txBody>
      </p:sp>
      <p:sp>
        <p:nvSpPr>
          <p:cNvPr id="3" name="Bildplatzhalter 2">
            <a:extLst>
              <a:ext uri="{FF2B5EF4-FFF2-40B4-BE49-F238E27FC236}">
                <a16:creationId xmlns:a16="http://schemas.microsoft.com/office/drawing/2014/main" id="{DB95E8C9-2370-42E3-9453-C3450B60BF79}"/>
              </a:ext>
            </a:extLst>
          </p:cNvPr>
          <p:cNvSpPr>
            <a:spLocks noGrp="1"/>
          </p:cNvSpPr>
          <p:nvPr>
            <p:ph type="pic" sz="quarter" idx="13"/>
          </p:nvPr>
        </p:nvSpPr>
        <p:spPr/>
        <p:txBody>
          <a:bodyPr/>
          <a:lstStyle/>
          <a:p>
            <a:endParaRPr lang="de-AT"/>
          </a:p>
        </p:txBody>
      </p:sp>
      <p:sp>
        <p:nvSpPr>
          <p:cNvPr id="5" name="Foliennummernplatzhalter 4">
            <a:extLst>
              <a:ext uri="{FF2B5EF4-FFF2-40B4-BE49-F238E27FC236}">
                <a16:creationId xmlns:a16="http://schemas.microsoft.com/office/drawing/2014/main" id="{6260530F-CFEF-4117-B8E4-2226523618B5}"/>
              </a:ext>
            </a:extLst>
          </p:cNvPr>
          <p:cNvSpPr>
            <a:spLocks noGrp="1"/>
          </p:cNvSpPr>
          <p:nvPr>
            <p:ph type="sldNum" sz="quarter" idx="12"/>
          </p:nvPr>
        </p:nvSpPr>
        <p:spPr/>
        <p:txBody>
          <a:bodyPr/>
          <a:lstStyle/>
          <a:p>
            <a:fld id="{1206269C-C24E-4E80-9A4B-E7E19BB59A67}" type="slidenum">
              <a:rPr lang="de-AT" smtClean="0"/>
              <a:pPr/>
              <a:t>202</a:t>
            </a:fld>
            <a:endParaRPr lang="de-AT" dirty="0"/>
          </a:p>
        </p:txBody>
      </p:sp>
      <p:pic>
        <p:nvPicPr>
          <p:cNvPr id="2050" name="Picture 2">
            <a:extLst>
              <a:ext uri="{FF2B5EF4-FFF2-40B4-BE49-F238E27FC236}">
                <a16:creationId xmlns:a16="http://schemas.microsoft.com/office/drawing/2014/main" id="{E5C9F2C7-5473-467F-AF87-2C6A0220B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09" y="431682"/>
            <a:ext cx="6800850" cy="4410075"/>
          </a:xfrm>
          <a:prstGeom prst="rect">
            <a:avLst/>
          </a:prstGeom>
          <a:noFill/>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6CC8A2C-EBBB-39ED-E036-29B82063B8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025562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0B05C-308C-402D-B651-40CFECDA2202}"/>
              </a:ext>
            </a:extLst>
          </p:cNvPr>
          <p:cNvSpPr>
            <a:spLocks noGrp="1"/>
          </p:cNvSpPr>
          <p:nvPr>
            <p:ph type="title"/>
          </p:nvPr>
        </p:nvSpPr>
        <p:spPr/>
        <p:txBody>
          <a:bodyPr/>
          <a:lstStyle/>
          <a:p>
            <a:r>
              <a:rPr lang="de-DE" dirty="0"/>
              <a:t>Basis Rules </a:t>
            </a:r>
            <a:r>
              <a:rPr lang="de-DE" dirty="0" err="1"/>
              <a:t>when</a:t>
            </a:r>
            <a:r>
              <a:rPr lang="de-DE" dirty="0"/>
              <a:t> </a:t>
            </a:r>
            <a:r>
              <a:rPr lang="de-DE" dirty="0" err="1"/>
              <a:t>errors</a:t>
            </a:r>
            <a:r>
              <a:rPr lang="de-DE" dirty="0"/>
              <a:t> </a:t>
            </a:r>
            <a:r>
              <a:rPr lang="de-DE" dirty="0" err="1"/>
              <a:t>occur</a:t>
            </a:r>
            <a:endParaRPr lang="de-DE" dirty="0"/>
          </a:p>
        </p:txBody>
      </p:sp>
      <p:sp>
        <p:nvSpPr>
          <p:cNvPr id="6" name="Inhaltsplatzhalter 5">
            <a:extLst>
              <a:ext uri="{FF2B5EF4-FFF2-40B4-BE49-F238E27FC236}">
                <a16:creationId xmlns:a16="http://schemas.microsoft.com/office/drawing/2014/main" id="{6119C47C-ED8E-47B0-992A-6F183F5E5871}"/>
              </a:ext>
            </a:extLst>
          </p:cNvPr>
          <p:cNvSpPr>
            <a:spLocks noGrp="1"/>
          </p:cNvSpPr>
          <p:nvPr>
            <p:ph sz="quarter" idx="13"/>
          </p:nvPr>
        </p:nvSpPr>
        <p:spPr>
          <a:xfrm>
            <a:off x="540001" y="1293818"/>
            <a:ext cx="6304181" cy="3464214"/>
          </a:xfrm>
        </p:spPr>
        <p:txBody>
          <a:bodyPr>
            <a:normAutofit fontScale="92500"/>
          </a:bodyPr>
          <a:lstStyle/>
          <a:p>
            <a:r>
              <a:rPr lang="de-DE" dirty="0" err="1"/>
              <a:t>stay</a:t>
            </a:r>
            <a:r>
              <a:rPr lang="de-DE" dirty="0"/>
              <a:t> </a:t>
            </a:r>
            <a:r>
              <a:rPr lang="de-DE" dirty="0" err="1"/>
              <a:t>calm</a:t>
            </a:r>
            <a:endParaRPr lang="de-DE" dirty="0"/>
          </a:p>
          <a:p>
            <a:r>
              <a:rPr lang="en-US" dirty="0"/>
              <a:t>see if an error message has occurred before</a:t>
            </a:r>
          </a:p>
          <a:p>
            <a:r>
              <a:rPr lang="de-DE" dirty="0" err="1"/>
              <a:t>try</a:t>
            </a:r>
            <a:r>
              <a:rPr lang="de-DE" dirty="0"/>
              <a:t> </a:t>
            </a:r>
            <a:r>
              <a:rPr lang="de-DE" dirty="0" err="1"/>
              <a:t>the</a:t>
            </a:r>
            <a:r>
              <a:rPr lang="de-DE" dirty="0"/>
              <a:t> same </a:t>
            </a:r>
            <a:r>
              <a:rPr lang="de-DE" dirty="0" err="1"/>
              <a:t>again</a:t>
            </a:r>
            <a:endParaRPr lang="de-DE" dirty="0"/>
          </a:p>
          <a:p>
            <a:r>
              <a:rPr lang="en-US" dirty="0"/>
              <a:t>restart R and then try again</a:t>
            </a:r>
            <a:r>
              <a:rPr lang="de-DE" dirty="0"/>
              <a:t> (Session &gt; Restart R)</a:t>
            </a:r>
          </a:p>
          <a:p>
            <a:r>
              <a:rPr lang="en-US" dirty="0"/>
              <a:t>Break the problem down into small parts: where does R get stuck</a:t>
            </a:r>
            <a:r>
              <a:rPr lang="de-DE" dirty="0"/>
              <a:t>? </a:t>
            </a:r>
          </a:p>
          <a:p>
            <a:pPr lvl="1"/>
            <a:r>
              <a:rPr lang="en-US" dirty="0"/>
              <a:t>am I giving the function what I expect? View data, view </a:t>
            </a:r>
            <a:r>
              <a:rPr lang="en-US" dirty="0" err="1"/>
              <a:t>substeps</a:t>
            </a:r>
            <a:endParaRPr lang="en-US" dirty="0"/>
          </a:p>
          <a:p>
            <a:pPr lvl="1"/>
            <a:r>
              <a:rPr lang="en-US" dirty="0"/>
              <a:t>for nested functions, execute the interior individually</a:t>
            </a:r>
            <a:r>
              <a:rPr lang="de-DE" dirty="0"/>
              <a:t> </a:t>
            </a:r>
          </a:p>
          <a:p>
            <a:pPr lvl="1"/>
            <a:r>
              <a:rPr lang="en-US" dirty="0"/>
              <a:t>Recreate function with simpler data</a:t>
            </a:r>
          </a:p>
          <a:p>
            <a:pPr lvl="1"/>
            <a:r>
              <a:rPr lang="en-US" dirty="0"/>
              <a:t>look up examples of the function </a:t>
            </a:r>
            <a:r>
              <a:rPr lang="de-DE" dirty="0"/>
              <a:t>(F1, ?</a:t>
            </a:r>
            <a:r>
              <a:rPr lang="de-DE" dirty="0" err="1"/>
              <a:t>function</a:t>
            </a:r>
            <a:r>
              <a:rPr lang="de-DE" dirty="0"/>
              <a:t> oder </a:t>
            </a:r>
            <a:r>
              <a:rPr lang="de-DE" dirty="0" err="1"/>
              <a:t>help</a:t>
            </a:r>
            <a:r>
              <a:rPr lang="de-DE" dirty="0"/>
              <a:t>(„</a:t>
            </a:r>
            <a:r>
              <a:rPr lang="de-DE" dirty="0" err="1"/>
              <a:t>function</a:t>
            </a:r>
            <a:r>
              <a:rPr lang="de-DE" dirty="0"/>
              <a:t>“)) </a:t>
            </a:r>
            <a:r>
              <a:rPr lang="en-US" dirty="0"/>
              <a:t>and look for differences in the application</a:t>
            </a:r>
            <a:endParaRPr lang="de-DE" dirty="0"/>
          </a:p>
          <a:p>
            <a:endParaRPr lang="de-DE" dirty="0"/>
          </a:p>
        </p:txBody>
      </p:sp>
      <p:sp>
        <p:nvSpPr>
          <p:cNvPr id="5" name="Foliennummernplatzhalter 4">
            <a:extLst>
              <a:ext uri="{FF2B5EF4-FFF2-40B4-BE49-F238E27FC236}">
                <a16:creationId xmlns:a16="http://schemas.microsoft.com/office/drawing/2014/main" id="{921C6F38-1850-4D92-9E3E-0BA9349E4B92}"/>
              </a:ext>
            </a:extLst>
          </p:cNvPr>
          <p:cNvSpPr>
            <a:spLocks noGrp="1"/>
          </p:cNvSpPr>
          <p:nvPr>
            <p:ph type="sldNum" sz="quarter" idx="12"/>
          </p:nvPr>
        </p:nvSpPr>
        <p:spPr/>
        <p:txBody>
          <a:bodyPr/>
          <a:lstStyle/>
          <a:p>
            <a:fld id="{1206269C-C24E-4E80-9A4B-E7E19BB59A67}" type="slidenum">
              <a:rPr lang="de-AT" smtClean="0"/>
              <a:pPr/>
              <a:t>203</a:t>
            </a:fld>
            <a:endParaRPr lang="de-AT" dirty="0"/>
          </a:p>
        </p:txBody>
      </p:sp>
      <p:pic>
        <p:nvPicPr>
          <p:cNvPr id="8" name="Grafik 7">
            <a:extLst>
              <a:ext uri="{FF2B5EF4-FFF2-40B4-BE49-F238E27FC236}">
                <a16:creationId xmlns:a16="http://schemas.microsoft.com/office/drawing/2014/main" id="{FE00EC07-639E-45B9-83DE-1DF31723BFF1}"/>
              </a:ext>
            </a:extLst>
          </p:cNvPr>
          <p:cNvPicPr>
            <a:picLocks noChangeAspect="1"/>
          </p:cNvPicPr>
          <p:nvPr/>
        </p:nvPicPr>
        <p:blipFill>
          <a:blip r:embed="rId3"/>
          <a:stretch>
            <a:fillRect/>
          </a:stretch>
        </p:blipFill>
        <p:spPr>
          <a:xfrm>
            <a:off x="7012436" y="2571750"/>
            <a:ext cx="1717105" cy="971185"/>
          </a:xfrm>
          <a:prstGeom prst="rect">
            <a:avLst/>
          </a:prstGeom>
        </p:spPr>
      </p:pic>
      <p:sp>
        <p:nvSpPr>
          <p:cNvPr id="10" name="Textfeld 9">
            <a:extLst>
              <a:ext uri="{FF2B5EF4-FFF2-40B4-BE49-F238E27FC236}">
                <a16:creationId xmlns:a16="http://schemas.microsoft.com/office/drawing/2014/main" id="{BA57D580-75AE-415E-BB93-A8515E3EF5DF}"/>
              </a:ext>
            </a:extLst>
          </p:cNvPr>
          <p:cNvSpPr txBox="1"/>
          <p:nvPr/>
        </p:nvSpPr>
        <p:spPr>
          <a:xfrm>
            <a:off x="4334805" y="4496422"/>
            <a:ext cx="4585750"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4"/>
              </a:rPr>
              <a:t>https://speakerdeck.com/jennybc/object-of-type-closure-is-not-subsettable</a:t>
            </a:r>
            <a:r>
              <a:rPr lang="de-DE" sz="1100" dirty="0">
                <a:latin typeface="Calibri" panose="020F0502020204030204" pitchFamily="34" charset="0"/>
                <a:cs typeface="Calibri" panose="020F0502020204030204" pitchFamily="34" charset="0"/>
              </a:rPr>
              <a:t> </a:t>
            </a:r>
          </a:p>
        </p:txBody>
      </p:sp>
      <p:sp>
        <p:nvSpPr>
          <p:cNvPr id="3" name="Fußzeilenplatzhalter 2">
            <a:extLst>
              <a:ext uri="{FF2B5EF4-FFF2-40B4-BE49-F238E27FC236}">
                <a16:creationId xmlns:a16="http://schemas.microsoft.com/office/drawing/2014/main" id="{515C7F26-C117-F647-84B0-B68ABF719F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4485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4B45D6-7971-B1B8-D848-5FF947558A56}"/>
              </a:ext>
            </a:extLst>
          </p:cNvPr>
          <p:cNvSpPr>
            <a:spLocks noGrp="1"/>
          </p:cNvSpPr>
          <p:nvPr>
            <p:ph type="title"/>
          </p:nvPr>
        </p:nvSpPr>
        <p:spPr/>
        <p:txBody>
          <a:bodyPr/>
          <a:lstStyle/>
          <a:p>
            <a:r>
              <a:rPr lang="de-DE" dirty="0"/>
              <a:t>Rubber duck </a:t>
            </a:r>
            <a:r>
              <a:rPr lang="de-DE" dirty="0" err="1"/>
              <a:t>method</a:t>
            </a:r>
            <a:endParaRPr lang="de-AT" dirty="0"/>
          </a:p>
        </p:txBody>
      </p:sp>
      <p:sp>
        <p:nvSpPr>
          <p:cNvPr id="3" name="Inhaltsplatzhalter 2">
            <a:extLst>
              <a:ext uri="{FF2B5EF4-FFF2-40B4-BE49-F238E27FC236}">
                <a16:creationId xmlns:a16="http://schemas.microsoft.com/office/drawing/2014/main" id="{9D454A2A-B22E-805E-0BC0-01038432A409}"/>
              </a:ext>
            </a:extLst>
          </p:cNvPr>
          <p:cNvSpPr>
            <a:spLocks noGrp="1"/>
          </p:cNvSpPr>
          <p:nvPr>
            <p:ph sz="quarter" idx="13"/>
          </p:nvPr>
        </p:nvSpPr>
        <p:spPr>
          <a:xfrm>
            <a:off x="539752" y="1516380"/>
            <a:ext cx="6030014" cy="3091620"/>
          </a:xfrm>
        </p:spPr>
        <p:txBody>
          <a:bodyPr/>
          <a:lstStyle/>
          <a:p>
            <a:r>
              <a:rPr lang="de-AT" dirty="0">
                <a:hlinkClick r:id="rId2"/>
              </a:rPr>
              <a:t>https://en.wikipedia.org/wiki/Rubber_duck_debugging</a:t>
            </a:r>
            <a:endParaRPr lang="de-AT" dirty="0"/>
          </a:p>
          <a:p>
            <a:r>
              <a:rPr lang="de-AT" dirty="0"/>
              <a:t>Talk </a:t>
            </a:r>
            <a:r>
              <a:rPr lang="de-AT" dirty="0" err="1"/>
              <a:t>to</a:t>
            </a:r>
            <a:r>
              <a:rPr lang="de-AT" dirty="0"/>
              <a:t> a friend </a:t>
            </a:r>
            <a:r>
              <a:rPr lang="de-AT" dirty="0" err="1"/>
              <a:t>or</a:t>
            </a:r>
            <a:r>
              <a:rPr lang="de-AT" dirty="0"/>
              <a:t> </a:t>
            </a:r>
            <a:r>
              <a:rPr lang="de-AT" dirty="0" err="1"/>
              <a:t>colleague</a:t>
            </a:r>
            <a:r>
              <a:rPr lang="de-AT" dirty="0"/>
              <a:t> (</a:t>
            </a:r>
            <a:r>
              <a:rPr lang="de-AT" dirty="0" err="1"/>
              <a:t>or</a:t>
            </a:r>
            <a:r>
              <a:rPr lang="de-AT" dirty="0"/>
              <a:t> </a:t>
            </a:r>
            <a:r>
              <a:rPr lang="de-AT" dirty="0" err="1"/>
              <a:t>even</a:t>
            </a:r>
            <a:r>
              <a:rPr lang="de-AT" dirty="0"/>
              <a:t> a </a:t>
            </a:r>
            <a:r>
              <a:rPr lang="de-AT" dirty="0" err="1"/>
              <a:t>rubber</a:t>
            </a:r>
            <a:r>
              <a:rPr lang="de-AT" dirty="0"/>
              <a:t> duck) and </a:t>
            </a:r>
            <a:r>
              <a:rPr lang="de-AT" dirty="0" err="1"/>
              <a:t>explain</a:t>
            </a:r>
            <a:r>
              <a:rPr lang="de-AT" dirty="0"/>
              <a:t> </a:t>
            </a:r>
            <a:r>
              <a:rPr lang="de-AT" dirty="0" err="1"/>
              <a:t>your</a:t>
            </a:r>
            <a:r>
              <a:rPr lang="de-AT" dirty="0"/>
              <a:t> code </a:t>
            </a:r>
            <a:r>
              <a:rPr lang="de-AT" dirty="0" err="1"/>
              <a:t>to</a:t>
            </a:r>
            <a:r>
              <a:rPr lang="de-AT" dirty="0"/>
              <a:t> </a:t>
            </a:r>
            <a:r>
              <a:rPr lang="de-AT" dirty="0" err="1"/>
              <a:t>them</a:t>
            </a:r>
            <a:r>
              <a:rPr lang="de-AT" dirty="0"/>
              <a:t>. </a:t>
            </a:r>
            <a:r>
              <a:rPr lang="de-AT" dirty="0" err="1"/>
              <a:t>They</a:t>
            </a:r>
            <a:r>
              <a:rPr lang="de-AT" dirty="0"/>
              <a:t> </a:t>
            </a:r>
            <a:r>
              <a:rPr lang="de-AT" dirty="0" err="1"/>
              <a:t>don‘t</a:t>
            </a:r>
            <a:r>
              <a:rPr lang="de-AT" dirty="0"/>
              <a:t> </a:t>
            </a:r>
            <a:r>
              <a:rPr lang="de-AT" dirty="0" err="1"/>
              <a:t>need</a:t>
            </a:r>
            <a:r>
              <a:rPr lang="de-AT" dirty="0"/>
              <a:t> </a:t>
            </a:r>
            <a:r>
              <a:rPr lang="de-AT" dirty="0" err="1"/>
              <a:t>to</a:t>
            </a:r>
            <a:r>
              <a:rPr lang="de-AT" dirty="0"/>
              <a:t> </a:t>
            </a:r>
            <a:r>
              <a:rPr lang="de-AT" dirty="0" err="1"/>
              <a:t>understand</a:t>
            </a:r>
            <a:r>
              <a:rPr lang="de-AT" dirty="0"/>
              <a:t> </a:t>
            </a:r>
            <a:r>
              <a:rPr lang="de-AT" dirty="0" err="1"/>
              <a:t>it</a:t>
            </a:r>
            <a:r>
              <a:rPr lang="de-AT" dirty="0"/>
              <a:t> </a:t>
            </a:r>
            <a:r>
              <a:rPr lang="de-AT" dirty="0" err="1"/>
              <a:t>or</a:t>
            </a:r>
            <a:r>
              <a:rPr lang="de-AT" dirty="0"/>
              <a:t> </a:t>
            </a:r>
            <a:r>
              <a:rPr lang="de-AT" dirty="0" err="1"/>
              <a:t>solve</a:t>
            </a:r>
            <a:r>
              <a:rPr lang="de-AT" dirty="0"/>
              <a:t> </a:t>
            </a:r>
            <a:r>
              <a:rPr lang="de-AT" dirty="0" err="1"/>
              <a:t>your</a:t>
            </a:r>
            <a:r>
              <a:rPr lang="de-AT" dirty="0"/>
              <a:t> </a:t>
            </a:r>
            <a:r>
              <a:rPr lang="de-AT" dirty="0" err="1"/>
              <a:t>problem</a:t>
            </a:r>
            <a:r>
              <a:rPr lang="de-AT" dirty="0"/>
              <a:t>. By </a:t>
            </a:r>
            <a:r>
              <a:rPr lang="de-AT" dirty="0" err="1"/>
              <a:t>explaining</a:t>
            </a:r>
            <a:r>
              <a:rPr lang="de-AT" dirty="0"/>
              <a:t> </a:t>
            </a:r>
            <a:r>
              <a:rPr lang="de-AT" dirty="0" err="1"/>
              <a:t>the</a:t>
            </a:r>
            <a:r>
              <a:rPr lang="de-AT" dirty="0"/>
              <a:t> code </a:t>
            </a:r>
            <a:r>
              <a:rPr lang="de-AT" dirty="0" err="1"/>
              <a:t>line</a:t>
            </a:r>
            <a:r>
              <a:rPr lang="de-AT" dirty="0"/>
              <a:t> </a:t>
            </a:r>
            <a:r>
              <a:rPr lang="de-AT" dirty="0" err="1"/>
              <a:t>by</a:t>
            </a:r>
            <a:r>
              <a:rPr lang="de-AT" dirty="0"/>
              <a:t> </a:t>
            </a:r>
            <a:r>
              <a:rPr lang="de-AT" dirty="0" err="1"/>
              <a:t>line</a:t>
            </a:r>
            <a:r>
              <a:rPr lang="de-AT" dirty="0"/>
              <a:t> </a:t>
            </a:r>
            <a:r>
              <a:rPr lang="de-AT" dirty="0" err="1"/>
              <a:t>you</a:t>
            </a:r>
            <a:r>
              <a:rPr lang="de-AT" dirty="0"/>
              <a:t> </a:t>
            </a:r>
            <a:r>
              <a:rPr lang="de-AT" dirty="0" err="1"/>
              <a:t>might</a:t>
            </a:r>
            <a:r>
              <a:rPr lang="de-AT" dirty="0"/>
              <a:t> </a:t>
            </a:r>
            <a:r>
              <a:rPr lang="de-AT" dirty="0" err="1"/>
              <a:t>discover</a:t>
            </a:r>
            <a:r>
              <a:rPr lang="de-AT" dirty="0"/>
              <a:t> </a:t>
            </a:r>
            <a:r>
              <a:rPr lang="de-AT" dirty="0" err="1"/>
              <a:t>the</a:t>
            </a:r>
            <a:r>
              <a:rPr lang="de-AT" dirty="0"/>
              <a:t> </a:t>
            </a:r>
            <a:r>
              <a:rPr lang="de-AT" dirty="0" err="1"/>
              <a:t>problem</a:t>
            </a:r>
            <a:r>
              <a:rPr lang="de-AT" dirty="0"/>
              <a:t> </a:t>
            </a:r>
            <a:r>
              <a:rPr lang="de-AT" dirty="0" err="1"/>
              <a:t>by</a:t>
            </a:r>
            <a:r>
              <a:rPr lang="de-AT" dirty="0"/>
              <a:t> </a:t>
            </a:r>
            <a:r>
              <a:rPr lang="de-AT" dirty="0" err="1"/>
              <a:t>yourself</a:t>
            </a:r>
            <a:r>
              <a:rPr lang="de-AT" dirty="0"/>
              <a:t>.</a:t>
            </a:r>
          </a:p>
        </p:txBody>
      </p:sp>
      <p:sp>
        <p:nvSpPr>
          <p:cNvPr id="4" name="Fußzeilenplatzhalter 3">
            <a:extLst>
              <a:ext uri="{FF2B5EF4-FFF2-40B4-BE49-F238E27FC236}">
                <a16:creationId xmlns:a16="http://schemas.microsoft.com/office/drawing/2014/main" id="{A51B2F6C-7B74-E891-0D60-51DFE816A3B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D80712A-603A-C349-4CA7-66365512C3E0}"/>
              </a:ext>
            </a:extLst>
          </p:cNvPr>
          <p:cNvSpPr>
            <a:spLocks noGrp="1"/>
          </p:cNvSpPr>
          <p:nvPr>
            <p:ph type="sldNum" sz="quarter" idx="12"/>
          </p:nvPr>
        </p:nvSpPr>
        <p:spPr/>
        <p:txBody>
          <a:bodyPr/>
          <a:lstStyle/>
          <a:p>
            <a:fld id="{1206269C-C24E-4E80-9A4B-E7E19BB59A67}" type="slidenum">
              <a:rPr lang="de-AT" smtClean="0"/>
              <a:pPr/>
              <a:t>204</a:t>
            </a:fld>
            <a:endParaRPr lang="de-AT" dirty="0"/>
          </a:p>
        </p:txBody>
      </p:sp>
      <p:pic>
        <p:nvPicPr>
          <p:cNvPr id="9" name="Grafik 8" descr="Gummiente mit einfarbiger Füllung">
            <a:extLst>
              <a:ext uri="{FF2B5EF4-FFF2-40B4-BE49-F238E27FC236}">
                <a16:creationId xmlns:a16="http://schemas.microsoft.com/office/drawing/2014/main" id="{78DEE330-4FEA-C887-41EA-78C1D92D9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17" y="2195063"/>
            <a:ext cx="2450049" cy="2450049"/>
          </a:xfrm>
          <a:prstGeom prst="rect">
            <a:avLst/>
          </a:prstGeom>
        </p:spPr>
      </p:pic>
    </p:spTree>
    <p:extLst>
      <p:ext uri="{BB962C8B-B14F-4D97-AF65-F5344CB8AC3E}">
        <p14:creationId xmlns:p14="http://schemas.microsoft.com/office/powerpoint/2010/main" val="1320615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C53EA-A41C-4A38-9341-2756D24EF1C9}"/>
              </a:ext>
            </a:extLst>
          </p:cNvPr>
          <p:cNvSpPr>
            <a:spLocks noGrp="1"/>
          </p:cNvSpPr>
          <p:nvPr>
            <p:ph type="title"/>
          </p:nvPr>
        </p:nvSpPr>
        <p:spPr>
          <a:xfrm>
            <a:off x="540001" y="652266"/>
            <a:ext cx="7978525" cy="622091"/>
          </a:xfrm>
        </p:spPr>
        <p:txBody>
          <a:bodyPr/>
          <a:lstStyle/>
          <a:p>
            <a:r>
              <a:rPr lang="en-US" dirty="0"/>
              <a:t>Common error messages and their meaning</a:t>
            </a:r>
            <a:endParaRPr lang="de-DE" dirty="0"/>
          </a:p>
        </p:txBody>
      </p:sp>
      <p:graphicFrame>
        <p:nvGraphicFramePr>
          <p:cNvPr id="7" name="Tabelle 7">
            <a:extLst>
              <a:ext uri="{FF2B5EF4-FFF2-40B4-BE49-F238E27FC236}">
                <a16:creationId xmlns:a16="http://schemas.microsoft.com/office/drawing/2014/main" id="{E629CB7B-9298-4B94-A307-5CBD749C9EC0}"/>
              </a:ext>
            </a:extLst>
          </p:cNvPr>
          <p:cNvGraphicFramePr>
            <a:graphicFrameLocks noGrp="1"/>
          </p:cNvGraphicFramePr>
          <p:nvPr>
            <p:ph sz="quarter" idx="13"/>
            <p:extLst>
              <p:ext uri="{D42A27DB-BD31-4B8C-83A1-F6EECF244321}">
                <p14:modId xmlns:p14="http://schemas.microsoft.com/office/powerpoint/2010/main" val="1298703531"/>
              </p:ext>
            </p:extLst>
          </p:nvPr>
        </p:nvGraphicFramePr>
        <p:xfrm>
          <a:off x="539752" y="1116497"/>
          <a:ext cx="7978773" cy="3200400"/>
        </p:xfrm>
        <a:graphic>
          <a:graphicData uri="http://schemas.openxmlformats.org/drawingml/2006/table">
            <a:tbl>
              <a:tblPr firstRow="1" bandRow="1">
                <a:tableStyleId>{1FECB4D8-DB02-4DC6-A0A2-4F2EBAE1DC90}</a:tableStyleId>
              </a:tblPr>
              <a:tblGrid>
                <a:gridCol w="1508805">
                  <a:extLst>
                    <a:ext uri="{9D8B030D-6E8A-4147-A177-3AD203B41FA5}">
                      <a16:colId xmlns:a16="http://schemas.microsoft.com/office/drawing/2014/main" val="577079701"/>
                    </a:ext>
                  </a:extLst>
                </a:gridCol>
                <a:gridCol w="1498791">
                  <a:extLst>
                    <a:ext uri="{9D8B030D-6E8A-4147-A177-3AD203B41FA5}">
                      <a16:colId xmlns:a16="http://schemas.microsoft.com/office/drawing/2014/main" val="1220107597"/>
                    </a:ext>
                  </a:extLst>
                </a:gridCol>
                <a:gridCol w="4971177">
                  <a:extLst>
                    <a:ext uri="{9D8B030D-6E8A-4147-A177-3AD203B41FA5}">
                      <a16:colId xmlns:a16="http://schemas.microsoft.com/office/drawing/2014/main" val="1440661437"/>
                    </a:ext>
                  </a:extLst>
                </a:gridCol>
              </a:tblGrid>
              <a:tr h="0">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message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Description</a:t>
                      </a:r>
                    </a:p>
                  </a:txBody>
                  <a:tcPr/>
                </a:tc>
                <a:tc>
                  <a:txBody>
                    <a:bodyPr/>
                    <a:lstStyle/>
                    <a:p>
                      <a:r>
                        <a:rPr lang="de-DE" sz="900" dirty="0" err="1">
                          <a:latin typeface="Calibri" panose="020F0502020204030204" pitchFamily="34" charset="0"/>
                          <a:cs typeface="Calibri" panose="020F0502020204030204" pitchFamily="34" charset="0"/>
                        </a:rPr>
                        <a:t>common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solution</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6188767"/>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 not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something was executed that is not present in the environment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check whether the requested object is in the environment. If not, assign again. Often this error is not the cause, but the consequence of an error above</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548046920"/>
                  </a:ext>
                </a:extLst>
              </a:tr>
              <a:tr h="206447">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could</a:t>
                      </a:r>
                      <a:r>
                        <a:rPr lang="de-DE" sz="900" dirty="0">
                          <a:latin typeface="Calibri" panose="020F0502020204030204" pitchFamily="34" charset="0"/>
                          <a:cs typeface="Calibri" panose="020F0502020204030204" pitchFamily="34" charset="0"/>
                        </a:rPr>
                        <a:t> not find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be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Package is not loaded (</a:t>
                      </a:r>
                      <a:r>
                        <a:rPr lang="en-US" sz="900" dirty="0">
                          <a:latin typeface="Calibri" panose="020F0502020204030204" pitchFamily="34" charset="0"/>
                          <a:cs typeface="Calibri" panose="020F0502020204030204" pitchFamily="34" charset="0"/>
                          <a:sym typeface="Wingdings" panose="05000000000000000000" pitchFamily="2" charset="2"/>
                        </a:rPr>
                        <a:t></a:t>
                      </a:r>
                      <a:r>
                        <a:rPr lang="en-US" sz="900" dirty="0">
                          <a:latin typeface="Calibri" panose="020F0502020204030204" pitchFamily="34" charset="0"/>
                          <a:cs typeface="Calibri" panose="020F0502020204030204" pitchFamily="34" charset="0"/>
                        </a:rPr>
                        <a:t> library()) or function has a typo. Load package or refer to it directly in function package::function; check for typos.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59875609"/>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unexpected</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numeric</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constant</a:t>
                      </a:r>
                      <a:r>
                        <a:rPr lang="de-DE" sz="900" dirty="0">
                          <a:latin typeface="Calibri" panose="020F0502020204030204" pitchFamily="34" charset="0"/>
                          <a:cs typeface="Calibri" panose="020F0502020204030204" pitchFamily="34" charset="0"/>
                        </a:rPr>
                        <a:t> in „</a:t>
                      </a:r>
                      <a:r>
                        <a:rPr lang="de-DE" sz="900" dirty="0" err="1">
                          <a:latin typeface="Calibri" panose="020F0502020204030204" pitchFamily="34" charset="0"/>
                          <a:cs typeface="Calibri" panose="020F0502020204030204" pitchFamily="34" charset="0"/>
                        </a:rPr>
                        <a:t>mean</a:t>
                      </a:r>
                      <a:r>
                        <a:rPr lang="de-DE" sz="900" dirty="0">
                          <a:latin typeface="Calibri" panose="020F0502020204030204" pitchFamily="34" charset="0"/>
                          <a:cs typeface="Calibri" panose="020F0502020204030204" pitchFamily="34" charset="0"/>
                        </a:rPr>
                        <a:t>(c(1. 4.“</a:t>
                      </a:r>
                    </a:p>
                  </a:txBody>
                  <a:tcPr/>
                </a:tc>
                <a:tc>
                  <a:txBody>
                    <a:bodyPr/>
                    <a:lstStyle/>
                    <a:p>
                      <a:r>
                        <a:rPr lang="en-US" sz="900" dirty="0">
                          <a:latin typeface="Calibri" panose="020F0502020204030204" pitchFamily="34" charset="0"/>
                          <a:cs typeface="Calibri" panose="020F0502020204030204" pitchFamily="34" charset="0"/>
                        </a:rPr>
                        <a:t>R finds a number where it does not expect it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Are all commas, brackets, etc. where I want them? The numbers should have been separated by commas, not a period. "Unexpected..." also often comes up with typos, spaces,....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74401668"/>
                  </a:ext>
                </a:extLst>
              </a:tr>
              <a:tr h="295288">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incorrect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number</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dimensions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Indexing hits different dimensions than expected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Is what I want to index in the structure I expect? e.g. </a:t>
                      </a:r>
                      <a:r>
                        <a:rPr lang="en-US" sz="900" dirty="0" err="1">
                          <a:latin typeface="Calibri" panose="020F0502020204030204" pitchFamily="34" charset="0"/>
                          <a:cs typeface="Calibri" panose="020F0502020204030204" pitchFamily="34" charset="0"/>
                        </a:rPr>
                        <a:t>my_df$variable</a:t>
                      </a:r>
                      <a:r>
                        <a:rPr lang="en-US" sz="900" dirty="0">
                          <a:latin typeface="Calibri" panose="020F0502020204030204" pitchFamily="34" charset="0"/>
                          <a:cs typeface="Calibri" panose="020F0502020204030204" pitchFamily="34" charset="0"/>
                        </a:rPr>
                        <a:t>[,]</a:t>
                      </a:r>
                    </a:p>
                    <a:p>
                      <a:r>
                        <a:rPr lang="en-US" sz="900" dirty="0">
                          <a:latin typeface="Calibri" panose="020F0502020204030204" pitchFamily="34" charset="0"/>
                          <a:cs typeface="Calibri" panose="020F0502020204030204" pitchFamily="34" charset="0"/>
                        </a:rPr>
                        <a:t>Through the $ my data frame becomes a vector and therefore does not need a comma in the square brackets anymore</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82857840"/>
                  </a:ext>
                </a:extLst>
              </a:tr>
              <a:tr h="168736">
                <a:tc>
                  <a:txBody>
                    <a:bodyPr/>
                    <a:lstStyle/>
                    <a:p>
                      <a:r>
                        <a:rPr lang="de-DE" sz="900" dirty="0">
                          <a:latin typeface="Calibri" panose="020F0502020204030204" pitchFamily="34" charset="0"/>
                          <a:cs typeface="Calibri" panose="020F0502020204030204" pitchFamily="34" charset="0"/>
                        </a:rPr>
                        <a:t>Error in </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rt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open </a:t>
                      </a:r>
                      <a:r>
                        <a:rPr lang="de-DE" sz="900" dirty="0" err="1">
                          <a:latin typeface="Calibri" panose="020F0502020204030204" pitchFamily="34" charset="0"/>
                          <a:cs typeface="Calibri" panose="020F0502020204030204" pitchFamily="34" charset="0"/>
                        </a:rPr>
                        <a:t>the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connection</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 file cannot be 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File path is wrong or there are no read rights to the file, is </a:t>
                      </a:r>
                      <a:r>
                        <a:rPr lang="en-US" sz="900" dirty="0" err="1">
                          <a:latin typeface="Calibri" panose="020F0502020204030204" pitchFamily="34" charset="0"/>
                          <a:cs typeface="Calibri" panose="020F0502020204030204" pitchFamily="34" charset="0"/>
                        </a:rPr>
                        <a:t>getwd</a:t>
                      </a:r>
                      <a:r>
                        <a:rPr lang="en-US" sz="900" dirty="0">
                          <a:latin typeface="Calibri" panose="020F0502020204030204" pitchFamily="34" charset="0"/>
                          <a:cs typeface="Calibri" panose="020F0502020204030204" pitchFamily="34" charset="0"/>
                        </a:rPr>
                        <a:t>() where I expect it?</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77012431"/>
                  </a:ext>
                </a:extLst>
              </a:tr>
              <a:tr h="168736">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subsettable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en-US" sz="900" dirty="0">
                          <a:latin typeface="Calibri" panose="020F0502020204030204" pitchFamily="34" charset="0"/>
                          <a:cs typeface="Calibri" panose="020F0502020204030204" pitchFamily="34" charset="0"/>
                        </a:rPr>
                        <a:t>Here R interprets something as a function that is not a function. Occurs when e.g. square brackets are confused with round brackets: mean[] (function "mean" can not be indexed</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23547077"/>
                  </a:ext>
                </a:extLst>
              </a:tr>
              <a:tr h="295288">
                <a:tc>
                  <a:txBody>
                    <a:bodyPr/>
                    <a:lstStyle/>
                    <a:p>
                      <a:r>
                        <a:rPr lang="de-DE" sz="900" dirty="0">
                          <a:latin typeface="Calibri" panose="020F0502020204030204" pitchFamily="34" charset="0"/>
                          <a:cs typeface="Calibri" panose="020F0502020204030204" pitchFamily="34" charset="0"/>
                        </a:rPr>
                        <a:t>R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ready</a:t>
                      </a:r>
                      <a:r>
                        <a:rPr lang="de-DE" sz="900" dirty="0">
                          <a:latin typeface="Calibri" panose="020F0502020204030204" pitchFamily="34" charset="0"/>
                          <a:cs typeface="Calibri" panose="020F0502020204030204" pitchFamily="34" charset="0"/>
                        </a:rPr>
                        <a:t> (&gt;)</a:t>
                      </a:r>
                    </a:p>
                  </a:txBody>
                  <a:tcPr/>
                </a:tc>
                <a:tc>
                  <a:txBody>
                    <a:bodyPr/>
                    <a:lstStyle/>
                    <a:p>
                      <a:r>
                        <a:rPr lang="en-US" sz="900" dirty="0">
                          <a:latin typeface="Calibri" panose="020F0502020204030204" pitchFamily="34" charset="0"/>
                          <a:cs typeface="Calibri" panose="020F0502020204030204" pitchFamily="34" charset="0"/>
                        </a:rPr>
                        <a:t>R does nothing despite running lines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R is either ready for new code (&gt; in the console) or waiting for more code (+ in the console)</a:t>
                      </a:r>
                    </a:p>
                    <a:p>
                      <a:r>
                        <a:rPr lang="en-US" sz="900" dirty="0">
                          <a:latin typeface="Calibri" panose="020F0502020204030204" pitchFamily="34" charset="0"/>
                          <a:cs typeface="Calibri" panose="020F0502020204030204" pitchFamily="34" charset="0"/>
                        </a:rPr>
                        <a:t>Here a closing bracket is often missing ) or }</a:t>
                      </a:r>
                    </a:p>
                    <a:p>
                      <a:r>
                        <a:rPr lang="en-US" sz="900" dirty="0">
                          <a:latin typeface="Calibri" panose="020F0502020204030204" pitchFamily="34" charset="0"/>
                          <a:cs typeface="Calibri" panose="020F0502020204030204" pitchFamily="34" charset="0"/>
                        </a:rPr>
                        <a:t>Wait status can be canceled by pressing Esc</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40430741"/>
                  </a:ext>
                </a:extLst>
              </a:tr>
            </a:tbl>
          </a:graphicData>
        </a:graphic>
      </p:graphicFrame>
      <p:sp>
        <p:nvSpPr>
          <p:cNvPr id="5" name="Foliennummernplatzhalter 4">
            <a:extLst>
              <a:ext uri="{FF2B5EF4-FFF2-40B4-BE49-F238E27FC236}">
                <a16:creationId xmlns:a16="http://schemas.microsoft.com/office/drawing/2014/main" id="{4DE6A62E-0BFD-4115-8D19-BD7C25AB2ACE}"/>
              </a:ext>
            </a:extLst>
          </p:cNvPr>
          <p:cNvSpPr>
            <a:spLocks noGrp="1"/>
          </p:cNvSpPr>
          <p:nvPr>
            <p:ph type="sldNum" sz="quarter" idx="12"/>
          </p:nvPr>
        </p:nvSpPr>
        <p:spPr/>
        <p:txBody>
          <a:bodyPr/>
          <a:lstStyle/>
          <a:p>
            <a:fld id="{1206269C-C24E-4E80-9A4B-E7E19BB59A67}" type="slidenum">
              <a:rPr lang="de-AT" smtClean="0"/>
              <a:pPr/>
              <a:t>205</a:t>
            </a:fld>
            <a:endParaRPr lang="de-AT" dirty="0"/>
          </a:p>
        </p:txBody>
      </p:sp>
      <p:sp>
        <p:nvSpPr>
          <p:cNvPr id="3" name="Fußzeilenplatzhalter 2">
            <a:extLst>
              <a:ext uri="{FF2B5EF4-FFF2-40B4-BE49-F238E27FC236}">
                <a16:creationId xmlns:a16="http://schemas.microsoft.com/office/drawing/2014/main" id="{6D73DAE3-11E3-97B4-941E-A74ED9D5DC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12848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AT" dirty="0" err="1"/>
              <a:t>Thanks</a:t>
            </a:r>
            <a:r>
              <a:rPr lang="de-AT" dirty="0"/>
              <a:t> </a:t>
            </a:r>
            <a:r>
              <a:rPr lang="de-AT" dirty="0" err="1"/>
              <a:t>for</a:t>
            </a:r>
            <a:r>
              <a:rPr lang="de-AT" dirty="0"/>
              <a:t> </a:t>
            </a:r>
            <a:r>
              <a:rPr lang="de-AT" dirty="0" err="1"/>
              <a:t>your</a:t>
            </a:r>
            <a:r>
              <a:rPr lang="de-AT" dirty="0"/>
              <a:t> </a:t>
            </a:r>
            <a:r>
              <a:rPr lang="de-AT" dirty="0" err="1"/>
              <a:t>attention</a:t>
            </a:r>
            <a:r>
              <a:rPr lang="de-AT" dirty="0"/>
              <a:t>!</a:t>
            </a:r>
            <a:endParaRPr lang="de-DE" dirty="0"/>
          </a:p>
        </p:txBody>
      </p:sp>
      <p:sp>
        <p:nvSpPr>
          <p:cNvPr id="10" name="Textplatzhalter 9"/>
          <p:cNvSpPr>
            <a:spLocks noGrp="1"/>
          </p:cNvSpPr>
          <p:nvPr>
            <p:ph type="body" sz="quarter" idx="10"/>
          </p:nvPr>
        </p:nvSpPr>
        <p:spPr>
          <a:xfrm>
            <a:off x="539749" y="3850105"/>
            <a:ext cx="6140867" cy="756424"/>
          </a:xfrm>
        </p:spPr>
        <p:txBody>
          <a:bodyPr/>
          <a:lstStyle/>
          <a:p>
            <a:r>
              <a:rPr lang="de-DE" dirty="0"/>
              <a:t>Gabriele von Eichhorn, </a:t>
            </a:r>
            <a:r>
              <a:rPr lang="de-DE" dirty="0" err="1"/>
              <a:t>MSc</a:t>
            </a:r>
            <a:r>
              <a:rPr lang="de-DE" dirty="0"/>
              <a:t> </a:t>
            </a:r>
            <a:r>
              <a:rPr lang="de-DE" dirty="0" err="1"/>
              <a:t>BSc</a:t>
            </a:r>
            <a:r>
              <a:rPr lang="de-DE" dirty="0"/>
              <a:t> BA</a:t>
            </a:r>
          </a:p>
          <a:p>
            <a:r>
              <a:rPr lang="de-DE" dirty="0"/>
              <a:t>IQS – Institut des Bundes für Qualitätssicherung im österreichischen Schulwesen</a:t>
            </a:r>
          </a:p>
          <a:p>
            <a:r>
              <a:rPr lang="de-DE" dirty="0">
                <a:hlinkClick r:id="rId2"/>
              </a:rPr>
              <a:t>gabi.v.eichhorn@gmail.com / gabriele.eichhorn@iqs.gv.at</a:t>
            </a:r>
            <a:endParaRPr lang="de-DE" dirty="0"/>
          </a:p>
        </p:txBody>
      </p:sp>
    </p:spTree>
    <p:extLst>
      <p:ext uri="{BB962C8B-B14F-4D97-AF65-F5344CB8AC3E}">
        <p14:creationId xmlns:p14="http://schemas.microsoft.com/office/powerpoint/2010/main" val="275918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C2B49-622A-421D-8A11-8768D94B2E9D}"/>
              </a:ext>
            </a:extLst>
          </p:cNvPr>
          <p:cNvSpPr>
            <a:spLocks noGrp="1"/>
          </p:cNvSpPr>
          <p:nvPr>
            <p:ph type="title"/>
          </p:nvPr>
        </p:nvSpPr>
        <p:spPr/>
        <p:txBody>
          <a:bodyPr/>
          <a:lstStyle/>
          <a:p>
            <a:r>
              <a:rPr lang="de-DE" dirty="0" err="1"/>
              <a:t>Why</a:t>
            </a:r>
            <a:r>
              <a:rPr lang="de-DE" dirty="0"/>
              <a:t> not R?</a:t>
            </a:r>
          </a:p>
        </p:txBody>
      </p:sp>
      <p:sp>
        <p:nvSpPr>
          <p:cNvPr id="3" name="Inhaltsplatzhalter 2">
            <a:extLst>
              <a:ext uri="{FF2B5EF4-FFF2-40B4-BE49-F238E27FC236}">
                <a16:creationId xmlns:a16="http://schemas.microsoft.com/office/drawing/2014/main" id="{B2BE52D3-DE40-4DE2-9A56-5BF2BFCC90F9}"/>
              </a:ext>
            </a:extLst>
          </p:cNvPr>
          <p:cNvSpPr>
            <a:spLocks noGrp="1"/>
          </p:cNvSpPr>
          <p:nvPr>
            <p:ph sz="quarter" idx="13"/>
          </p:nvPr>
        </p:nvSpPr>
        <p:spPr>
          <a:xfrm>
            <a:off x="539751" y="1280164"/>
            <a:ext cx="5510529" cy="3500158"/>
          </a:xfrm>
        </p:spPr>
        <p:txBody>
          <a:bodyPr>
            <a:normAutofit fontScale="85000" lnSpcReduction="20000"/>
          </a:bodyPr>
          <a:lstStyle/>
          <a:p>
            <a:r>
              <a:rPr lang="de-DE" dirty="0" err="1"/>
              <a:t>There‘s</a:t>
            </a:r>
            <a:r>
              <a:rPr lang="de-DE" dirty="0"/>
              <a:t> </a:t>
            </a:r>
            <a:r>
              <a:rPr lang="de-DE" dirty="0" err="1"/>
              <a:t>no</a:t>
            </a:r>
            <a:r>
              <a:rPr lang="de-DE" dirty="0"/>
              <a:t> </a:t>
            </a:r>
            <a:r>
              <a:rPr lang="de-DE" dirty="0" err="1"/>
              <a:t>guarantee</a:t>
            </a:r>
            <a:r>
              <a:rPr lang="de-DE" dirty="0"/>
              <a:t> </a:t>
            </a:r>
            <a:r>
              <a:rPr lang="de-DE" dirty="0" err="1"/>
              <a:t>for</a:t>
            </a:r>
            <a:r>
              <a:rPr lang="de-DE" dirty="0"/>
              <a:t> </a:t>
            </a:r>
            <a:r>
              <a:rPr lang="de-DE" dirty="0" err="1"/>
              <a:t>correctness</a:t>
            </a:r>
            <a:r>
              <a:rPr lang="de-DE" dirty="0"/>
              <a:t>: </a:t>
            </a:r>
            <a:r>
              <a:rPr lang="de-DE" i="1" dirty="0"/>
              <a:t>R </a:t>
            </a:r>
            <a:r>
              <a:rPr lang="de-DE" i="1" dirty="0" err="1"/>
              <a:t>is</a:t>
            </a:r>
            <a:r>
              <a:rPr lang="de-DE" i="1" dirty="0"/>
              <a:t> </a:t>
            </a:r>
            <a:r>
              <a:rPr lang="de-DE" i="1" dirty="0" err="1"/>
              <a:t>free</a:t>
            </a:r>
            <a:r>
              <a:rPr lang="de-DE" i="1" dirty="0"/>
              <a:t> </a:t>
            </a:r>
            <a:r>
              <a:rPr lang="de-DE" i="1" dirty="0" err="1"/>
              <a:t>software</a:t>
            </a:r>
            <a:r>
              <a:rPr lang="de-DE" i="1" dirty="0"/>
              <a:t> and </a:t>
            </a:r>
            <a:r>
              <a:rPr lang="de-DE" i="1" dirty="0" err="1"/>
              <a:t>comes</a:t>
            </a:r>
            <a:r>
              <a:rPr lang="de-DE" i="1" dirty="0"/>
              <a:t> </a:t>
            </a:r>
            <a:r>
              <a:rPr lang="de-DE" i="1" dirty="0" err="1"/>
              <a:t>with</a:t>
            </a:r>
            <a:r>
              <a:rPr lang="de-DE" i="1" dirty="0"/>
              <a:t> ABSOLUTELY NO WARRANTY</a:t>
            </a:r>
            <a:r>
              <a:rPr lang="de-DE" dirty="0"/>
              <a:t>. </a:t>
            </a:r>
            <a:r>
              <a:rPr lang="de-DE" dirty="0">
                <a:sym typeface="Wingdings" panose="05000000000000000000" pitchFamily="2" charset="2"/>
              </a:rPr>
              <a:t> </a:t>
            </a:r>
            <a:r>
              <a:rPr lang="de-DE" dirty="0"/>
              <a:t>BUT: </a:t>
            </a:r>
            <a:r>
              <a:rPr lang="de-DE" dirty="0" err="1"/>
              <a:t>standard</a:t>
            </a:r>
            <a:r>
              <a:rPr lang="de-DE" dirty="0"/>
              <a:t> </a:t>
            </a:r>
            <a:r>
              <a:rPr lang="de-DE" dirty="0" err="1"/>
              <a:t>packages</a:t>
            </a:r>
            <a:r>
              <a:rPr lang="de-DE" dirty="0"/>
              <a:t> </a:t>
            </a:r>
            <a:r>
              <a:rPr lang="de-DE" dirty="0" err="1"/>
              <a:t>are</a:t>
            </a:r>
            <a:r>
              <a:rPr lang="de-DE" dirty="0"/>
              <a:t> </a:t>
            </a:r>
            <a:r>
              <a:rPr lang="de-DE" dirty="0" err="1"/>
              <a:t>developed</a:t>
            </a:r>
            <a:r>
              <a:rPr lang="de-DE" dirty="0"/>
              <a:t> </a:t>
            </a:r>
            <a:r>
              <a:rPr lang="de-DE" dirty="0" err="1"/>
              <a:t>by</a:t>
            </a:r>
            <a:r>
              <a:rPr lang="de-DE" dirty="0"/>
              <a:t> </a:t>
            </a:r>
            <a:r>
              <a:rPr lang="de-DE" dirty="0" err="1"/>
              <a:t>experts</a:t>
            </a:r>
            <a:r>
              <a:rPr lang="de-DE" dirty="0"/>
              <a:t> and </a:t>
            </a:r>
            <a:r>
              <a:rPr lang="de-DE" dirty="0" err="1"/>
              <a:t>are</a:t>
            </a:r>
            <a:r>
              <a:rPr lang="de-DE" dirty="0"/>
              <a:t> </a:t>
            </a:r>
            <a:r>
              <a:rPr lang="de-DE" dirty="0" err="1"/>
              <a:t>sufficiently</a:t>
            </a:r>
            <a:r>
              <a:rPr lang="de-DE" dirty="0"/>
              <a:t> </a:t>
            </a:r>
            <a:r>
              <a:rPr lang="de-DE" dirty="0" err="1"/>
              <a:t>tested</a:t>
            </a:r>
            <a:r>
              <a:rPr lang="de-DE" dirty="0"/>
              <a:t>. </a:t>
            </a:r>
            <a:r>
              <a:rPr lang="en-US" dirty="0"/>
              <a:t>Source code can be viewed, which is not always the case with commercial software.</a:t>
            </a:r>
          </a:p>
          <a:p>
            <a:r>
              <a:rPr lang="en-US" dirty="0"/>
              <a:t>Learning R requires time and a basic motivation for programming. </a:t>
            </a:r>
            <a:r>
              <a:rPr lang="en-US" dirty="0">
                <a:sym typeface="Wingdings" panose="05000000000000000000" pitchFamily="2" charset="2"/>
              </a:rPr>
              <a:t></a:t>
            </a:r>
            <a:r>
              <a:rPr lang="en-US" dirty="0"/>
              <a:t> BUT: You learn basic logic and calculation steps of statistical methods.</a:t>
            </a:r>
            <a:endParaRPr lang="de-DE" dirty="0"/>
          </a:p>
          <a:p>
            <a:r>
              <a:rPr lang="en-US" dirty="0"/>
              <a:t>Data input is possible in R, but not recommended. </a:t>
            </a:r>
            <a:r>
              <a:rPr lang="en-US" dirty="0">
                <a:sym typeface="Wingdings" panose="05000000000000000000" pitchFamily="2" charset="2"/>
              </a:rPr>
              <a:t></a:t>
            </a:r>
            <a:r>
              <a:rPr lang="en-US" dirty="0"/>
              <a:t> BUT: Data can be read in effortlessly from e.g. Excel</a:t>
            </a:r>
            <a:r>
              <a:rPr lang="de-DE" dirty="0"/>
              <a:t>.</a:t>
            </a:r>
          </a:p>
          <a:p>
            <a:r>
              <a:rPr lang="en-US" dirty="0"/>
              <a:t>R is an interpreter language (code is not compiled), which can lead to loss of speed with large amounts of data. </a:t>
            </a:r>
            <a:r>
              <a:rPr lang="en-US" dirty="0">
                <a:sym typeface="Wingdings" panose="05000000000000000000" pitchFamily="2" charset="2"/>
              </a:rPr>
              <a:t></a:t>
            </a:r>
            <a:r>
              <a:rPr lang="en-US" dirty="0"/>
              <a:t> BUT: Interface to C/C++ allows efficient programming (and speed compared to SPSS is blazing...)</a:t>
            </a:r>
          </a:p>
          <a:p>
            <a:r>
              <a:rPr lang="en-US" dirty="0"/>
              <a:t>R does not provide a GUI (Graphical User Interface). </a:t>
            </a:r>
            <a:r>
              <a:rPr lang="en-US" dirty="0">
                <a:sym typeface="Wingdings" panose="05000000000000000000" pitchFamily="2" charset="2"/>
              </a:rPr>
              <a:t> </a:t>
            </a:r>
            <a:r>
              <a:rPr lang="en-US" dirty="0"/>
              <a:t>BUT: If you want one, there are some packages that provide one (or you start using </a:t>
            </a:r>
            <a:r>
              <a:rPr lang="en-US" dirty="0" err="1"/>
              <a:t>Jamovi</a:t>
            </a:r>
            <a:r>
              <a:rPr lang="en-US" dirty="0"/>
              <a:t>/JASP which are GUIs that are similar to SPSS but based on R and open source)</a:t>
            </a:r>
            <a:endParaRPr lang="de-DE" dirty="0"/>
          </a:p>
        </p:txBody>
      </p:sp>
      <p:sp>
        <p:nvSpPr>
          <p:cNvPr id="5" name="Foliennummernplatzhalter 4">
            <a:extLst>
              <a:ext uri="{FF2B5EF4-FFF2-40B4-BE49-F238E27FC236}">
                <a16:creationId xmlns:a16="http://schemas.microsoft.com/office/drawing/2014/main" id="{9A75502A-D233-4899-A122-6A10E893292E}"/>
              </a:ext>
            </a:extLst>
          </p:cNvPr>
          <p:cNvSpPr>
            <a:spLocks noGrp="1"/>
          </p:cNvSpPr>
          <p:nvPr>
            <p:ph type="sldNum" sz="quarter" idx="12"/>
          </p:nvPr>
        </p:nvSpPr>
        <p:spPr/>
        <p:txBody>
          <a:bodyPr/>
          <a:lstStyle/>
          <a:p>
            <a:fld id="{1206269C-C24E-4E80-9A4B-E7E19BB59A67}" type="slidenum">
              <a:rPr lang="de-AT" smtClean="0"/>
              <a:pPr/>
              <a:t>21</a:t>
            </a:fld>
            <a:endParaRPr lang="de-AT" dirty="0"/>
          </a:p>
        </p:txBody>
      </p:sp>
      <p:pic>
        <p:nvPicPr>
          <p:cNvPr id="6" name="Grafik 5">
            <a:extLst>
              <a:ext uri="{FF2B5EF4-FFF2-40B4-BE49-F238E27FC236}">
                <a16:creationId xmlns:a16="http://schemas.microsoft.com/office/drawing/2014/main" id="{230215D5-80C5-4169-A8BB-03A8183A15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7218" y="1859143"/>
            <a:ext cx="2331307" cy="2466534"/>
          </a:xfrm>
          <a:prstGeom prst="rect">
            <a:avLst/>
          </a:prstGeom>
        </p:spPr>
      </p:pic>
      <p:sp>
        <p:nvSpPr>
          <p:cNvPr id="7" name="Fußzeilenplatzhalter 6">
            <a:extLst>
              <a:ext uri="{FF2B5EF4-FFF2-40B4-BE49-F238E27FC236}">
                <a16:creationId xmlns:a16="http://schemas.microsoft.com/office/drawing/2014/main" id="{5CEDA34C-551A-3C43-DBFB-A02121EBD5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0393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8DD44-1D63-46F4-BE06-B477547DFDB2}"/>
              </a:ext>
            </a:extLst>
          </p:cNvPr>
          <p:cNvSpPr>
            <a:spLocks noGrp="1"/>
          </p:cNvSpPr>
          <p:nvPr>
            <p:ph type="title"/>
          </p:nvPr>
        </p:nvSpPr>
        <p:spPr/>
        <p:txBody>
          <a:bodyPr/>
          <a:lstStyle/>
          <a:p>
            <a:r>
              <a:rPr lang="de-DE" dirty="0"/>
              <a:t>In </a:t>
            </a:r>
            <a:r>
              <a:rPr lang="de-DE" dirty="0" err="1"/>
              <a:t>summary</a:t>
            </a:r>
            <a:endParaRPr lang="de-DE" dirty="0"/>
          </a:p>
        </p:txBody>
      </p:sp>
      <p:graphicFrame>
        <p:nvGraphicFramePr>
          <p:cNvPr id="6" name="Inhaltsplatzhalter 5">
            <a:extLst>
              <a:ext uri="{FF2B5EF4-FFF2-40B4-BE49-F238E27FC236}">
                <a16:creationId xmlns:a16="http://schemas.microsoft.com/office/drawing/2014/main" id="{72D77675-11E5-4EFA-AA75-258ADC82F418}"/>
              </a:ext>
            </a:extLst>
          </p:cNvPr>
          <p:cNvGraphicFramePr>
            <a:graphicFrameLocks noGrp="1"/>
          </p:cNvGraphicFramePr>
          <p:nvPr>
            <p:ph sz="quarter" idx="13"/>
            <p:extLst>
              <p:ext uri="{D42A27DB-BD31-4B8C-83A1-F6EECF244321}">
                <p14:modId xmlns:p14="http://schemas.microsoft.com/office/powerpoint/2010/main" val="854057279"/>
              </p:ext>
            </p:extLst>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85456871-5060-4E7E-9851-AC96B4D70142}"/>
              </a:ext>
            </a:extLst>
          </p:cNvPr>
          <p:cNvSpPr>
            <a:spLocks noGrp="1"/>
          </p:cNvSpPr>
          <p:nvPr>
            <p:ph type="sldNum" sz="quarter" idx="12"/>
          </p:nvPr>
        </p:nvSpPr>
        <p:spPr/>
        <p:txBody>
          <a:bodyPr/>
          <a:lstStyle/>
          <a:p>
            <a:fld id="{1206269C-C24E-4E80-9A4B-E7E19BB59A67}" type="slidenum">
              <a:rPr lang="de-AT" smtClean="0"/>
              <a:pPr/>
              <a:t>22</a:t>
            </a:fld>
            <a:endParaRPr lang="de-AT" dirty="0"/>
          </a:p>
        </p:txBody>
      </p:sp>
      <p:sp>
        <p:nvSpPr>
          <p:cNvPr id="3" name="Fußzeilenplatzhalter 2">
            <a:extLst>
              <a:ext uri="{FF2B5EF4-FFF2-40B4-BE49-F238E27FC236}">
                <a16:creationId xmlns:a16="http://schemas.microsoft.com/office/drawing/2014/main" id="{B87F9B15-6585-D449-46B0-C4E4760F30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3877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19B304-4669-4F5D-921F-9120D361DB8E}"/>
              </a:ext>
            </a:extLst>
          </p:cNvPr>
          <p:cNvSpPr>
            <a:spLocks noGrp="1"/>
          </p:cNvSpPr>
          <p:nvPr>
            <p:ph type="title"/>
          </p:nvPr>
        </p:nvSpPr>
        <p:spPr/>
        <p:txBody>
          <a:bodyPr/>
          <a:lstStyle/>
          <a:p>
            <a:r>
              <a:rPr lang="de-DE" dirty="0"/>
              <a:t>R </a:t>
            </a:r>
            <a:r>
              <a:rPr lang="de-DE" dirty="0" err="1"/>
              <a:t>history</a:t>
            </a:r>
            <a:r>
              <a:rPr lang="de-DE" dirty="0"/>
              <a:t> (</a:t>
            </a:r>
            <a:r>
              <a:rPr lang="de-DE" dirty="0" err="1"/>
              <a:t>from</a:t>
            </a:r>
            <a:r>
              <a:rPr lang="de-DE" dirty="0"/>
              <a:t> </a:t>
            </a:r>
            <a:r>
              <a:rPr lang="de-DE" dirty="0" err="1"/>
              <a:t>Ligges</a:t>
            </a:r>
            <a:r>
              <a:rPr lang="de-DE" dirty="0"/>
              <a:t>, 2006)</a:t>
            </a:r>
          </a:p>
        </p:txBody>
      </p:sp>
      <p:sp>
        <p:nvSpPr>
          <p:cNvPr id="3" name="Inhaltsplatzhalter 2">
            <a:extLst>
              <a:ext uri="{FF2B5EF4-FFF2-40B4-BE49-F238E27FC236}">
                <a16:creationId xmlns:a16="http://schemas.microsoft.com/office/drawing/2014/main" id="{D04EBF4C-FD57-41AA-9DA2-2374F03108C7}"/>
              </a:ext>
            </a:extLst>
          </p:cNvPr>
          <p:cNvSpPr>
            <a:spLocks noGrp="1"/>
          </p:cNvSpPr>
          <p:nvPr>
            <p:ph sz="quarter" idx="13"/>
          </p:nvPr>
        </p:nvSpPr>
        <p:spPr>
          <a:xfrm>
            <a:off x="1066800" y="1516380"/>
            <a:ext cx="7451726" cy="3091620"/>
          </a:xfrm>
        </p:spPr>
        <p:txBody>
          <a:bodyPr>
            <a:normAutofit fontScale="92500" lnSpcReduction="10000"/>
          </a:bodyPr>
          <a:lstStyle/>
          <a:p>
            <a:pPr marL="0" indent="0">
              <a:buNone/>
            </a:pPr>
            <a:r>
              <a:rPr lang="de-DE" sz="1800" b="1" dirty="0"/>
              <a:t>1992</a:t>
            </a:r>
            <a:r>
              <a:rPr lang="de-DE" sz="1800" dirty="0"/>
              <a:t>: Project </a:t>
            </a:r>
            <a:r>
              <a:rPr lang="de-DE" sz="1800" dirty="0" err="1"/>
              <a:t>is</a:t>
            </a:r>
            <a:r>
              <a:rPr lang="de-DE" sz="1800" dirty="0"/>
              <a:t> </a:t>
            </a:r>
            <a:r>
              <a:rPr lang="de-DE" sz="1800" dirty="0" err="1"/>
              <a:t>started</a:t>
            </a:r>
            <a:r>
              <a:rPr lang="de-DE" sz="1800" dirty="0"/>
              <a:t> </a:t>
            </a:r>
            <a:r>
              <a:rPr lang="de-DE" sz="1800" dirty="0" err="1"/>
              <a:t>by</a:t>
            </a:r>
            <a:r>
              <a:rPr lang="de-DE" sz="1800" dirty="0"/>
              <a:t> Ross </a:t>
            </a:r>
            <a:r>
              <a:rPr lang="de-DE" sz="1800" dirty="0" err="1"/>
              <a:t>Ihaka</a:t>
            </a:r>
            <a:r>
              <a:rPr lang="de-DE" sz="1800" dirty="0"/>
              <a:t> und Robert Gentleman (1996)</a:t>
            </a:r>
          </a:p>
          <a:p>
            <a:pPr marL="0" indent="0">
              <a:buNone/>
            </a:pPr>
            <a:r>
              <a:rPr lang="de-DE" sz="1800" dirty="0"/>
              <a:t>1993: </a:t>
            </a:r>
            <a:r>
              <a:rPr lang="de-DE" sz="1800" dirty="0" err="1"/>
              <a:t>first</a:t>
            </a:r>
            <a:r>
              <a:rPr lang="de-DE" sz="1800" dirty="0"/>
              <a:t> </a:t>
            </a:r>
            <a:r>
              <a:rPr lang="de-DE" sz="1800" dirty="0" err="1"/>
              <a:t>binary</a:t>
            </a:r>
            <a:r>
              <a:rPr lang="de-DE" sz="1800" dirty="0"/>
              <a:t> </a:t>
            </a:r>
            <a:r>
              <a:rPr lang="de-DE" sz="1800" dirty="0" err="1"/>
              <a:t>version</a:t>
            </a:r>
            <a:r>
              <a:rPr lang="de-DE" sz="1800" dirty="0"/>
              <a:t> </a:t>
            </a:r>
            <a:r>
              <a:rPr lang="de-DE" sz="1800" dirty="0" err="1"/>
              <a:t>appears</a:t>
            </a:r>
            <a:r>
              <a:rPr lang="de-DE" sz="1800" dirty="0"/>
              <a:t> on </a:t>
            </a:r>
            <a:r>
              <a:rPr lang="de-DE" sz="1800" dirty="0" err="1"/>
              <a:t>Statlib</a:t>
            </a:r>
            <a:r>
              <a:rPr lang="de-DE" sz="1800" dirty="0"/>
              <a:t>.</a:t>
            </a:r>
          </a:p>
          <a:p>
            <a:pPr marL="0" indent="0">
              <a:buNone/>
            </a:pPr>
            <a:r>
              <a:rPr lang="de-DE" sz="1800" dirty="0"/>
              <a:t>1995: R </a:t>
            </a:r>
            <a:r>
              <a:rPr lang="de-DE" sz="1800" dirty="0" err="1"/>
              <a:t>is</a:t>
            </a:r>
            <a:r>
              <a:rPr lang="de-DE" sz="1800" dirty="0"/>
              <a:t> </a:t>
            </a:r>
            <a:r>
              <a:rPr lang="de-DE" sz="1800" dirty="0" err="1"/>
              <a:t>published</a:t>
            </a:r>
            <a:r>
              <a:rPr lang="de-DE" sz="1800" dirty="0"/>
              <a:t> </a:t>
            </a:r>
            <a:r>
              <a:rPr lang="de-DE" sz="1800" dirty="0" err="1"/>
              <a:t>under</a:t>
            </a:r>
            <a:r>
              <a:rPr lang="de-DE" sz="1800" dirty="0"/>
              <a:t> </a:t>
            </a:r>
            <a:r>
              <a:rPr lang="de-DE" sz="1800" dirty="0" err="1"/>
              <a:t>the</a:t>
            </a:r>
            <a:r>
              <a:rPr lang="de-DE" sz="1800" dirty="0"/>
              <a:t> General Public License.</a:t>
            </a:r>
          </a:p>
          <a:p>
            <a:pPr marL="0" indent="0">
              <a:buNone/>
            </a:pPr>
            <a:r>
              <a:rPr lang="de-DE" sz="1800" dirty="0"/>
              <a:t>1997: R Development Core Team (</a:t>
            </a:r>
            <a:r>
              <a:rPr lang="de-DE" sz="1800" dirty="0">
                <a:highlight>
                  <a:srgbClr val="FFFF00"/>
                </a:highlight>
              </a:rPr>
              <a:t>R Core Team</a:t>
            </a:r>
            <a:r>
              <a:rPr lang="de-DE" sz="1800" dirty="0"/>
              <a:t> </a:t>
            </a:r>
            <a:r>
              <a:rPr lang="de-DE" sz="1800" dirty="0" err="1"/>
              <a:t>for</a:t>
            </a:r>
            <a:r>
              <a:rPr lang="de-DE" sz="1800" dirty="0"/>
              <a:t> </a:t>
            </a:r>
            <a:r>
              <a:rPr lang="de-DE" sz="1800" dirty="0" err="1"/>
              <a:t>short</a:t>
            </a:r>
            <a:r>
              <a:rPr lang="de-DE" sz="1800" dirty="0"/>
              <a:t>) </a:t>
            </a:r>
            <a:r>
              <a:rPr lang="de-DE" dirty="0" err="1"/>
              <a:t>is</a:t>
            </a:r>
            <a:r>
              <a:rPr lang="de-DE" dirty="0"/>
              <a:t> </a:t>
            </a:r>
            <a:r>
              <a:rPr lang="de-DE" dirty="0" err="1"/>
              <a:t>founded</a:t>
            </a:r>
            <a:r>
              <a:rPr lang="de-DE" sz="1800" dirty="0"/>
              <a:t>.</a:t>
            </a:r>
          </a:p>
          <a:p>
            <a:pPr marL="0" indent="0">
              <a:buNone/>
            </a:pPr>
            <a:r>
              <a:rPr lang="de-DE" sz="1800" dirty="0"/>
              <a:t>1998: The </a:t>
            </a:r>
            <a:r>
              <a:rPr lang="de-DE" sz="1800" dirty="0" err="1">
                <a:highlight>
                  <a:srgbClr val="FFFF00"/>
                </a:highlight>
              </a:rPr>
              <a:t>Comprehensive</a:t>
            </a:r>
            <a:r>
              <a:rPr lang="de-DE" sz="1800" dirty="0">
                <a:highlight>
                  <a:srgbClr val="FFFF00"/>
                </a:highlight>
              </a:rPr>
              <a:t> R Archive Network </a:t>
            </a:r>
            <a:r>
              <a:rPr lang="de-DE" sz="1800" dirty="0"/>
              <a:t>(CRAN) </a:t>
            </a:r>
            <a:r>
              <a:rPr lang="de-DE" sz="1800" dirty="0" err="1"/>
              <a:t>is</a:t>
            </a:r>
            <a:r>
              <a:rPr lang="de-DE" sz="1800" dirty="0"/>
              <a:t> </a:t>
            </a:r>
            <a:r>
              <a:rPr lang="de-DE" sz="1800" dirty="0" err="1"/>
              <a:t>founded</a:t>
            </a:r>
            <a:r>
              <a:rPr lang="de-DE" sz="1800" dirty="0"/>
              <a:t>.</a:t>
            </a:r>
          </a:p>
          <a:p>
            <a:pPr marL="0" indent="0">
              <a:buNone/>
            </a:pPr>
            <a:r>
              <a:rPr lang="de-DE" sz="1800" dirty="0"/>
              <a:t>1999: </a:t>
            </a:r>
            <a:r>
              <a:rPr lang="de-DE" sz="1800" dirty="0" err="1"/>
              <a:t>first</a:t>
            </a:r>
            <a:r>
              <a:rPr lang="de-DE" sz="1800" dirty="0"/>
              <a:t> </a:t>
            </a:r>
            <a:r>
              <a:rPr lang="de-DE" sz="1800" dirty="0" err="1"/>
              <a:t>conference</a:t>
            </a:r>
            <a:r>
              <a:rPr lang="de-DE" sz="1800" dirty="0"/>
              <a:t> DSC (Distributed Statistical Computing) in Vienna</a:t>
            </a:r>
          </a:p>
          <a:p>
            <a:pPr marL="0" indent="0">
              <a:buNone/>
            </a:pPr>
            <a:r>
              <a:rPr lang="de-DE" sz="1800" b="1" dirty="0"/>
              <a:t>2000</a:t>
            </a:r>
            <a:r>
              <a:rPr lang="de-DE" sz="1800" dirty="0"/>
              <a:t>: </a:t>
            </a:r>
            <a:r>
              <a:rPr lang="en-US" sz="1800" dirty="0"/>
              <a:t>The first version R-1.0.0 fully compatible to the S language in version 3 is released</a:t>
            </a:r>
            <a:r>
              <a:rPr lang="de-DE" sz="1800" dirty="0"/>
              <a:t>.</a:t>
            </a:r>
          </a:p>
          <a:p>
            <a:pPr marL="0" indent="0">
              <a:buNone/>
            </a:pPr>
            <a:r>
              <a:rPr lang="de-DE" sz="1800" dirty="0"/>
              <a:t>2004: </a:t>
            </a:r>
            <a:r>
              <a:rPr lang="de-DE" sz="1800" dirty="0" err="1"/>
              <a:t>first</a:t>
            </a:r>
            <a:r>
              <a:rPr lang="de-DE" sz="1800" dirty="0"/>
              <a:t> R </a:t>
            </a:r>
            <a:r>
              <a:rPr lang="de-DE" sz="1800" dirty="0" err="1"/>
              <a:t>user</a:t>
            </a:r>
            <a:r>
              <a:rPr lang="de-DE" sz="1800" dirty="0"/>
              <a:t> </a:t>
            </a:r>
            <a:r>
              <a:rPr lang="de-DE" sz="1800" dirty="0" err="1"/>
              <a:t>conference</a:t>
            </a:r>
            <a:r>
              <a:rPr lang="de-DE" sz="1800" dirty="0"/>
              <a:t> (</a:t>
            </a:r>
            <a:r>
              <a:rPr lang="de-DE" sz="1800" dirty="0" err="1">
                <a:highlight>
                  <a:srgbClr val="FFFF00"/>
                </a:highlight>
              </a:rPr>
              <a:t>useR</a:t>
            </a:r>
            <a:r>
              <a:rPr lang="de-DE" sz="1800" dirty="0">
                <a:highlight>
                  <a:srgbClr val="FFFF00"/>
                </a:highlight>
              </a:rPr>
              <a:t>!</a:t>
            </a:r>
            <a:r>
              <a:rPr lang="de-DE" sz="1800" dirty="0"/>
              <a:t>) in Vienna; R-2.0.0 </a:t>
            </a:r>
            <a:r>
              <a:rPr lang="de-DE" sz="1800" dirty="0" err="1"/>
              <a:t>is</a:t>
            </a:r>
            <a:r>
              <a:rPr lang="de-DE" sz="1800" dirty="0"/>
              <a:t> </a:t>
            </a:r>
            <a:r>
              <a:rPr lang="de-DE" sz="1800" dirty="0" err="1"/>
              <a:t>released</a:t>
            </a:r>
            <a:r>
              <a:rPr lang="de-DE" sz="1800" dirty="0"/>
              <a:t>.</a:t>
            </a:r>
          </a:p>
          <a:p>
            <a:pPr marL="0" indent="0">
              <a:buNone/>
            </a:pPr>
            <a:r>
              <a:rPr lang="de-DE" sz="1800" dirty="0" err="1"/>
              <a:t>July</a:t>
            </a:r>
            <a:r>
              <a:rPr lang="de-DE" sz="1800" dirty="0"/>
              <a:t> 2023: </a:t>
            </a:r>
            <a:r>
              <a:rPr lang="de-DE" sz="1800" dirty="0" err="1"/>
              <a:t>the</a:t>
            </a:r>
            <a:r>
              <a:rPr lang="de-DE" sz="1800" dirty="0"/>
              <a:t> </a:t>
            </a:r>
            <a:r>
              <a:rPr lang="de-DE" sz="1800" dirty="0" err="1"/>
              <a:t>most</a:t>
            </a:r>
            <a:r>
              <a:rPr lang="de-DE" sz="1800" dirty="0"/>
              <a:t> </a:t>
            </a:r>
            <a:r>
              <a:rPr lang="de-DE" sz="1800" dirty="0" err="1"/>
              <a:t>recent</a:t>
            </a:r>
            <a:r>
              <a:rPr lang="de-DE" sz="1800" dirty="0"/>
              <a:t> </a:t>
            </a:r>
            <a:r>
              <a:rPr lang="de-DE" sz="1800" dirty="0" err="1"/>
              <a:t>version</a:t>
            </a:r>
            <a:r>
              <a:rPr lang="de-DE" sz="1800" dirty="0"/>
              <a:t> </a:t>
            </a:r>
            <a:r>
              <a:rPr lang="de-DE" sz="1800" dirty="0" err="1"/>
              <a:t>is</a:t>
            </a:r>
            <a:r>
              <a:rPr lang="de-DE" sz="1800" dirty="0"/>
              <a:t> </a:t>
            </a:r>
            <a:r>
              <a:rPr lang="de-DE" sz="1800" dirty="0">
                <a:highlight>
                  <a:srgbClr val="FFFF00"/>
                </a:highlight>
              </a:rPr>
              <a:t>R-4.3.1</a:t>
            </a:r>
            <a:r>
              <a:rPr lang="de-DE" sz="1800" dirty="0"/>
              <a:t> („Beagle Scouts“)</a:t>
            </a:r>
          </a:p>
        </p:txBody>
      </p:sp>
      <p:sp>
        <p:nvSpPr>
          <p:cNvPr id="5" name="Foliennummernplatzhalter 4">
            <a:extLst>
              <a:ext uri="{FF2B5EF4-FFF2-40B4-BE49-F238E27FC236}">
                <a16:creationId xmlns:a16="http://schemas.microsoft.com/office/drawing/2014/main" id="{666789F8-9997-4107-9888-828EA557149E}"/>
              </a:ext>
            </a:extLst>
          </p:cNvPr>
          <p:cNvSpPr>
            <a:spLocks noGrp="1"/>
          </p:cNvSpPr>
          <p:nvPr>
            <p:ph type="sldNum" sz="quarter" idx="12"/>
          </p:nvPr>
        </p:nvSpPr>
        <p:spPr/>
        <p:txBody>
          <a:bodyPr/>
          <a:lstStyle/>
          <a:p>
            <a:fld id="{1206269C-C24E-4E80-9A4B-E7E19BB59A67}" type="slidenum">
              <a:rPr lang="de-AT" smtClean="0"/>
              <a:pPr/>
              <a:t>23</a:t>
            </a:fld>
            <a:endParaRPr lang="de-AT" dirty="0"/>
          </a:p>
        </p:txBody>
      </p:sp>
      <p:sp>
        <p:nvSpPr>
          <p:cNvPr id="6" name="Pfeil: nach unten 5">
            <a:extLst>
              <a:ext uri="{FF2B5EF4-FFF2-40B4-BE49-F238E27FC236}">
                <a16:creationId xmlns:a16="http://schemas.microsoft.com/office/drawing/2014/main" id="{1DE0C2B2-29F1-4FA7-ABE7-E5780931CEF6}"/>
              </a:ext>
            </a:extLst>
          </p:cNvPr>
          <p:cNvSpPr/>
          <p:nvPr/>
        </p:nvSpPr>
        <p:spPr>
          <a:xfrm>
            <a:off x="381856" y="1516380"/>
            <a:ext cx="487235" cy="2915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31A7DD79-C5B5-55CC-8EA8-ECE8BBE173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6479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8FA85-E542-47B8-ACAC-5412C8543F83}"/>
              </a:ext>
            </a:extLst>
          </p:cNvPr>
          <p:cNvSpPr>
            <a:spLocks noGrp="1"/>
          </p:cNvSpPr>
          <p:nvPr>
            <p:ph type="title"/>
          </p:nvPr>
        </p:nvSpPr>
        <p:spPr/>
        <p:txBody>
          <a:bodyPr>
            <a:normAutofit/>
          </a:bodyPr>
          <a:lstStyle/>
          <a:p>
            <a:r>
              <a:rPr lang="de-DE" dirty="0"/>
              <a:t>R </a:t>
            </a:r>
            <a:r>
              <a:rPr lang="de-DE" dirty="0" err="1"/>
              <a:t>literature</a:t>
            </a:r>
            <a:r>
              <a:rPr lang="de-DE" dirty="0"/>
              <a:t> (</a:t>
            </a:r>
            <a:r>
              <a:rPr lang="de-DE" dirty="0" err="1"/>
              <a:t>free</a:t>
            </a:r>
            <a:r>
              <a:rPr lang="de-DE" dirty="0"/>
              <a:t>)</a:t>
            </a:r>
          </a:p>
        </p:txBody>
      </p:sp>
      <p:graphicFrame>
        <p:nvGraphicFramePr>
          <p:cNvPr id="8" name="Inhaltsplatzhalter 7">
            <a:extLst>
              <a:ext uri="{FF2B5EF4-FFF2-40B4-BE49-F238E27FC236}">
                <a16:creationId xmlns:a16="http://schemas.microsoft.com/office/drawing/2014/main" id="{B893D4B3-0808-4AE0-93CE-A557D7730E7D}"/>
              </a:ext>
            </a:extLst>
          </p:cNvPr>
          <p:cNvGraphicFramePr>
            <a:graphicFrameLocks noGrp="1"/>
          </p:cNvGraphicFramePr>
          <p:nvPr>
            <p:ph sz="quarter" idx="13"/>
            <p:extLst>
              <p:ext uri="{D42A27DB-BD31-4B8C-83A1-F6EECF244321}">
                <p14:modId xmlns:p14="http://schemas.microsoft.com/office/powerpoint/2010/main" val="3625346709"/>
              </p:ext>
            </p:extLst>
          </p:nvPr>
        </p:nvGraphicFramePr>
        <p:xfrm>
          <a:off x="0" y="1258214"/>
          <a:ext cx="9143999" cy="3349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liennummernplatzhalter 4">
            <a:extLst>
              <a:ext uri="{FF2B5EF4-FFF2-40B4-BE49-F238E27FC236}">
                <a16:creationId xmlns:a16="http://schemas.microsoft.com/office/drawing/2014/main" id="{F6B0913A-8DFB-40FD-A0A7-9D5C1F60CAB7}"/>
              </a:ext>
            </a:extLst>
          </p:cNvPr>
          <p:cNvSpPr>
            <a:spLocks noGrp="1"/>
          </p:cNvSpPr>
          <p:nvPr>
            <p:ph type="sldNum" sz="quarter" idx="12"/>
          </p:nvPr>
        </p:nvSpPr>
        <p:spPr/>
        <p:txBody>
          <a:bodyPr/>
          <a:lstStyle/>
          <a:p>
            <a:fld id="{1206269C-C24E-4E80-9A4B-E7E19BB59A67}" type="slidenum">
              <a:rPr lang="de-AT" smtClean="0"/>
              <a:pPr/>
              <a:t>24</a:t>
            </a:fld>
            <a:endParaRPr lang="de-AT" dirty="0"/>
          </a:p>
        </p:txBody>
      </p:sp>
      <p:sp>
        <p:nvSpPr>
          <p:cNvPr id="3" name="Fußzeilenplatzhalter 2">
            <a:extLst>
              <a:ext uri="{FF2B5EF4-FFF2-40B4-BE49-F238E27FC236}">
                <a16:creationId xmlns:a16="http://schemas.microsoft.com/office/drawing/2014/main" id="{92451314-932E-E2EA-2E04-68AC4435137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8889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B38A8-195F-4D78-AC3C-26D548EF959D}"/>
              </a:ext>
            </a:extLst>
          </p:cNvPr>
          <p:cNvSpPr>
            <a:spLocks noGrp="1"/>
          </p:cNvSpPr>
          <p:nvPr>
            <p:ph type="title"/>
          </p:nvPr>
        </p:nvSpPr>
        <p:spPr/>
        <p:txBody>
          <a:bodyPr/>
          <a:lstStyle/>
          <a:p>
            <a:r>
              <a:rPr lang="de-DE" dirty="0"/>
              <a:t>Reference </a:t>
            </a:r>
            <a:r>
              <a:rPr lang="de-DE" dirty="0" err="1"/>
              <a:t>books</a:t>
            </a:r>
            <a:endParaRPr lang="de-DE" dirty="0"/>
          </a:p>
        </p:txBody>
      </p:sp>
      <p:sp>
        <p:nvSpPr>
          <p:cNvPr id="3" name="Inhaltsplatzhalter 2">
            <a:extLst>
              <a:ext uri="{FF2B5EF4-FFF2-40B4-BE49-F238E27FC236}">
                <a16:creationId xmlns:a16="http://schemas.microsoft.com/office/drawing/2014/main" id="{D71A43EB-AD01-4D5E-AF4F-97E00119FF65}"/>
              </a:ext>
            </a:extLst>
          </p:cNvPr>
          <p:cNvSpPr>
            <a:spLocks noGrp="1"/>
          </p:cNvSpPr>
          <p:nvPr>
            <p:ph sz="quarter" idx="13"/>
          </p:nvPr>
        </p:nvSpPr>
        <p:spPr>
          <a:xfrm>
            <a:off x="539751" y="1411861"/>
            <a:ext cx="7978775" cy="3196139"/>
          </a:xfrm>
        </p:spPr>
        <p:txBody>
          <a:bodyPr>
            <a:normAutofit lnSpcReduction="10000"/>
          </a:bodyPr>
          <a:lstStyle/>
          <a:p>
            <a:r>
              <a:rPr lang="pt-BR" dirty="0"/>
              <a:t>R Reference Card (</a:t>
            </a:r>
            <a:r>
              <a:rPr lang="pt-BR" dirty="0">
                <a:hlinkClick r:id="rId3"/>
              </a:rPr>
              <a:t>https://cran.r-project.org/doc/contrib/</a:t>
            </a:r>
            <a:r>
              <a:rPr lang="de-DE" dirty="0">
                <a:hlinkClick r:id="rId3"/>
              </a:rPr>
              <a:t>Short-refcard.pdf</a:t>
            </a:r>
            <a:r>
              <a:rPr lang="de-DE" dirty="0"/>
              <a:t>)</a:t>
            </a:r>
          </a:p>
          <a:p>
            <a:r>
              <a:rPr lang="de-DE" dirty="0" err="1"/>
              <a:t>RStudio</a:t>
            </a:r>
            <a:r>
              <a:rPr lang="de-DE" dirty="0"/>
              <a:t> </a:t>
            </a:r>
            <a:r>
              <a:rPr lang="de-DE" dirty="0" err="1"/>
              <a:t>Cheatsheets</a:t>
            </a:r>
            <a:r>
              <a:rPr lang="de-DE" dirty="0"/>
              <a:t> (</a:t>
            </a:r>
            <a:r>
              <a:rPr lang="de-DE" dirty="0">
                <a:hlinkClick r:id="rId4"/>
              </a:rPr>
              <a:t>https://www.rstudio.com/resources/cheatsheets/</a:t>
            </a:r>
            <a:r>
              <a:rPr lang="de-DE" dirty="0"/>
              <a:t>)</a:t>
            </a:r>
          </a:p>
          <a:p>
            <a:r>
              <a:rPr lang="pt-BR" dirty="0"/>
              <a:t>Quick-R (</a:t>
            </a:r>
            <a:r>
              <a:rPr lang="pt-BR" dirty="0">
                <a:hlinkClick r:id="rId5"/>
              </a:rPr>
              <a:t>https://www.statmethods.net/</a:t>
            </a:r>
            <a:r>
              <a:rPr lang="pt-BR" dirty="0"/>
              <a:t>)</a:t>
            </a:r>
          </a:p>
          <a:p>
            <a:r>
              <a:rPr lang="pt-BR" dirty="0"/>
              <a:t>R Cookbook (</a:t>
            </a:r>
            <a:r>
              <a:rPr lang="pt-BR" dirty="0">
                <a:hlinkClick r:id="rId6"/>
              </a:rPr>
              <a:t>http://www.cookbook-r.com/</a:t>
            </a:r>
            <a:r>
              <a:rPr lang="pt-BR" dirty="0"/>
              <a:t>)</a:t>
            </a:r>
          </a:p>
          <a:p>
            <a:r>
              <a:rPr lang="de-DE" dirty="0" err="1"/>
              <a:t>Tidyverse</a:t>
            </a:r>
            <a:r>
              <a:rPr lang="de-DE" dirty="0"/>
              <a:t> Style Guide (</a:t>
            </a:r>
            <a:r>
              <a:rPr lang="de-DE" dirty="0">
                <a:hlinkClick r:id="rId7"/>
              </a:rPr>
              <a:t>https://style.tidyverse.org/</a:t>
            </a:r>
            <a:r>
              <a:rPr lang="de-DE" dirty="0"/>
              <a:t>) / </a:t>
            </a:r>
            <a:r>
              <a:rPr lang="de-DE" dirty="0" err="1"/>
              <a:t>Google's</a:t>
            </a:r>
            <a:r>
              <a:rPr lang="de-DE" dirty="0"/>
              <a:t> R Style Guide (</a:t>
            </a:r>
            <a:r>
              <a:rPr lang="de-DE" dirty="0">
                <a:hlinkClick r:id="rId8"/>
              </a:rPr>
              <a:t>https://google.github.io/styleguide/Rguide.xml</a:t>
            </a:r>
            <a:r>
              <a:rPr lang="de-DE" dirty="0"/>
              <a:t>) </a:t>
            </a:r>
          </a:p>
          <a:p>
            <a:r>
              <a:rPr lang="pt-BR" dirty="0"/>
              <a:t>R Markdown (</a:t>
            </a:r>
            <a:r>
              <a:rPr lang="pt-BR" dirty="0">
                <a:hlinkClick r:id="rId9"/>
              </a:rPr>
              <a:t>https://bookdown.org/yihui/rmarkdown/</a:t>
            </a:r>
            <a:r>
              <a:rPr lang="pt-BR" dirty="0"/>
              <a:t>)</a:t>
            </a:r>
          </a:p>
          <a:p>
            <a:r>
              <a:rPr lang="en-US" dirty="0"/>
              <a:t>Programming: “Advanced R” (</a:t>
            </a:r>
            <a:r>
              <a:rPr lang="en-US" dirty="0">
                <a:hlinkClick r:id="rId10"/>
              </a:rPr>
              <a:t>http://adv-r.had.co.nz/</a:t>
            </a:r>
            <a:r>
              <a:rPr lang="en-US" dirty="0"/>
              <a:t>)</a:t>
            </a:r>
          </a:p>
          <a:p>
            <a:r>
              <a:rPr lang="pt-BR" dirty="0"/>
              <a:t>Packages: “R Packages” (</a:t>
            </a:r>
            <a:r>
              <a:rPr lang="pt-BR" dirty="0">
                <a:hlinkClick r:id="rId11"/>
              </a:rPr>
              <a:t>http://r-pkgs.had.co.nz/</a:t>
            </a:r>
            <a:r>
              <a:rPr lang="pt-BR" dirty="0"/>
              <a:t>)</a:t>
            </a:r>
          </a:p>
          <a:p>
            <a:r>
              <a:rPr lang="pt-BR" dirty="0"/>
              <a:t>Text Mining: “Text Mining with R” (</a:t>
            </a:r>
            <a:r>
              <a:rPr lang="pt-BR" dirty="0">
                <a:hlinkClick r:id="rId12"/>
              </a:rPr>
              <a:t>https://www.tidytextmining.com/</a:t>
            </a:r>
            <a:r>
              <a:rPr lang="pt-BR" dirty="0"/>
              <a:t>)</a:t>
            </a:r>
            <a:endParaRPr lang="de-DE" dirty="0"/>
          </a:p>
        </p:txBody>
      </p:sp>
      <p:sp>
        <p:nvSpPr>
          <p:cNvPr id="5" name="Foliennummernplatzhalter 4">
            <a:extLst>
              <a:ext uri="{FF2B5EF4-FFF2-40B4-BE49-F238E27FC236}">
                <a16:creationId xmlns:a16="http://schemas.microsoft.com/office/drawing/2014/main" id="{DFFF85B3-C1AD-41C0-B9E7-DBE9B24A5A4A}"/>
              </a:ext>
            </a:extLst>
          </p:cNvPr>
          <p:cNvSpPr>
            <a:spLocks noGrp="1"/>
          </p:cNvSpPr>
          <p:nvPr>
            <p:ph type="sldNum" sz="quarter" idx="12"/>
          </p:nvPr>
        </p:nvSpPr>
        <p:spPr/>
        <p:txBody>
          <a:bodyPr/>
          <a:lstStyle/>
          <a:p>
            <a:fld id="{1206269C-C24E-4E80-9A4B-E7E19BB59A67}" type="slidenum">
              <a:rPr lang="de-AT" smtClean="0"/>
              <a:pPr/>
              <a:t>25</a:t>
            </a:fld>
            <a:endParaRPr lang="de-AT" dirty="0"/>
          </a:p>
        </p:txBody>
      </p:sp>
      <p:sp>
        <p:nvSpPr>
          <p:cNvPr id="6" name="Fußzeilenplatzhalter 5">
            <a:extLst>
              <a:ext uri="{FF2B5EF4-FFF2-40B4-BE49-F238E27FC236}">
                <a16:creationId xmlns:a16="http://schemas.microsoft.com/office/drawing/2014/main" id="{F7830693-353B-7DA3-4DB9-AAAD79FC5D9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9573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D0BF4-BC98-449D-B2D8-94F087B0C90E}"/>
              </a:ext>
            </a:extLst>
          </p:cNvPr>
          <p:cNvSpPr>
            <a:spLocks noGrp="1"/>
          </p:cNvSpPr>
          <p:nvPr>
            <p:ph type="title"/>
          </p:nvPr>
        </p:nvSpPr>
        <p:spPr>
          <a:xfrm>
            <a:off x="540001" y="789770"/>
            <a:ext cx="7978525" cy="622091"/>
          </a:xfrm>
        </p:spPr>
        <p:txBody>
          <a:bodyPr wrap="none" anchor="t">
            <a:normAutofit/>
          </a:bodyPr>
          <a:lstStyle/>
          <a:p>
            <a:r>
              <a:rPr lang="de-DE" dirty="0" err="1"/>
              <a:t>more</a:t>
            </a:r>
            <a:r>
              <a:rPr lang="de-DE" dirty="0"/>
              <a:t> </a:t>
            </a:r>
            <a:r>
              <a:rPr lang="de-DE" dirty="0" err="1"/>
              <a:t>specific</a:t>
            </a:r>
            <a:endParaRPr lang="de-DE" dirty="0"/>
          </a:p>
        </p:txBody>
      </p:sp>
      <p:sp>
        <p:nvSpPr>
          <p:cNvPr id="5" name="Foliennummernplatzhalter 4">
            <a:extLst>
              <a:ext uri="{FF2B5EF4-FFF2-40B4-BE49-F238E27FC236}">
                <a16:creationId xmlns:a16="http://schemas.microsoft.com/office/drawing/2014/main" id="{8C79BFEE-1CB1-4E74-BFF4-C241B3921F7E}"/>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26</a:t>
            </a:fld>
            <a:endParaRPr lang="de-AT"/>
          </a:p>
        </p:txBody>
      </p:sp>
      <p:sp>
        <p:nvSpPr>
          <p:cNvPr id="3" name="Inhaltsplatzhalter 2">
            <a:extLst>
              <a:ext uri="{FF2B5EF4-FFF2-40B4-BE49-F238E27FC236}">
                <a16:creationId xmlns:a16="http://schemas.microsoft.com/office/drawing/2014/main" id="{54BAF6EF-33A8-4789-9ECC-38BD554BCB93}"/>
              </a:ext>
            </a:extLst>
          </p:cNvPr>
          <p:cNvSpPr>
            <a:spLocks noGrp="1"/>
          </p:cNvSpPr>
          <p:nvPr>
            <p:ph sz="quarter" idx="15"/>
          </p:nvPr>
        </p:nvSpPr>
        <p:spPr>
          <a:xfrm>
            <a:off x="540001" y="1501140"/>
            <a:ext cx="3195238" cy="3106860"/>
          </a:xfrm>
        </p:spPr>
        <p:txBody>
          <a:bodyPr>
            <a:normAutofit/>
          </a:bodyPr>
          <a:lstStyle/>
          <a:p>
            <a:pPr>
              <a:lnSpc>
                <a:spcPct val="90000"/>
              </a:lnSpc>
            </a:pPr>
            <a:r>
              <a:rPr lang="de-DE" dirty="0" err="1"/>
              <a:t>for</a:t>
            </a:r>
            <a:r>
              <a:rPr lang="de-DE" dirty="0"/>
              <a:t> </a:t>
            </a:r>
            <a:r>
              <a:rPr lang="de-DE" dirty="0" err="1"/>
              <a:t>specific</a:t>
            </a:r>
            <a:r>
              <a:rPr lang="de-DE" dirty="0"/>
              <a:t> </a:t>
            </a:r>
            <a:r>
              <a:rPr lang="de-DE" dirty="0" err="1"/>
              <a:t>problems</a:t>
            </a:r>
            <a:r>
              <a:rPr lang="de-DE" dirty="0"/>
              <a:t>:</a:t>
            </a:r>
          </a:p>
          <a:p>
            <a:pPr lvl="1">
              <a:lnSpc>
                <a:spcPct val="90000"/>
              </a:lnSpc>
            </a:pPr>
            <a:r>
              <a:rPr lang="de-DE" dirty="0" err="1"/>
              <a:t>documentation</a:t>
            </a:r>
            <a:r>
              <a:rPr lang="de-DE" dirty="0"/>
              <a:t> (</a:t>
            </a:r>
            <a:r>
              <a:rPr lang="de-DE" dirty="0">
                <a:hlinkClick r:id="rId2"/>
              </a:rPr>
              <a:t>https://www.rdocumentation.org/</a:t>
            </a:r>
            <a:r>
              <a:rPr lang="de-DE" dirty="0"/>
              <a:t>)</a:t>
            </a:r>
          </a:p>
          <a:p>
            <a:pPr lvl="1">
              <a:lnSpc>
                <a:spcPct val="90000"/>
              </a:lnSpc>
            </a:pPr>
            <a:r>
              <a:rPr lang="de-DE" dirty="0" err="1"/>
              <a:t>search</a:t>
            </a:r>
            <a:r>
              <a:rPr lang="de-DE" dirty="0"/>
              <a:t> </a:t>
            </a:r>
            <a:r>
              <a:rPr lang="de-DE" dirty="0" err="1"/>
              <a:t>engine</a:t>
            </a:r>
            <a:r>
              <a:rPr lang="de-DE" dirty="0"/>
              <a:t> (</a:t>
            </a:r>
            <a:r>
              <a:rPr lang="de-DE" dirty="0">
                <a:hlinkClick r:id="rId3"/>
              </a:rPr>
              <a:t>https://rseek.org/</a:t>
            </a:r>
            <a:r>
              <a:rPr lang="de-DE" dirty="0"/>
              <a:t>)</a:t>
            </a:r>
          </a:p>
          <a:p>
            <a:pPr lvl="1">
              <a:lnSpc>
                <a:spcPct val="90000"/>
              </a:lnSpc>
            </a:pPr>
            <a:r>
              <a:rPr lang="de-DE" dirty="0" err="1"/>
              <a:t>blogs</a:t>
            </a:r>
            <a:r>
              <a:rPr lang="de-DE" dirty="0"/>
              <a:t> (</a:t>
            </a:r>
            <a:r>
              <a:rPr lang="de-DE" dirty="0">
                <a:hlinkClick r:id="rId4"/>
              </a:rPr>
              <a:t>https://www.r-bloggers.com/</a:t>
            </a:r>
            <a:r>
              <a:rPr lang="de-DE" dirty="0"/>
              <a:t>)</a:t>
            </a:r>
          </a:p>
          <a:p>
            <a:pPr lvl="1">
              <a:lnSpc>
                <a:spcPct val="90000"/>
              </a:lnSpc>
            </a:pPr>
            <a:r>
              <a:rPr lang="de-DE" dirty="0" err="1"/>
              <a:t>StackOverflow</a:t>
            </a:r>
            <a:r>
              <a:rPr lang="de-DE" dirty="0"/>
              <a:t> (</a:t>
            </a:r>
            <a:r>
              <a:rPr lang="de-DE" dirty="0">
                <a:hlinkClick r:id="rId5"/>
              </a:rPr>
              <a:t>https://stackoverflow.com/</a:t>
            </a:r>
            <a:r>
              <a:rPr lang="de-DE" dirty="0"/>
              <a:t>)</a:t>
            </a:r>
          </a:p>
        </p:txBody>
      </p:sp>
      <p:pic>
        <p:nvPicPr>
          <p:cNvPr id="7" name="Grafik 6" descr="Ein Bild, das Text, Frosch enthält.&#10;&#10;Automatisch generierte Beschreibung">
            <a:extLst>
              <a:ext uri="{FF2B5EF4-FFF2-40B4-BE49-F238E27FC236}">
                <a16:creationId xmlns:a16="http://schemas.microsoft.com/office/drawing/2014/main" id="{75CC7942-0BA1-440A-B496-5246699CCA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0501" y="1411861"/>
            <a:ext cx="2368980" cy="3106860"/>
          </a:xfrm>
          <a:prstGeom prst="rect">
            <a:avLst/>
          </a:prstGeom>
          <a:noFill/>
        </p:spPr>
      </p:pic>
      <p:pic>
        <p:nvPicPr>
          <p:cNvPr id="11" name="Grafik 10" descr="Ein Bild, das Text enthält.&#10;&#10;Automatisch generierte Beschreibung">
            <a:extLst>
              <a:ext uri="{FF2B5EF4-FFF2-40B4-BE49-F238E27FC236}">
                <a16:creationId xmlns:a16="http://schemas.microsoft.com/office/drawing/2014/main" id="{2631383A-B50B-4881-AB84-FB2F07A4BBC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43" r="1"/>
          <a:stretch/>
        </p:blipFill>
        <p:spPr>
          <a:xfrm>
            <a:off x="6400800" y="1421306"/>
            <a:ext cx="2341891" cy="3110047"/>
          </a:xfrm>
          <a:prstGeom prst="rect">
            <a:avLst/>
          </a:prstGeom>
        </p:spPr>
      </p:pic>
      <p:sp>
        <p:nvSpPr>
          <p:cNvPr id="6" name="Fußzeilenplatzhalter 5">
            <a:extLst>
              <a:ext uri="{FF2B5EF4-FFF2-40B4-BE49-F238E27FC236}">
                <a16:creationId xmlns:a16="http://schemas.microsoft.com/office/drawing/2014/main" id="{2CC18E09-F9DF-0116-5A4A-BA713631CE1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83480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A8BB2-35AC-4F4B-B213-CB67906D08F8}"/>
              </a:ext>
            </a:extLst>
          </p:cNvPr>
          <p:cNvSpPr>
            <a:spLocks noGrp="1"/>
          </p:cNvSpPr>
          <p:nvPr>
            <p:ph type="title"/>
          </p:nvPr>
        </p:nvSpPr>
        <p:spPr/>
        <p:txBody>
          <a:bodyPr/>
          <a:lstStyle/>
          <a:p>
            <a:r>
              <a:rPr lang="de-DE" dirty="0"/>
              <a:t>Resources </a:t>
            </a:r>
            <a:r>
              <a:rPr lang="de-DE" dirty="0" err="1"/>
              <a:t>to</a:t>
            </a:r>
            <a:r>
              <a:rPr lang="de-DE" dirty="0"/>
              <a:t> </a:t>
            </a:r>
            <a:r>
              <a:rPr lang="de-DE" dirty="0" err="1"/>
              <a:t>get</a:t>
            </a:r>
            <a:r>
              <a:rPr lang="de-DE" dirty="0"/>
              <a:t> </a:t>
            </a:r>
            <a:r>
              <a:rPr lang="de-DE" dirty="0" err="1"/>
              <a:t>inspired</a:t>
            </a:r>
            <a:endParaRPr lang="de-DE" dirty="0"/>
          </a:p>
        </p:txBody>
      </p:sp>
      <p:sp>
        <p:nvSpPr>
          <p:cNvPr id="3" name="Inhaltsplatzhalter 2">
            <a:extLst>
              <a:ext uri="{FF2B5EF4-FFF2-40B4-BE49-F238E27FC236}">
                <a16:creationId xmlns:a16="http://schemas.microsoft.com/office/drawing/2014/main" id="{87416213-4A7E-4CFA-A048-3FDEA853B546}"/>
              </a:ext>
            </a:extLst>
          </p:cNvPr>
          <p:cNvSpPr>
            <a:spLocks noGrp="1"/>
          </p:cNvSpPr>
          <p:nvPr>
            <p:ph sz="quarter" idx="13"/>
          </p:nvPr>
        </p:nvSpPr>
        <p:spPr/>
        <p:txBody>
          <a:bodyPr>
            <a:normAutofit/>
          </a:bodyPr>
          <a:lstStyle/>
          <a:p>
            <a:pPr lvl="1">
              <a:lnSpc>
                <a:spcPct val="90000"/>
              </a:lnSpc>
            </a:pPr>
            <a:r>
              <a:rPr lang="de-DE" sz="1600" dirty="0">
                <a:hlinkClick r:id="rId2"/>
              </a:rPr>
              <a:t>https://www.r-graph-gallery.com/</a:t>
            </a:r>
            <a:r>
              <a:rPr lang="de-DE" sz="1600" dirty="0"/>
              <a:t> (</a:t>
            </a:r>
            <a:r>
              <a:rPr lang="de-DE" sz="1600" dirty="0" err="1"/>
              <a:t>plots</a:t>
            </a:r>
            <a:r>
              <a:rPr lang="de-DE" sz="1600" dirty="0"/>
              <a:t> + code) </a:t>
            </a:r>
          </a:p>
          <a:p>
            <a:pPr lvl="1">
              <a:lnSpc>
                <a:spcPct val="90000"/>
              </a:lnSpc>
            </a:pPr>
            <a:r>
              <a:rPr lang="de-DE" sz="1600" dirty="0">
                <a:hlinkClick r:id="rId3"/>
              </a:rPr>
              <a:t>https://rmarkdown.rstudio.com/gallery.html</a:t>
            </a:r>
            <a:r>
              <a:rPr lang="de-DE" sz="1600" dirty="0"/>
              <a:t> (R </a:t>
            </a:r>
            <a:r>
              <a:rPr lang="de-DE" sz="1600" dirty="0" err="1"/>
              <a:t>Markdown</a:t>
            </a:r>
            <a:r>
              <a:rPr lang="de-DE" sz="1600" dirty="0"/>
              <a:t> </a:t>
            </a:r>
            <a:r>
              <a:rPr lang="de-DE" sz="1600" dirty="0" err="1"/>
              <a:t>documents</a:t>
            </a:r>
            <a:r>
              <a:rPr lang="de-DE" sz="1600" dirty="0"/>
              <a:t> </a:t>
            </a:r>
            <a:r>
              <a:rPr lang="en-US" sz="1600" dirty="0"/>
              <a:t>in various output formats and designs</a:t>
            </a:r>
            <a:r>
              <a:rPr lang="de-DE" sz="1600" dirty="0"/>
              <a:t>)</a:t>
            </a:r>
          </a:p>
          <a:p>
            <a:pPr lvl="1">
              <a:lnSpc>
                <a:spcPct val="90000"/>
              </a:lnSpc>
            </a:pPr>
            <a:r>
              <a:rPr lang="de-DE" sz="1600" dirty="0">
                <a:hlinkClick r:id="rId4"/>
              </a:rPr>
              <a:t>http://shiny.rstudio.com/gallery/</a:t>
            </a:r>
            <a:r>
              <a:rPr lang="de-DE" sz="1600" dirty="0"/>
              <a:t> (</a:t>
            </a:r>
            <a:r>
              <a:rPr lang="en-US" sz="1600" dirty="0"/>
              <a:t>various Shiny web applications + code</a:t>
            </a:r>
            <a:r>
              <a:rPr lang="de-DE" sz="1600" dirty="0"/>
              <a:t>)</a:t>
            </a:r>
          </a:p>
          <a:p>
            <a:pPr lvl="1">
              <a:lnSpc>
                <a:spcPct val="90000"/>
              </a:lnSpc>
            </a:pPr>
            <a:r>
              <a:rPr lang="de-DE" sz="1600" dirty="0">
                <a:hlinkClick r:id="rId5"/>
              </a:rPr>
              <a:t>https://twitter.com/hashtag/rstats</a:t>
            </a:r>
            <a:r>
              <a:rPr lang="de-DE" sz="1600" dirty="0"/>
              <a:t> (</a:t>
            </a:r>
            <a:r>
              <a:rPr lang="en-US" sz="1600" dirty="0"/>
              <a:t>what's happening in the community? new packages, visualizations and memes ;-)</a:t>
            </a:r>
            <a:r>
              <a:rPr lang="de-DE" sz="1600" dirty="0"/>
              <a:t>)</a:t>
            </a:r>
            <a:endParaRPr lang="de-DE" sz="1600" dirty="0">
              <a:hlinkClick r:id="rId2"/>
            </a:endParaRPr>
          </a:p>
          <a:p>
            <a:pPr lvl="1">
              <a:lnSpc>
                <a:spcPct val="90000"/>
              </a:lnSpc>
            </a:pPr>
            <a:r>
              <a:rPr lang="de-DE" sz="1600" dirty="0" err="1"/>
              <a:t>Youtube</a:t>
            </a:r>
            <a:r>
              <a:rPr lang="de-DE" sz="1600" dirty="0"/>
              <a:t>: </a:t>
            </a:r>
            <a:r>
              <a:rPr lang="de-DE" sz="1600" dirty="0">
                <a:hlinkClick r:id="rId6"/>
              </a:rPr>
              <a:t>David Robinson</a:t>
            </a:r>
            <a:r>
              <a:rPr lang="de-DE" sz="1600" dirty="0"/>
              <a:t> oder </a:t>
            </a:r>
            <a:r>
              <a:rPr lang="de-DE" sz="1600" dirty="0">
                <a:hlinkClick r:id="rId7"/>
              </a:rPr>
              <a:t>Julia Silge</a:t>
            </a:r>
            <a:r>
              <a:rPr lang="de-DE" sz="1600" dirty="0"/>
              <a:t> (</a:t>
            </a:r>
            <a:r>
              <a:rPr lang="de-DE" sz="1600" dirty="0" err="1"/>
              <a:t>Tidy</a:t>
            </a:r>
            <a:r>
              <a:rPr lang="de-DE" sz="1600" dirty="0"/>
              <a:t> Tuesday Screencasts </a:t>
            </a:r>
            <a:r>
              <a:rPr lang="de-DE" sz="1600" dirty="0">
                <a:sym typeface="Wingdings" panose="05000000000000000000" pitchFamily="2" charset="2"/>
              </a:rPr>
              <a:t> </a:t>
            </a:r>
            <a:r>
              <a:rPr lang="de-DE" sz="1600" dirty="0" err="1">
                <a:sym typeface="Wingdings" panose="05000000000000000000" pitchFamily="2" charset="2"/>
              </a:rPr>
              <a:t>preparation</a:t>
            </a:r>
            <a:r>
              <a:rPr lang="de-DE" sz="1600" dirty="0">
                <a:sym typeface="Wingdings" panose="05000000000000000000" pitchFamily="2" charset="2"/>
              </a:rPr>
              <a:t>, </a:t>
            </a:r>
            <a:r>
              <a:rPr lang="de-DE" sz="1600" dirty="0" err="1">
                <a:sym typeface="Wingdings" panose="05000000000000000000" pitchFamily="2" charset="2"/>
              </a:rPr>
              <a:t>exploration</a:t>
            </a:r>
            <a:r>
              <a:rPr lang="de-DE" sz="1600" dirty="0">
                <a:sym typeface="Wingdings" panose="05000000000000000000" pitchFamily="2" charset="2"/>
              </a:rPr>
              <a:t> and </a:t>
            </a:r>
            <a:r>
              <a:rPr lang="de-DE" sz="1600" dirty="0" err="1">
                <a:sym typeface="Wingdings" panose="05000000000000000000" pitchFamily="2" charset="2"/>
              </a:rPr>
              <a:t>analysis</a:t>
            </a:r>
            <a:r>
              <a:rPr lang="de-DE" sz="1600" dirty="0">
                <a:sym typeface="Wingdings" panose="05000000000000000000" pitchFamily="2" charset="2"/>
              </a:rPr>
              <a:t> </a:t>
            </a:r>
            <a:r>
              <a:rPr lang="de-DE" sz="1600" dirty="0" err="1">
                <a:sym typeface="Wingdings" panose="05000000000000000000" pitchFamily="2" charset="2"/>
              </a:rPr>
              <a:t>of</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a:t>
            </a:r>
            <a:r>
              <a:rPr lang="de-DE" sz="1600" dirty="0" err="1">
                <a:sym typeface="Wingdings" panose="05000000000000000000" pitchFamily="2" charset="2"/>
              </a:rPr>
              <a:t>datasets</a:t>
            </a:r>
            <a:r>
              <a:rPr lang="de-DE" sz="1600" dirty="0"/>
              <a:t>)</a:t>
            </a:r>
          </a:p>
          <a:p>
            <a:endParaRPr lang="de-DE" dirty="0"/>
          </a:p>
        </p:txBody>
      </p:sp>
      <p:sp>
        <p:nvSpPr>
          <p:cNvPr id="5" name="Foliennummernplatzhalter 4">
            <a:extLst>
              <a:ext uri="{FF2B5EF4-FFF2-40B4-BE49-F238E27FC236}">
                <a16:creationId xmlns:a16="http://schemas.microsoft.com/office/drawing/2014/main" id="{1D9DAD0D-DF1A-4768-99D4-439DF175D0C1}"/>
              </a:ext>
            </a:extLst>
          </p:cNvPr>
          <p:cNvSpPr>
            <a:spLocks noGrp="1"/>
          </p:cNvSpPr>
          <p:nvPr>
            <p:ph type="sldNum" sz="quarter" idx="12"/>
          </p:nvPr>
        </p:nvSpPr>
        <p:spPr/>
        <p:txBody>
          <a:bodyPr/>
          <a:lstStyle/>
          <a:p>
            <a:fld id="{1206269C-C24E-4E80-9A4B-E7E19BB59A67}" type="slidenum">
              <a:rPr lang="de-AT" smtClean="0"/>
              <a:pPr/>
              <a:t>27</a:t>
            </a:fld>
            <a:endParaRPr lang="de-AT" dirty="0"/>
          </a:p>
        </p:txBody>
      </p:sp>
      <p:sp>
        <p:nvSpPr>
          <p:cNvPr id="6" name="Fußzeilenplatzhalter 5">
            <a:extLst>
              <a:ext uri="{FF2B5EF4-FFF2-40B4-BE49-F238E27FC236}">
                <a16:creationId xmlns:a16="http://schemas.microsoft.com/office/drawing/2014/main" id="{89A44CE1-E230-CCDE-7C4D-7954773518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7397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err="1"/>
              <a:t>Getting</a:t>
            </a:r>
            <a:r>
              <a:rPr lang="de-DE" dirty="0"/>
              <a:t> </a:t>
            </a:r>
            <a:r>
              <a:rPr lang="de-DE" dirty="0" err="1"/>
              <a:t>started</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28</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pic>
        <p:nvPicPr>
          <p:cNvPr id="7" name="Grafik 6" descr="Rakete Silhouette">
            <a:extLst>
              <a:ext uri="{FF2B5EF4-FFF2-40B4-BE49-F238E27FC236}">
                <a16:creationId xmlns:a16="http://schemas.microsoft.com/office/drawing/2014/main" id="{D7A208A7-88B7-B11F-31BB-811C67FD9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8053" y="1867323"/>
            <a:ext cx="2096347" cy="2096347"/>
          </a:xfrm>
          <a:prstGeom prst="rect">
            <a:avLst/>
          </a:prstGeom>
        </p:spPr>
      </p:pic>
    </p:spTree>
    <p:extLst>
      <p:ext uri="{BB962C8B-B14F-4D97-AF65-F5344CB8AC3E}">
        <p14:creationId xmlns:p14="http://schemas.microsoft.com/office/powerpoint/2010/main" val="847753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0FA0C3-C401-416D-BA72-44023858DB75}"/>
              </a:ext>
            </a:extLst>
          </p:cNvPr>
          <p:cNvSpPr>
            <a:spLocks noGrp="1"/>
          </p:cNvSpPr>
          <p:nvPr>
            <p:ph type="title"/>
          </p:nvPr>
        </p:nvSpPr>
        <p:spPr/>
        <p:txBody>
          <a:bodyPr/>
          <a:lstStyle/>
          <a:p>
            <a:r>
              <a:rPr lang="de-DE" dirty="0" err="1"/>
              <a:t>Getting</a:t>
            </a:r>
            <a:r>
              <a:rPr lang="de-DE" dirty="0"/>
              <a:t> </a:t>
            </a:r>
            <a:r>
              <a:rPr lang="de-DE" dirty="0" err="1"/>
              <a:t>started</a:t>
            </a:r>
            <a:endParaRPr lang="de-DE" dirty="0"/>
          </a:p>
        </p:txBody>
      </p:sp>
      <p:sp>
        <p:nvSpPr>
          <p:cNvPr id="3" name="Inhaltsplatzhalter 2">
            <a:extLst>
              <a:ext uri="{FF2B5EF4-FFF2-40B4-BE49-F238E27FC236}">
                <a16:creationId xmlns:a16="http://schemas.microsoft.com/office/drawing/2014/main" id="{4CD1D3CF-B17B-46B1-8A04-8005DDD5DA52}"/>
              </a:ext>
            </a:extLst>
          </p:cNvPr>
          <p:cNvSpPr>
            <a:spLocks noGrp="1"/>
          </p:cNvSpPr>
          <p:nvPr>
            <p:ph sz="quarter" idx="13"/>
          </p:nvPr>
        </p:nvSpPr>
        <p:spPr/>
        <p:txBody>
          <a:bodyPr/>
          <a:lstStyle/>
          <a:p>
            <a:r>
              <a:rPr lang="de-DE" dirty="0"/>
              <a:t>Installation:</a:t>
            </a:r>
          </a:p>
          <a:p>
            <a:pPr lvl="1"/>
            <a:r>
              <a:rPr lang="de-DE" dirty="0" err="1"/>
              <a:t>install</a:t>
            </a:r>
            <a:r>
              <a:rPr lang="de-DE" dirty="0"/>
              <a:t> R: </a:t>
            </a:r>
            <a:r>
              <a:rPr lang="de-DE" dirty="0">
                <a:hlinkClick r:id="rId2"/>
              </a:rPr>
              <a:t>https://cloud.r-project.org/</a:t>
            </a:r>
            <a:r>
              <a:rPr lang="de-DE" dirty="0"/>
              <a:t> </a:t>
            </a:r>
          </a:p>
          <a:p>
            <a:pPr lvl="1"/>
            <a:r>
              <a:rPr lang="de-DE" dirty="0" err="1"/>
              <a:t>install</a:t>
            </a:r>
            <a:r>
              <a:rPr lang="de-DE" dirty="0"/>
              <a:t> </a:t>
            </a:r>
            <a:r>
              <a:rPr lang="de-DE" dirty="0" err="1"/>
              <a:t>RStudio</a:t>
            </a:r>
            <a:r>
              <a:rPr lang="de-DE" dirty="0"/>
              <a:t>: </a:t>
            </a:r>
            <a:r>
              <a:rPr lang="de-DE" dirty="0">
                <a:hlinkClick r:id="rId3"/>
              </a:rPr>
              <a:t>https://posit.co/download/rstudio-desktop/</a:t>
            </a:r>
            <a:r>
              <a:rPr lang="de-DE" dirty="0"/>
              <a:t>  </a:t>
            </a:r>
          </a:p>
          <a:p>
            <a:pPr lvl="1"/>
            <a:endParaRPr lang="de-DE" dirty="0"/>
          </a:p>
        </p:txBody>
      </p:sp>
      <p:sp>
        <p:nvSpPr>
          <p:cNvPr id="5" name="Foliennummernplatzhalter 4">
            <a:extLst>
              <a:ext uri="{FF2B5EF4-FFF2-40B4-BE49-F238E27FC236}">
                <a16:creationId xmlns:a16="http://schemas.microsoft.com/office/drawing/2014/main" id="{4ACAC78D-BED6-406D-80FA-DCF093F0CBED}"/>
              </a:ext>
            </a:extLst>
          </p:cNvPr>
          <p:cNvSpPr>
            <a:spLocks noGrp="1"/>
          </p:cNvSpPr>
          <p:nvPr>
            <p:ph type="sldNum" sz="quarter" idx="12"/>
          </p:nvPr>
        </p:nvSpPr>
        <p:spPr/>
        <p:txBody>
          <a:bodyPr/>
          <a:lstStyle/>
          <a:p>
            <a:fld id="{1206269C-C24E-4E80-9A4B-E7E19BB59A67}" type="slidenum">
              <a:rPr lang="de-AT" smtClean="0"/>
              <a:pPr/>
              <a:t>29</a:t>
            </a:fld>
            <a:endParaRPr lang="de-AT" dirty="0"/>
          </a:p>
        </p:txBody>
      </p:sp>
      <p:pic>
        <p:nvPicPr>
          <p:cNvPr id="7" name="Grafik 6">
            <a:extLst>
              <a:ext uri="{FF2B5EF4-FFF2-40B4-BE49-F238E27FC236}">
                <a16:creationId xmlns:a16="http://schemas.microsoft.com/office/drawing/2014/main" id="{361A1211-2A6B-4AF0-B7DF-9653399CDC32}"/>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943478" y="2814797"/>
            <a:ext cx="1670995" cy="1462120"/>
          </a:xfrm>
          <a:prstGeom prst="rect">
            <a:avLst/>
          </a:prstGeom>
        </p:spPr>
      </p:pic>
      <p:pic>
        <p:nvPicPr>
          <p:cNvPr id="9" name="Grafik 8">
            <a:extLst>
              <a:ext uri="{FF2B5EF4-FFF2-40B4-BE49-F238E27FC236}">
                <a16:creationId xmlns:a16="http://schemas.microsoft.com/office/drawing/2014/main" id="{23F83207-4515-4105-A19B-A0BA5FE12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8199" y="2681187"/>
            <a:ext cx="1729341" cy="1729341"/>
          </a:xfrm>
          <a:prstGeom prst="rect">
            <a:avLst/>
          </a:prstGeom>
        </p:spPr>
      </p:pic>
      <p:sp>
        <p:nvSpPr>
          <p:cNvPr id="6" name="Fußzeilenplatzhalter 5">
            <a:extLst>
              <a:ext uri="{FF2B5EF4-FFF2-40B4-BE49-F238E27FC236}">
                <a16:creationId xmlns:a16="http://schemas.microsoft.com/office/drawing/2014/main" id="{0F303965-09E8-0094-42F9-B1E6B76651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105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436B67E-65BE-A460-4FD3-B618C798D065}"/>
              </a:ext>
            </a:extLst>
          </p:cNvPr>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19D8D999-9F64-80FA-C902-7AB9003B2C7C}"/>
              </a:ext>
            </a:extLst>
          </p:cNvPr>
          <p:cNvSpPr>
            <a:spLocks noGrp="1"/>
          </p:cNvSpPr>
          <p:nvPr>
            <p:ph type="sldNum" sz="quarter" idx="11"/>
          </p:nvPr>
        </p:nvSpPr>
        <p:spPr/>
        <p:txBody>
          <a:bodyPr/>
          <a:lstStyle/>
          <a:p>
            <a:fld id="{1206269C-C24E-4E80-9A4B-E7E19BB59A67}" type="slidenum">
              <a:rPr lang="de-AT" smtClean="0"/>
              <a:pPr/>
              <a:t>3</a:t>
            </a:fld>
            <a:endParaRPr lang="de-AT" dirty="0"/>
          </a:p>
        </p:txBody>
      </p:sp>
      <mc:AlternateContent xmlns:mc="http://schemas.openxmlformats.org/markup-compatibility/2006">
        <mc:Choice xmlns:psuz="http://schemas.microsoft.com/office/powerpoint/2016/summaryzoom" Requires="psuz">
          <p:graphicFrame>
            <p:nvGraphicFramePr>
              <p:cNvPr id="8" name="Zusammenfassungszoom 7">
                <a:extLst>
                  <a:ext uri="{FF2B5EF4-FFF2-40B4-BE49-F238E27FC236}">
                    <a16:creationId xmlns:a16="http://schemas.microsoft.com/office/drawing/2014/main" id="{059F11E3-D8D6-F58A-CA80-BC749532B23A}"/>
                  </a:ext>
                </a:extLst>
              </p:cNvPr>
              <p:cNvGraphicFramePr>
                <a:graphicFrameLocks noChangeAspect="1"/>
              </p:cNvGraphicFramePr>
              <p:nvPr>
                <p:extLst>
                  <p:ext uri="{D42A27DB-BD31-4B8C-83A1-F6EECF244321}">
                    <p14:modId xmlns:p14="http://schemas.microsoft.com/office/powerpoint/2010/main" val="813314911"/>
                  </p:ext>
                </p:extLst>
              </p:nvPr>
            </p:nvGraphicFramePr>
            <p:xfrm>
              <a:off x="539750" y="453813"/>
              <a:ext cx="7978776" cy="4154700"/>
            </p:xfrm>
            <a:graphic>
              <a:graphicData uri="http://schemas.microsoft.com/office/powerpoint/2016/summaryzoom">
                <psuz:summaryZm>
                  <psuz:summaryZmObj sectionId="{963BE38C-9EAE-4998-BC92-FF17275D9C86}">
                    <psuz:zmPr id="{76BE84C0-7076-44B4-9C5F-E96C23C91BA2}" transitionDur="1000">
                      <p166:blipFill xmlns:p166="http://schemas.microsoft.com/office/powerpoint/2016/6/main">
                        <a:blip r:embed="rId2"/>
                        <a:stretch>
                          <a:fillRect/>
                        </a:stretch>
                      </p166:blipFill>
                      <p166:spPr xmlns:p166="http://schemas.microsoft.com/office/powerpoint/2016/6/main">
                        <a:xfrm>
                          <a:off x="291224" y="380862"/>
                          <a:ext cx="1436180" cy="807851"/>
                        </a:xfrm>
                        <a:prstGeom prst="rect">
                          <a:avLst/>
                        </a:prstGeom>
                        <a:ln w="3175">
                          <a:solidFill>
                            <a:prstClr val="ltGray"/>
                          </a:solidFill>
                        </a:ln>
                      </p166:spPr>
                    </psuz:zmPr>
                  </psuz:summaryZmObj>
                  <psuz:summaryZmObj sectionId="{226FF47D-5BC2-4DFD-B7F2-DFE455E4E2AE}">
                    <psuz:zmPr id="{5FF485CA-8587-4482-A622-A204394CCCC2}" transitionDur="1000">
                      <p166:blipFill xmlns:p166="http://schemas.microsoft.com/office/powerpoint/2016/6/main">
                        <a:blip r:embed="rId3"/>
                        <a:stretch>
                          <a:fillRect/>
                        </a:stretch>
                      </p166:blipFill>
                      <p166:spPr xmlns:p166="http://schemas.microsoft.com/office/powerpoint/2016/6/main">
                        <a:xfrm>
                          <a:off x="1781261" y="380862"/>
                          <a:ext cx="1436180" cy="807851"/>
                        </a:xfrm>
                        <a:prstGeom prst="rect">
                          <a:avLst/>
                        </a:prstGeom>
                        <a:ln w="3175">
                          <a:solidFill>
                            <a:prstClr val="ltGray"/>
                          </a:solidFill>
                        </a:ln>
                      </p166:spPr>
                    </psuz:zmPr>
                  </psuz:summaryZmObj>
                  <psuz:summaryZmObj sectionId="{38E95E92-51D3-4CAE-BEBD-225E2373A245}">
                    <psuz:zmPr id="{57C6DC82-8C96-4885-995E-E9968E39F79D}" transitionDur="1000">
                      <p166:blipFill xmlns:p166="http://schemas.microsoft.com/office/powerpoint/2016/6/main">
                        <a:blip r:embed="rId4"/>
                        <a:stretch>
                          <a:fillRect/>
                        </a:stretch>
                      </p166:blipFill>
                      <p166:spPr xmlns:p166="http://schemas.microsoft.com/office/powerpoint/2016/6/main">
                        <a:xfrm>
                          <a:off x="3271298" y="380862"/>
                          <a:ext cx="1436180" cy="807851"/>
                        </a:xfrm>
                        <a:prstGeom prst="rect">
                          <a:avLst/>
                        </a:prstGeom>
                        <a:ln w="3175">
                          <a:solidFill>
                            <a:prstClr val="ltGray"/>
                          </a:solidFill>
                        </a:ln>
                      </p166:spPr>
                    </psuz:zmPr>
                  </psuz:summaryZmObj>
                  <psuz:summaryZmObj sectionId="{BEB20EF1-84DB-4CAD-B5CA-83BC2A3EE132}">
                    <psuz:zmPr id="{1C141483-82A0-4100-816D-2B1119BAE91E}" transitionDur="1000">
                      <p166:blipFill xmlns:p166="http://schemas.microsoft.com/office/powerpoint/2016/6/main">
                        <a:blip r:embed="rId5"/>
                        <a:stretch>
                          <a:fillRect/>
                        </a:stretch>
                      </p166:blipFill>
                      <p166:spPr xmlns:p166="http://schemas.microsoft.com/office/powerpoint/2016/6/main">
                        <a:xfrm>
                          <a:off x="4761335" y="380862"/>
                          <a:ext cx="1436180" cy="807851"/>
                        </a:xfrm>
                        <a:prstGeom prst="rect">
                          <a:avLst/>
                        </a:prstGeom>
                        <a:ln w="3175">
                          <a:solidFill>
                            <a:prstClr val="ltGray"/>
                          </a:solidFill>
                        </a:ln>
                      </p166:spPr>
                    </psuz:zmPr>
                  </psuz:summaryZmObj>
                  <psuz:summaryZmObj sectionId="{5605E64A-E164-4B29-9887-C9271F795309}">
                    <psuz:zmPr id="{FCB4FC32-957E-46ED-9307-171405361042}" transitionDur="1000">
                      <p166:blipFill xmlns:p166="http://schemas.microsoft.com/office/powerpoint/2016/6/main">
                        <a:blip r:embed="rId6"/>
                        <a:stretch>
                          <a:fillRect/>
                        </a:stretch>
                      </p166:blipFill>
                      <p166:spPr xmlns:p166="http://schemas.microsoft.com/office/powerpoint/2016/6/main">
                        <a:xfrm>
                          <a:off x="6251372" y="380862"/>
                          <a:ext cx="1436180" cy="807851"/>
                        </a:xfrm>
                        <a:prstGeom prst="rect">
                          <a:avLst/>
                        </a:prstGeom>
                        <a:ln w="3175">
                          <a:solidFill>
                            <a:prstClr val="ltGray"/>
                          </a:solidFill>
                        </a:ln>
                      </p166:spPr>
                    </psuz:zmPr>
                  </psuz:summaryZmObj>
                  <psuz:summaryZmObj sectionId="{C8ACEDCD-98F9-41C2-BE31-66158DDA75E4}">
                    <psuz:zmPr id="{8F3F1350-7FA5-4634-95CC-A90364CA3F56}" transitionDur="1000">
                      <p166:blipFill xmlns:p166="http://schemas.microsoft.com/office/powerpoint/2016/6/main">
                        <a:blip r:embed="rId7"/>
                        <a:stretch>
                          <a:fillRect/>
                        </a:stretch>
                      </p166:blipFill>
                      <p166:spPr xmlns:p166="http://schemas.microsoft.com/office/powerpoint/2016/6/main">
                        <a:xfrm>
                          <a:off x="291224" y="1242570"/>
                          <a:ext cx="1436180" cy="807851"/>
                        </a:xfrm>
                        <a:prstGeom prst="rect">
                          <a:avLst/>
                        </a:prstGeom>
                        <a:ln w="3175">
                          <a:solidFill>
                            <a:prstClr val="ltGray"/>
                          </a:solidFill>
                        </a:ln>
                      </p166:spPr>
                    </psuz:zmPr>
                  </psuz:summaryZmObj>
                  <psuz:summaryZmObj sectionId="{5F9FD35E-97EE-417F-99DE-5A5EF2782DD2}">
                    <psuz:zmPr id="{D80122DE-64F1-47C3-9770-CB374062792D}" transitionDur="1000">
                      <p166:blipFill xmlns:p166="http://schemas.microsoft.com/office/powerpoint/2016/6/main">
                        <a:blip r:embed="rId8"/>
                        <a:stretch>
                          <a:fillRect/>
                        </a:stretch>
                      </p166:blipFill>
                      <p166:spPr xmlns:p166="http://schemas.microsoft.com/office/powerpoint/2016/6/main">
                        <a:xfrm>
                          <a:off x="1781261" y="1242570"/>
                          <a:ext cx="1436180" cy="807851"/>
                        </a:xfrm>
                        <a:prstGeom prst="rect">
                          <a:avLst/>
                        </a:prstGeom>
                        <a:ln w="3175">
                          <a:solidFill>
                            <a:prstClr val="ltGray"/>
                          </a:solidFill>
                        </a:ln>
                      </p166:spPr>
                    </psuz:zmPr>
                  </psuz:summaryZmObj>
                  <psuz:summaryZmObj sectionId="{3FDE948D-8F7A-4828-A916-DEF5D824974B}">
                    <psuz:zmPr id="{F74AE335-83B3-471B-A34E-BE7CF2E3EE75}" transitionDur="1000">
                      <p166:blipFill xmlns:p166="http://schemas.microsoft.com/office/powerpoint/2016/6/main">
                        <a:blip r:embed="rId9"/>
                        <a:stretch>
                          <a:fillRect/>
                        </a:stretch>
                      </p166:blipFill>
                      <p166:spPr xmlns:p166="http://schemas.microsoft.com/office/powerpoint/2016/6/main">
                        <a:xfrm>
                          <a:off x="3271298" y="1242570"/>
                          <a:ext cx="1436180" cy="807851"/>
                        </a:xfrm>
                        <a:prstGeom prst="rect">
                          <a:avLst/>
                        </a:prstGeom>
                        <a:ln w="3175">
                          <a:solidFill>
                            <a:prstClr val="ltGray"/>
                          </a:solidFill>
                        </a:ln>
                      </p166:spPr>
                    </psuz:zmPr>
                  </psuz:summaryZmObj>
                  <psuz:summaryZmObj sectionId="{92CD3168-5DDA-4814-A3BC-7D987741F129}">
                    <psuz:zmPr id="{0FA6B0B2-0AE7-4DD7-8E50-3998550D1F9F}" transitionDur="1000">
                      <p166:blipFill xmlns:p166="http://schemas.microsoft.com/office/powerpoint/2016/6/main">
                        <a:blip r:embed="rId10"/>
                        <a:stretch>
                          <a:fillRect/>
                        </a:stretch>
                      </p166:blipFill>
                      <p166:spPr xmlns:p166="http://schemas.microsoft.com/office/powerpoint/2016/6/main">
                        <a:xfrm>
                          <a:off x="4761335" y="1242570"/>
                          <a:ext cx="1436180" cy="807851"/>
                        </a:xfrm>
                        <a:prstGeom prst="rect">
                          <a:avLst/>
                        </a:prstGeom>
                        <a:ln w="3175">
                          <a:solidFill>
                            <a:prstClr val="ltGray"/>
                          </a:solidFill>
                        </a:ln>
                      </p166:spPr>
                    </psuz:zmPr>
                  </psuz:summaryZmObj>
                  <psuz:summaryZmObj sectionId="{BA22CD81-B031-4EE8-BB05-50A97C2579FD}">
                    <psuz:zmPr id="{06862926-70CE-4ABF-9A3B-26DEE09EDF9E}" transitionDur="1000">
                      <p166:blipFill xmlns:p166="http://schemas.microsoft.com/office/powerpoint/2016/6/main">
                        <a:blip r:embed="rId11"/>
                        <a:stretch>
                          <a:fillRect/>
                        </a:stretch>
                      </p166:blipFill>
                      <p166:spPr xmlns:p166="http://schemas.microsoft.com/office/powerpoint/2016/6/main">
                        <a:xfrm>
                          <a:off x="6251372" y="1242570"/>
                          <a:ext cx="1436180" cy="807851"/>
                        </a:xfrm>
                        <a:prstGeom prst="rect">
                          <a:avLst/>
                        </a:prstGeom>
                        <a:ln w="3175">
                          <a:solidFill>
                            <a:prstClr val="ltGray"/>
                          </a:solidFill>
                        </a:ln>
                      </p166:spPr>
                    </psuz:zmPr>
                  </psuz:summaryZmObj>
                  <psuz:summaryZmObj sectionId="{2C60C678-1FB0-4CC1-B4CF-7A272973532B}">
                    <psuz:zmPr id="{20E35EA8-17F4-4152-95E5-DF12C06A76C5}" transitionDur="1000">
                      <p166:blipFill xmlns:p166="http://schemas.microsoft.com/office/powerpoint/2016/6/main">
                        <a:blip r:embed="rId12"/>
                        <a:stretch>
                          <a:fillRect/>
                        </a:stretch>
                      </p166:blipFill>
                      <p166:spPr xmlns:p166="http://schemas.microsoft.com/office/powerpoint/2016/6/main">
                        <a:xfrm>
                          <a:off x="291224" y="2104278"/>
                          <a:ext cx="1436180" cy="807851"/>
                        </a:xfrm>
                        <a:prstGeom prst="rect">
                          <a:avLst/>
                        </a:prstGeom>
                        <a:ln w="3175">
                          <a:solidFill>
                            <a:prstClr val="ltGray"/>
                          </a:solidFill>
                        </a:ln>
                      </p166:spPr>
                    </psuz:zmPr>
                  </psuz:summaryZmObj>
                  <psuz:summaryZmObj sectionId="{375C5AA4-5E5B-4D76-BD61-5607E78A1376}">
                    <psuz:zmPr id="{CD410474-EC75-4C44-8B6B-576A39F79DC3}" transitionDur="1000">
                      <p166:blipFill xmlns:p166="http://schemas.microsoft.com/office/powerpoint/2016/6/main">
                        <a:blip r:embed="rId13"/>
                        <a:stretch>
                          <a:fillRect/>
                        </a:stretch>
                      </p166:blipFill>
                      <p166:spPr xmlns:p166="http://schemas.microsoft.com/office/powerpoint/2016/6/main">
                        <a:xfrm>
                          <a:off x="1781261" y="2104278"/>
                          <a:ext cx="1436180" cy="807851"/>
                        </a:xfrm>
                        <a:prstGeom prst="rect">
                          <a:avLst/>
                        </a:prstGeom>
                        <a:ln w="3175">
                          <a:solidFill>
                            <a:prstClr val="ltGray"/>
                          </a:solidFill>
                        </a:ln>
                      </p166:spPr>
                    </psuz:zmPr>
                  </psuz:summaryZmObj>
                  <psuz:summaryZmObj sectionId="{4A40088A-527A-4013-8F18-63C07F24B062}">
                    <psuz:zmPr id="{5E0B572E-9CFD-422E-A228-6AE5A1E3176B}" transitionDur="1000">
                      <p166:blipFill xmlns:p166="http://schemas.microsoft.com/office/powerpoint/2016/6/main">
                        <a:blip r:embed="rId14"/>
                        <a:stretch>
                          <a:fillRect/>
                        </a:stretch>
                      </p166:blipFill>
                      <p166:spPr xmlns:p166="http://schemas.microsoft.com/office/powerpoint/2016/6/main">
                        <a:xfrm>
                          <a:off x="3271298" y="2104278"/>
                          <a:ext cx="1436180" cy="807851"/>
                        </a:xfrm>
                        <a:prstGeom prst="rect">
                          <a:avLst/>
                        </a:prstGeom>
                        <a:ln w="3175">
                          <a:solidFill>
                            <a:prstClr val="ltGray"/>
                          </a:solidFill>
                        </a:ln>
                      </p166:spPr>
                    </psuz:zmPr>
                  </psuz:summaryZmObj>
                  <psuz:summaryZmObj sectionId="{734931CB-49FC-42BF-AB06-B3D2A3FD80DB}">
                    <psuz:zmPr id="{474A2845-A940-4801-A0AA-D63C800C21F9}" transitionDur="1000">
                      <p166:blipFill xmlns:p166="http://schemas.microsoft.com/office/powerpoint/2016/6/main">
                        <a:blip r:embed="rId15"/>
                        <a:stretch>
                          <a:fillRect/>
                        </a:stretch>
                      </p166:blipFill>
                      <p166:spPr xmlns:p166="http://schemas.microsoft.com/office/powerpoint/2016/6/main">
                        <a:xfrm>
                          <a:off x="4761335" y="2104278"/>
                          <a:ext cx="1436180" cy="807851"/>
                        </a:xfrm>
                        <a:prstGeom prst="rect">
                          <a:avLst/>
                        </a:prstGeom>
                        <a:ln w="3175">
                          <a:solidFill>
                            <a:prstClr val="ltGray"/>
                          </a:solidFill>
                        </a:ln>
                      </p166:spPr>
                    </psuz:zmPr>
                  </psuz:summaryZmObj>
                  <psuz:summaryZmObj sectionId="{796AE153-D0F8-4258-8323-F678F97380A5}">
                    <psuz:zmPr id="{0CBA2C54-CDA9-41AF-927E-8465616BE693}" transitionDur="1000">
                      <p166:blipFill xmlns:p166="http://schemas.microsoft.com/office/powerpoint/2016/6/main">
                        <a:blip r:embed="rId16"/>
                        <a:stretch>
                          <a:fillRect/>
                        </a:stretch>
                      </p166:blipFill>
                      <p166:spPr xmlns:p166="http://schemas.microsoft.com/office/powerpoint/2016/6/main">
                        <a:xfrm>
                          <a:off x="6251372" y="2104278"/>
                          <a:ext cx="1436180" cy="807851"/>
                        </a:xfrm>
                        <a:prstGeom prst="rect">
                          <a:avLst/>
                        </a:prstGeom>
                        <a:ln w="3175">
                          <a:solidFill>
                            <a:prstClr val="ltGray"/>
                          </a:solidFill>
                        </a:ln>
                      </p166:spPr>
                    </psuz:zmPr>
                  </psuz:summaryZmObj>
                  <psuz:summaryZmObj sectionId="{08A59DB3-8322-44C2-9913-769ABA4CE032}">
                    <psuz:zmPr id="{D8E6C33D-522B-486C-B394-CFD35F8E01D2}" transitionDur="1000">
                      <p166:blipFill xmlns:p166="http://schemas.microsoft.com/office/powerpoint/2016/6/main">
                        <a:blip r:embed="rId17"/>
                        <a:stretch>
                          <a:fillRect/>
                        </a:stretch>
                      </p166:blipFill>
                      <p166:spPr xmlns:p166="http://schemas.microsoft.com/office/powerpoint/2016/6/main">
                        <a:xfrm>
                          <a:off x="291224" y="2965986"/>
                          <a:ext cx="1436180" cy="807851"/>
                        </a:xfrm>
                        <a:prstGeom prst="rect">
                          <a:avLst/>
                        </a:prstGeom>
                        <a:ln w="3175">
                          <a:solidFill>
                            <a:prstClr val="ltGray"/>
                          </a:solidFill>
                        </a:ln>
                      </p166:spPr>
                    </psuz:zmPr>
                  </psuz:summaryZmObj>
                  <psuz:summaryZmObj sectionId="{0B39A711-6E78-46D7-8CA9-831CE2ACF4C1}">
                    <psuz:zmPr id="{476F52F2-35B3-4AEB-9361-A2F769AF34CF}" transitionDur="1000">
                      <p166:blipFill xmlns:p166="http://schemas.microsoft.com/office/powerpoint/2016/6/main">
                        <a:blip r:embed="rId18"/>
                        <a:stretch>
                          <a:fillRect/>
                        </a:stretch>
                      </p166:blipFill>
                      <p166:spPr xmlns:p166="http://schemas.microsoft.com/office/powerpoint/2016/6/main">
                        <a:xfrm>
                          <a:off x="1781261" y="2965986"/>
                          <a:ext cx="1436180" cy="807851"/>
                        </a:xfrm>
                        <a:prstGeom prst="rect">
                          <a:avLst/>
                        </a:prstGeom>
                        <a:ln w="3175">
                          <a:solidFill>
                            <a:prstClr val="ltGray"/>
                          </a:solidFill>
                        </a:ln>
                      </p166:spPr>
                    </psuz:zmPr>
                  </psuz:summaryZmObj>
                  <psuz:summaryZmObj sectionId="{8AD040C5-B476-4AC2-B084-A6FBBEB0D634}">
                    <psuz:zmPr id="{09E4AFFC-C0AF-4B7E-9893-A6C42CBFAD63}" transitionDur="1000">
                      <p166:blipFill xmlns:p166="http://schemas.microsoft.com/office/powerpoint/2016/6/main">
                        <a:blip r:embed="rId19"/>
                        <a:stretch>
                          <a:fillRect/>
                        </a:stretch>
                      </p166:blipFill>
                      <p166:spPr xmlns:p166="http://schemas.microsoft.com/office/powerpoint/2016/6/main">
                        <a:xfrm>
                          <a:off x="3271298" y="2965986"/>
                          <a:ext cx="1436180" cy="807851"/>
                        </a:xfrm>
                        <a:prstGeom prst="rect">
                          <a:avLst/>
                        </a:prstGeom>
                        <a:ln w="3175">
                          <a:solidFill>
                            <a:prstClr val="ltGray"/>
                          </a:solidFill>
                        </a:ln>
                      </p166:spPr>
                    </psuz:zmPr>
                  </psuz:summaryZmObj>
                  <psuz:summaryZmObj sectionId="{12516C49-D373-4F01-8DD6-A9B034C32B92}">
                    <psuz:zmPr id="{DD275F1B-3112-4BEF-9F20-BCFF873D9F09}" transitionDur="1000">
                      <p166:blipFill xmlns:p166="http://schemas.microsoft.com/office/powerpoint/2016/6/main">
                        <a:blip r:embed="rId20"/>
                        <a:stretch>
                          <a:fillRect/>
                        </a:stretch>
                      </p166:blipFill>
                      <p166:spPr xmlns:p166="http://schemas.microsoft.com/office/powerpoint/2016/6/main">
                        <a:xfrm>
                          <a:off x="4761335" y="2965986"/>
                          <a:ext cx="1436180" cy="807851"/>
                        </a:xfrm>
                        <a:prstGeom prst="rect">
                          <a:avLst/>
                        </a:prstGeom>
                        <a:ln w="3175">
                          <a:solidFill>
                            <a:prstClr val="ltGray"/>
                          </a:solidFill>
                        </a:ln>
                      </p166:spPr>
                    </psuz:zmPr>
                  </psuz:summaryZmObj>
                  <psuz:gridLayout/>
                </psuz:summaryZm>
              </a:graphicData>
            </a:graphic>
          </p:graphicFrame>
        </mc:Choice>
        <mc:Fallback>
          <p:grpSp>
            <p:nvGrpSpPr>
              <p:cNvPr id="8" name="Zusammenfassungszoom 7">
                <a:extLst>
                  <a:ext uri="{FF2B5EF4-FFF2-40B4-BE49-F238E27FC236}">
                    <a16:creationId xmlns:a16="http://schemas.microsoft.com/office/drawing/2014/main" id="{059F11E3-D8D6-F58A-CA80-BC749532B23A}"/>
                  </a:ext>
                </a:extLst>
              </p:cNvPr>
              <p:cNvGrpSpPr>
                <a:grpSpLocks noGrp="1" noUngrp="1" noRot="1" noChangeAspect="1" noMove="1" noResize="1"/>
              </p:cNvGrpSpPr>
              <p:nvPr/>
            </p:nvGrpSpPr>
            <p:grpSpPr>
              <a:xfrm>
                <a:off x="539750" y="453813"/>
                <a:ext cx="7978776" cy="4154700"/>
                <a:chOff x="539750" y="453813"/>
                <a:chExt cx="7978776" cy="4154700"/>
              </a:xfrm>
            </p:grpSpPr>
            <p:pic>
              <p:nvPicPr>
                <p:cNvPr id="2" name="Grafik 2">
                  <a:hlinkClick r:id="rId2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30974" y="834675"/>
                  <a:ext cx="1436180" cy="807851"/>
                </a:xfrm>
                <a:prstGeom prst="rect">
                  <a:avLst/>
                </a:prstGeom>
                <a:ln w="3175">
                  <a:solidFill>
                    <a:prstClr val="ltGray"/>
                  </a:solidFill>
                </a:ln>
              </p:spPr>
            </p:pic>
            <p:pic>
              <p:nvPicPr>
                <p:cNvPr id="5" name="Grafik 5">
                  <a:hlinkClick r:id="rId2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321011" y="834675"/>
                  <a:ext cx="1436180" cy="807851"/>
                </a:xfrm>
                <a:prstGeom prst="rect">
                  <a:avLst/>
                </a:prstGeom>
                <a:ln w="3175">
                  <a:solidFill>
                    <a:prstClr val="ltGray"/>
                  </a:solidFill>
                </a:ln>
              </p:spPr>
            </p:pic>
            <p:pic>
              <p:nvPicPr>
                <p:cNvPr id="6" name="Grafik 6">
                  <a:hlinkClick r:id="rId2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11048" y="834675"/>
                  <a:ext cx="1436180" cy="807851"/>
                </a:xfrm>
                <a:prstGeom prst="rect">
                  <a:avLst/>
                </a:prstGeom>
                <a:ln w="3175">
                  <a:solidFill>
                    <a:prstClr val="ltGray"/>
                  </a:solidFill>
                </a:ln>
              </p:spPr>
            </p:pic>
            <p:pic>
              <p:nvPicPr>
                <p:cNvPr id="7" name="Grafik 7">
                  <a:hlinkClick r:id="rId2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301085" y="834675"/>
                  <a:ext cx="1436180" cy="807851"/>
                </a:xfrm>
                <a:prstGeom prst="rect">
                  <a:avLst/>
                </a:prstGeom>
                <a:ln w="3175">
                  <a:solidFill>
                    <a:prstClr val="ltGray"/>
                  </a:solidFill>
                </a:ln>
              </p:spPr>
            </p:pic>
            <p:pic>
              <p:nvPicPr>
                <p:cNvPr id="9" name="Grafik 9">
                  <a:hlinkClick r:id="rId2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791122" y="834675"/>
                  <a:ext cx="1436180" cy="807851"/>
                </a:xfrm>
                <a:prstGeom prst="rect">
                  <a:avLst/>
                </a:prstGeom>
                <a:ln w="3175">
                  <a:solidFill>
                    <a:prstClr val="ltGray"/>
                  </a:solidFill>
                </a:ln>
              </p:spPr>
            </p:pic>
            <p:pic>
              <p:nvPicPr>
                <p:cNvPr id="10" name="Grafik 10">
                  <a:hlinkClick r:id="rId2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30974" y="1696383"/>
                  <a:ext cx="1436180" cy="807851"/>
                </a:xfrm>
                <a:prstGeom prst="rect">
                  <a:avLst/>
                </a:prstGeom>
                <a:ln w="3175">
                  <a:solidFill>
                    <a:prstClr val="ltGray"/>
                  </a:solidFill>
                </a:ln>
              </p:spPr>
            </p:pic>
            <p:pic>
              <p:nvPicPr>
                <p:cNvPr id="11" name="Grafik 11">
                  <a:hlinkClick r:id="rId2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321011" y="1696383"/>
                  <a:ext cx="1436180" cy="807851"/>
                </a:xfrm>
                <a:prstGeom prst="rect">
                  <a:avLst/>
                </a:prstGeom>
                <a:ln w="3175">
                  <a:solidFill>
                    <a:prstClr val="ltGray"/>
                  </a:solidFill>
                </a:ln>
              </p:spPr>
            </p:pic>
            <p:pic>
              <p:nvPicPr>
                <p:cNvPr id="12" name="Grafik 12">
                  <a:hlinkClick r:id="rId2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811048" y="1696383"/>
                  <a:ext cx="1436180" cy="807851"/>
                </a:xfrm>
                <a:prstGeom prst="rect">
                  <a:avLst/>
                </a:prstGeom>
                <a:ln w="3175">
                  <a:solidFill>
                    <a:prstClr val="ltGray"/>
                  </a:solidFill>
                </a:ln>
              </p:spPr>
            </p:pic>
            <p:pic>
              <p:nvPicPr>
                <p:cNvPr id="13" name="Grafik 13">
                  <a:hlinkClick r:id="rId2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301085" y="1696383"/>
                  <a:ext cx="1436180" cy="807851"/>
                </a:xfrm>
                <a:prstGeom prst="rect">
                  <a:avLst/>
                </a:prstGeom>
                <a:ln w="3175">
                  <a:solidFill>
                    <a:prstClr val="ltGray"/>
                  </a:solidFill>
                </a:ln>
              </p:spPr>
            </p:pic>
            <p:pic>
              <p:nvPicPr>
                <p:cNvPr id="14" name="Grafik 14">
                  <a:hlinkClick r:id="rId3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791122" y="1696383"/>
                  <a:ext cx="1436180" cy="807851"/>
                </a:xfrm>
                <a:prstGeom prst="rect">
                  <a:avLst/>
                </a:prstGeom>
                <a:ln w="3175">
                  <a:solidFill>
                    <a:prstClr val="ltGray"/>
                  </a:solidFill>
                </a:ln>
              </p:spPr>
            </p:pic>
            <p:pic>
              <p:nvPicPr>
                <p:cNvPr id="15" name="Grafik 15">
                  <a:hlinkClick r:id="rId3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30974" y="2558091"/>
                  <a:ext cx="1436180" cy="807851"/>
                </a:xfrm>
                <a:prstGeom prst="rect">
                  <a:avLst/>
                </a:prstGeom>
                <a:ln w="3175">
                  <a:solidFill>
                    <a:prstClr val="ltGray"/>
                  </a:solidFill>
                </a:ln>
              </p:spPr>
            </p:pic>
            <p:pic>
              <p:nvPicPr>
                <p:cNvPr id="16" name="Grafik 16">
                  <a:hlinkClick r:id="rId3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321011" y="2558091"/>
                  <a:ext cx="1436180" cy="807851"/>
                </a:xfrm>
                <a:prstGeom prst="rect">
                  <a:avLst/>
                </a:prstGeom>
                <a:ln w="3175">
                  <a:solidFill>
                    <a:prstClr val="ltGray"/>
                  </a:solidFill>
                </a:ln>
              </p:spPr>
            </p:pic>
            <p:pic>
              <p:nvPicPr>
                <p:cNvPr id="17" name="Grafik 17">
                  <a:hlinkClick r:id="rId3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811048" y="2558091"/>
                  <a:ext cx="1436180" cy="807851"/>
                </a:xfrm>
                <a:prstGeom prst="rect">
                  <a:avLst/>
                </a:prstGeom>
                <a:ln w="3175">
                  <a:solidFill>
                    <a:prstClr val="ltGray"/>
                  </a:solidFill>
                </a:ln>
              </p:spPr>
            </p:pic>
            <p:pic>
              <p:nvPicPr>
                <p:cNvPr id="18" name="Grafik 18">
                  <a:hlinkClick r:id="rId3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301085" y="2558091"/>
                  <a:ext cx="1436180" cy="807851"/>
                </a:xfrm>
                <a:prstGeom prst="rect">
                  <a:avLst/>
                </a:prstGeom>
                <a:ln w="3175">
                  <a:solidFill>
                    <a:prstClr val="ltGray"/>
                  </a:solidFill>
                </a:ln>
              </p:spPr>
            </p:pic>
            <p:pic>
              <p:nvPicPr>
                <p:cNvPr id="19" name="Grafik 19">
                  <a:hlinkClick r:id="rId3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791122" y="2558091"/>
                  <a:ext cx="1436180" cy="807851"/>
                </a:xfrm>
                <a:prstGeom prst="rect">
                  <a:avLst/>
                </a:prstGeom>
                <a:ln w="3175">
                  <a:solidFill>
                    <a:prstClr val="ltGray"/>
                  </a:solidFill>
                </a:ln>
              </p:spPr>
            </p:pic>
            <p:pic>
              <p:nvPicPr>
                <p:cNvPr id="20" name="Grafik 20">
                  <a:hlinkClick r:id="rId3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30974" y="3419799"/>
                  <a:ext cx="1436180" cy="807851"/>
                </a:xfrm>
                <a:prstGeom prst="rect">
                  <a:avLst/>
                </a:prstGeom>
                <a:ln w="3175">
                  <a:solidFill>
                    <a:prstClr val="ltGray"/>
                  </a:solidFill>
                </a:ln>
              </p:spPr>
            </p:pic>
            <p:pic>
              <p:nvPicPr>
                <p:cNvPr id="21" name="Grafik 21">
                  <a:hlinkClick r:id="rId3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2321011" y="3419799"/>
                  <a:ext cx="1436180" cy="807851"/>
                </a:xfrm>
                <a:prstGeom prst="rect">
                  <a:avLst/>
                </a:prstGeom>
                <a:ln w="3175">
                  <a:solidFill>
                    <a:prstClr val="ltGray"/>
                  </a:solidFill>
                </a:ln>
              </p:spPr>
            </p:pic>
            <p:pic>
              <p:nvPicPr>
                <p:cNvPr id="22" name="Grafik 22">
                  <a:hlinkClick r:id="rId3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811048" y="3419799"/>
                  <a:ext cx="1436180" cy="807851"/>
                </a:xfrm>
                <a:prstGeom prst="rect">
                  <a:avLst/>
                </a:prstGeom>
                <a:ln w="3175">
                  <a:solidFill>
                    <a:prstClr val="ltGray"/>
                  </a:solidFill>
                </a:ln>
              </p:spPr>
            </p:pic>
            <p:pic>
              <p:nvPicPr>
                <p:cNvPr id="23" name="Grafik 23">
                  <a:hlinkClick r:id="rId3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5301085" y="3419799"/>
                  <a:ext cx="1436180" cy="807851"/>
                </a:xfrm>
                <a:prstGeom prst="rect">
                  <a:avLst/>
                </a:prstGeom>
                <a:ln w="3175">
                  <a:solidFill>
                    <a:prstClr val="ltGray"/>
                  </a:solidFill>
                </a:ln>
              </p:spPr>
            </p:pic>
          </p:grpSp>
        </mc:Fallback>
      </mc:AlternateContent>
    </p:spTree>
    <p:extLst>
      <p:ext uri="{BB962C8B-B14F-4D97-AF65-F5344CB8AC3E}">
        <p14:creationId xmlns:p14="http://schemas.microsoft.com/office/powerpoint/2010/main" val="162373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4104F-0559-4BA0-9864-88FFFCD16942}"/>
              </a:ext>
            </a:extLst>
          </p:cNvPr>
          <p:cNvSpPr>
            <a:spLocks noGrp="1"/>
          </p:cNvSpPr>
          <p:nvPr>
            <p:ph type="title"/>
          </p:nvPr>
        </p:nvSpPr>
        <p:spPr/>
        <p:txBody>
          <a:bodyPr>
            <a:normAutofit/>
          </a:bodyPr>
          <a:lstStyle/>
          <a:p>
            <a:r>
              <a:rPr lang="de-DE" dirty="0"/>
              <a:t>Set </a:t>
            </a:r>
            <a:r>
              <a:rPr lang="de-DE" dirty="0" err="1"/>
              <a:t>up</a:t>
            </a:r>
            <a:r>
              <a:rPr lang="de-DE" dirty="0"/>
              <a:t> </a:t>
            </a:r>
            <a:r>
              <a:rPr lang="de-DE" dirty="0" err="1"/>
              <a:t>RStudio</a:t>
            </a:r>
            <a:r>
              <a:rPr lang="de-DE" dirty="0"/>
              <a:t> – Basics </a:t>
            </a:r>
          </a:p>
        </p:txBody>
      </p:sp>
      <p:sp>
        <p:nvSpPr>
          <p:cNvPr id="3" name="Inhaltsplatzhalter 2">
            <a:extLst>
              <a:ext uri="{FF2B5EF4-FFF2-40B4-BE49-F238E27FC236}">
                <a16:creationId xmlns:a16="http://schemas.microsoft.com/office/drawing/2014/main" id="{DC93D665-E8F2-46EA-97EE-AF5E82FD340A}"/>
              </a:ext>
            </a:extLst>
          </p:cNvPr>
          <p:cNvSpPr>
            <a:spLocks noGrp="1"/>
          </p:cNvSpPr>
          <p:nvPr>
            <p:ph sz="quarter" idx="13"/>
          </p:nvPr>
        </p:nvSpPr>
        <p:spPr>
          <a:xfrm>
            <a:off x="539751" y="1280915"/>
            <a:ext cx="4337049" cy="3319586"/>
          </a:xfrm>
        </p:spPr>
        <p:txBody>
          <a:bodyPr>
            <a:normAutofit fontScale="92500" lnSpcReduction="20000"/>
          </a:bodyPr>
          <a:lstStyle/>
          <a:p>
            <a:r>
              <a:rPr lang="de-DE" dirty="0"/>
              <a:t>Tools &gt; Global Options &gt; General</a:t>
            </a:r>
          </a:p>
          <a:p>
            <a:pPr lvl="1"/>
            <a:r>
              <a:rPr lang="de-DE" dirty="0"/>
              <a:t>de-</a:t>
            </a:r>
            <a:r>
              <a:rPr lang="de-DE" dirty="0" err="1"/>
              <a:t>select</a:t>
            </a:r>
            <a:r>
              <a:rPr lang="de-DE" dirty="0"/>
              <a:t> „Restore .</a:t>
            </a:r>
            <a:r>
              <a:rPr lang="de-DE" dirty="0" err="1"/>
              <a:t>RData</a:t>
            </a:r>
            <a:r>
              <a:rPr lang="de-DE" dirty="0"/>
              <a:t> </a:t>
            </a:r>
            <a:r>
              <a:rPr lang="de-DE" dirty="0" err="1"/>
              <a:t>into</a:t>
            </a:r>
            <a:r>
              <a:rPr lang="de-DE" dirty="0"/>
              <a:t> </a:t>
            </a:r>
            <a:r>
              <a:rPr lang="de-DE" dirty="0" err="1"/>
              <a:t>workspace</a:t>
            </a:r>
            <a:r>
              <a:rPr lang="de-DE" dirty="0"/>
              <a:t> at </a:t>
            </a:r>
            <a:r>
              <a:rPr lang="de-DE" dirty="0" err="1"/>
              <a:t>startup</a:t>
            </a:r>
            <a:r>
              <a:rPr lang="de-DE" dirty="0"/>
              <a:t>“ &amp; „Save </a:t>
            </a:r>
            <a:r>
              <a:rPr lang="de-DE" dirty="0" err="1"/>
              <a:t>workspace</a:t>
            </a:r>
            <a:r>
              <a:rPr lang="de-DE" dirty="0"/>
              <a:t> </a:t>
            </a:r>
            <a:r>
              <a:rPr lang="de-DE" dirty="0" err="1"/>
              <a:t>to</a:t>
            </a:r>
            <a:r>
              <a:rPr lang="de-DE" dirty="0"/>
              <a:t> .</a:t>
            </a:r>
            <a:r>
              <a:rPr lang="de-DE" dirty="0" err="1"/>
              <a:t>RData</a:t>
            </a:r>
            <a:r>
              <a:rPr lang="de-DE" dirty="0"/>
              <a:t> on </a:t>
            </a:r>
            <a:r>
              <a:rPr lang="de-DE" dirty="0" err="1"/>
              <a:t>exit</a:t>
            </a:r>
            <a:r>
              <a:rPr lang="de-DE" dirty="0"/>
              <a:t>“ </a:t>
            </a:r>
            <a:r>
              <a:rPr lang="de-DE" dirty="0" err="1"/>
              <a:t>to</a:t>
            </a:r>
            <a:r>
              <a:rPr lang="de-DE" dirty="0"/>
              <a:t> „Never“ (</a:t>
            </a:r>
            <a:r>
              <a:rPr lang="de-DE" dirty="0">
                <a:hlinkClick r:id="rId3"/>
              </a:rPr>
              <a:t>https://rstats.wtf/save-source.html</a:t>
            </a:r>
            <a:r>
              <a:rPr lang="de-DE" dirty="0"/>
              <a:t>)</a:t>
            </a:r>
          </a:p>
          <a:p>
            <a:pPr lvl="1"/>
            <a:r>
              <a:rPr lang="de-DE" dirty="0"/>
              <a:t>„Always save </a:t>
            </a:r>
            <a:r>
              <a:rPr lang="de-DE" dirty="0" err="1"/>
              <a:t>history</a:t>
            </a:r>
            <a:r>
              <a:rPr lang="de-DE" dirty="0"/>
              <a:t>“: </a:t>
            </a:r>
            <a:r>
              <a:rPr lang="de-DE" dirty="0" err="1"/>
              <a:t>is</a:t>
            </a:r>
            <a:r>
              <a:rPr lang="de-DE" dirty="0"/>
              <a:t> </a:t>
            </a:r>
            <a:r>
              <a:rPr lang="de-DE" dirty="0" err="1"/>
              <a:t>needed</a:t>
            </a:r>
            <a:r>
              <a:rPr lang="de-DE" dirty="0"/>
              <a:t> </a:t>
            </a:r>
            <a:r>
              <a:rPr lang="de-DE" dirty="0" err="1"/>
              <a:t>very</a:t>
            </a:r>
            <a:r>
              <a:rPr lang="de-DE" dirty="0"/>
              <a:t> </a:t>
            </a:r>
            <a:r>
              <a:rPr lang="de-DE" dirty="0" err="1"/>
              <a:t>rarely</a:t>
            </a:r>
            <a:r>
              <a:rPr lang="de-DE" dirty="0"/>
              <a:t> (</a:t>
            </a:r>
            <a:r>
              <a:rPr lang="de-DE" dirty="0" err="1"/>
              <a:t>most</a:t>
            </a:r>
            <a:r>
              <a:rPr lang="de-DE" dirty="0"/>
              <a:t> </a:t>
            </a:r>
            <a:r>
              <a:rPr lang="de-DE" dirty="0" err="1"/>
              <a:t>important</a:t>
            </a:r>
            <a:r>
              <a:rPr lang="de-DE" dirty="0"/>
              <a:t> code </a:t>
            </a:r>
            <a:r>
              <a:rPr lang="de-DE" dirty="0" err="1"/>
              <a:t>is</a:t>
            </a:r>
            <a:r>
              <a:rPr lang="de-DE" dirty="0"/>
              <a:t> in </a:t>
            </a:r>
            <a:r>
              <a:rPr lang="de-DE" dirty="0" err="1"/>
              <a:t>the</a:t>
            </a:r>
            <a:r>
              <a:rPr lang="de-DE" dirty="0"/>
              <a:t> </a:t>
            </a:r>
            <a:r>
              <a:rPr lang="de-DE" dirty="0" err="1"/>
              <a:t>script</a:t>
            </a:r>
            <a:r>
              <a:rPr lang="de-DE" dirty="0"/>
              <a:t>)</a:t>
            </a:r>
          </a:p>
          <a:p>
            <a:endParaRPr lang="de-DE" dirty="0"/>
          </a:p>
          <a:p>
            <a:r>
              <a:rPr lang="de-DE" dirty="0"/>
              <a:t>Tools &gt; Global Options &gt; Code</a:t>
            </a:r>
          </a:p>
          <a:p>
            <a:pPr lvl="1"/>
            <a:r>
              <a:rPr lang="de-DE" dirty="0"/>
              <a:t>Rainbow </a:t>
            </a:r>
            <a:r>
              <a:rPr lang="de-DE" dirty="0" err="1"/>
              <a:t>Parentheses</a:t>
            </a:r>
            <a:endParaRPr lang="de-DE" dirty="0"/>
          </a:p>
          <a:p>
            <a:pPr lvl="1"/>
            <a:r>
              <a:rPr lang="de-DE" dirty="0"/>
              <a:t>Native Pipe Operator?</a:t>
            </a:r>
          </a:p>
          <a:p>
            <a:pPr lvl="1"/>
            <a:r>
              <a:rPr lang="de-DE" dirty="0"/>
              <a:t>Text Encoding?</a:t>
            </a:r>
          </a:p>
          <a:p>
            <a:endParaRPr lang="de-DE" dirty="0"/>
          </a:p>
          <a:p>
            <a:endParaRPr lang="de-DE" dirty="0"/>
          </a:p>
        </p:txBody>
      </p:sp>
      <p:sp>
        <p:nvSpPr>
          <p:cNvPr id="5" name="Foliennummernplatzhalter 4">
            <a:extLst>
              <a:ext uri="{FF2B5EF4-FFF2-40B4-BE49-F238E27FC236}">
                <a16:creationId xmlns:a16="http://schemas.microsoft.com/office/drawing/2014/main" id="{1EBCA6F6-6205-433A-9C50-3160B234FFBF}"/>
              </a:ext>
            </a:extLst>
          </p:cNvPr>
          <p:cNvSpPr>
            <a:spLocks noGrp="1"/>
          </p:cNvSpPr>
          <p:nvPr>
            <p:ph type="sldNum" sz="quarter" idx="12"/>
          </p:nvPr>
        </p:nvSpPr>
        <p:spPr/>
        <p:txBody>
          <a:bodyPr/>
          <a:lstStyle/>
          <a:p>
            <a:fld id="{1206269C-C24E-4E80-9A4B-E7E19BB59A67}" type="slidenum">
              <a:rPr lang="de-AT" smtClean="0"/>
              <a:pPr/>
              <a:t>30</a:t>
            </a:fld>
            <a:endParaRPr lang="de-AT" dirty="0"/>
          </a:p>
        </p:txBody>
      </p:sp>
      <p:pic>
        <p:nvPicPr>
          <p:cNvPr id="8" name="Grafik 7">
            <a:extLst>
              <a:ext uri="{FF2B5EF4-FFF2-40B4-BE49-F238E27FC236}">
                <a16:creationId xmlns:a16="http://schemas.microsoft.com/office/drawing/2014/main" id="{EF855DF6-89F3-45CA-B84A-BE1D9108CBFE}"/>
              </a:ext>
            </a:extLst>
          </p:cNvPr>
          <p:cNvPicPr>
            <a:picLocks noChangeAspect="1"/>
          </p:cNvPicPr>
          <p:nvPr/>
        </p:nvPicPr>
        <p:blipFill>
          <a:blip r:embed="rId4"/>
          <a:stretch>
            <a:fillRect/>
          </a:stretch>
        </p:blipFill>
        <p:spPr>
          <a:xfrm>
            <a:off x="4961614" y="493200"/>
            <a:ext cx="3940558" cy="4114800"/>
          </a:xfrm>
          <a:prstGeom prst="rect">
            <a:avLst/>
          </a:prstGeom>
        </p:spPr>
      </p:pic>
      <p:cxnSp>
        <p:nvCxnSpPr>
          <p:cNvPr id="10" name="Gerade Verbindung mit Pfeil 9">
            <a:extLst>
              <a:ext uri="{FF2B5EF4-FFF2-40B4-BE49-F238E27FC236}">
                <a16:creationId xmlns:a16="http://schemas.microsoft.com/office/drawing/2014/main" id="{D84B73A2-C2E9-4C11-8C70-F3B6D31B1D4F}"/>
              </a:ext>
            </a:extLst>
          </p:cNvPr>
          <p:cNvCxnSpPr>
            <a:cxnSpLocks/>
          </p:cNvCxnSpPr>
          <p:nvPr/>
        </p:nvCxnSpPr>
        <p:spPr>
          <a:xfrm flipH="1">
            <a:off x="7558201" y="2491740"/>
            <a:ext cx="11981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A4422EC-249C-41F4-A87E-829043553F52}"/>
              </a:ext>
            </a:extLst>
          </p:cNvPr>
          <p:cNvCxnSpPr>
            <a:cxnSpLocks/>
          </p:cNvCxnSpPr>
          <p:nvPr/>
        </p:nvCxnSpPr>
        <p:spPr>
          <a:xfrm flipH="1">
            <a:off x="7710601" y="2644140"/>
            <a:ext cx="893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3AEF0A4-5165-4947-9D10-759B043E1711}"/>
              </a:ext>
            </a:extLst>
          </p:cNvPr>
          <p:cNvCxnSpPr>
            <a:cxnSpLocks/>
          </p:cNvCxnSpPr>
          <p:nvPr/>
        </p:nvCxnSpPr>
        <p:spPr>
          <a:xfrm flipH="1">
            <a:off x="7710601" y="2644140"/>
            <a:ext cx="1045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05DEE6B-145E-41D9-9D0E-1126FB2D432C}"/>
              </a:ext>
            </a:extLst>
          </p:cNvPr>
          <p:cNvCxnSpPr>
            <a:cxnSpLocks/>
          </p:cNvCxnSpPr>
          <p:nvPr/>
        </p:nvCxnSpPr>
        <p:spPr>
          <a:xfrm flipH="1">
            <a:off x="7927861" y="3039330"/>
            <a:ext cx="82853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69CAA404-80D5-4A8B-9316-52A5A3D6D233}"/>
              </a:ext>
            </a:extLst>
          </p:cNvPr>
          <p:cNvCxnSpPr>
            <a:cxnSpLocks/>
          </p:cNvCxnSpPr>
          <p:nvPr/>
        </p:nvCxnSpPr>
        <p:spPr>
          <a:xfrm flipH="1">
            <a:off x="7360920" y="3175440"/>
            <a:ext cx="1395479"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5A60BA5F-5C91-60F8-FC32-C4A6A71E520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17681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64238-272E-449A-AC29-28154CC7FBDA}"/>
              </a:ext>
            </a:extLst>
          </p:cNvPr>
          <p:cNvSpPr>
            <a:spLocks noGrp="1"/>
          </p:cNvSpPr>
          <p:nvPr>
            <p:ph type="title"/>
          </p:nvPr>
        </p:nvSpPr>
        <p:spPr>
          <a:xfrm>
            <a:off x="540001" y="789770"/>
            <a:ext cx="7978525" cy="622091"/>
          </a:xfrm>
        </p:spPr>
        <p:txBody>
          <a:bodyPr wrap="none" anchor="t">
            <a:normAutofit/>
          </a:bodyPr>
          <a:lstStyle/>
          <a:p>
            <a:r>
              <a:rPr lang="de-DE" dirty="0"/>
              <a:t>Set </a:t>
            </a:r>
            <a:r>
              <a:rPr lang="de-DE" dirty="0" err="1"/>
              <a:t>up</a:t>
            </a:r>
            <a:r>
              <a:rPr lang="de-DE" dirty="0"/>
              <a:t> </a:t>
            </a:r>
            <a:r>
              <a:rPr lang="de-DE" dirty="0" err="1"/>
              <a:t>RStudio</a:t>
            </a:r>
            <a:r>
              <a:rPr lang="de-DE" dirty="0"/>
              <a:t> – </a:t>
            </a:r>
            <a:r>
              <a:rPr lang="de-DE" dirty="0" err="1"/>
              <a:t>Make</a:t>
            </a:r>
            <a:r>
              <a:rPr lang="de-DE" dirty="0"/>
              <a:t> </a:t>
            </a:r>
            <a:r>
              <a:rPr lang="de-DE" dirty="0" err="1"/>
              <a:t>yourselves</a:t>
            </a:r>
            <a:r>
              <a:rPr lang="de-DE" dirty="0"/>
              <a:t> at Home </a:t>
            </a:r>
          </a:p>
        </p:txBody>
      </p:sp>
      <p:sp>
        <p:nvSpPr>
          <p:cNvPr id="5" name="Foliennummernplatzhalter 4">
            <a:extLst>
              <a:ext uri="{FF2B5EF4-FFF2-40B4-BE49-F238E27FC236}">
                <a16:creationId xmlns:a16="http://schemas.microsoft.com/office/drawing/2014/main" id="{1EC4208D-493C-446E-96B0-85D5B36B3D67}"/>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31</a:t>
            </a:fld>
            <a:endParaRPr lang="de-AT"/>
          </a:p>
        </p:txBody>
      </p:sp>
      <p:sp>
        <p:nvSpPr>
          <p:cNvPr id="3" name="Inhaltsplatzhalter 2">
            <a:extLst>
              <a:ext uri="{FF2B5EF4-FFF2-40B4-BE49-F238E27FC236}">
                <a16:creationId xmlns:a16="http://schemas.microsoft.com/office/drawing/2014/main" id="{9EC31412-FB0F-49BA-9A5D-A7EDBE374257}"/>
              </a:ext>
            </a:extLst>
          </p:cNvPr>
          <p:cNvSpPr>
            <a:spLocks noGrp="1"/>
          </p:cNvSpPr>
          <p:nvPr>
            <p:ph sz="quarter" idx="15"/>
          </p:nvPr>
        </p:nvSpPr>
        <p:spPr>
          <a:xfrm>
            <a:off x="540000" y="1501140"/>
            <a:ext cx="3838575" cy="3289112"/>
          </a:xfrm>
        </p:spPr>
        <p:txBody>
          <a:bodyPr>
            <a:normAutofit fontScale="92500" lnSpcReduction="20000"/>
          </a:bodyPr>
          <a:lstStyle/>
          <a:p>
            <a:r>
              <a:rPr lang="de-DE" dirty="0"/>
              <a:t>Tools &gt; Global Options &gt; </a:t>
            </a:r>
            <a:r>
              <a:rPr lang="de-DE" dirty="0" err="1"/>
              <a:t>Appearance</a:t>
            </a:r>
            <a:endParaRPr lang="de-DE" dirty="0"/>
          </a:p>
          <a:p>
            <a:pPr lvl="1"/>
            <a:r>
              <a:rPr lang="de-DE" dirty="0"/>
              <a:t>Editor </a:t>
            </a:r>
            <a:r>
              <a:rPr lang="de-DE" dirty="0" err="1"/>
              <a:t>Theme</a:t>
            </a:r>
            <a:r>
              <a:rPr lang="de-DE" dirty="0"/>
              <a:t> – </a:t>
            </a:r>
            <a:r>
              <a:rPr lang="de-DE" dirty="0" err="1"/>
              <a:t>dark</a:t>
            </a:r>
            <a:r>
              <a:rPr lang="de-DE" dirty="0"/>
              <a:t> </a:t>
            </a:r>
            <a:r>
              <a:rPr lang="de-DE" dirty="0" err="1"/>
              <a:t>or</a:t>
            </a:r>
            <a:r>
              <a:rPr lang="de-DE" dirty="0"/>
              <a:t> </a:t>
            </a:r>
            <a:r>
              <a:rPr lang="de-DE" dirty="0" err="1"/>
              <a:t>bright</a:t>
            </a:r>
            <a:r>
              <a:rPr lang="de-DE" dirty="0"/>
              <a:t>? </a:t>
            </a:r>
          </a:p>
          <a:p>
            <a:endParaRPr lang="de-DE" dirty="0"/>
          </a:p>
          <a:p>
            <a:r>
              <a:rPr lang="de-DE" dirty="0"/>
              <a:t>Tools &gt; Global Options &gt; </a:t>
            </a:r>
            <a:r>
              <a:rPr lang="de-DE" dirty="0" err="1"/>
              <a:t>Pane</a:t>
            </a:r>
            <a:r>
              <a:rPr lang="de-DE" dirty="0"/>
              <a:t> Layout</a:t>
            </a:r>
          </a:p>
          <a:p>
            <a:pPr lvl="1"/>
            <a:r>
              <a:rPr lang="de-DE" dirty="0" err="1"/>
              <a:t>Console</a:t>
            </a:r>
            <a:r>
              <a:rPr lang="de-DE" dirty="0"/>
              <a:t> on </a:t>
            </a:r>
            <a:r>
              <a:rPr lang="de-DE" dirty="0" err="1"/>
              <a:t>the</a:t>
            </a:r>
            <a:r>
              <a:rPr lang="de-DE" dirty="0"/>
              <a:t> </a:t>
            </a:r>
            <a:r>
              <a:rPr lang="de-DE" dirty="0" err="1"/>
              <a:t>right</a:t>
            </a:r>
            <a:r>
              <a:rPr lang="de-DE" dirty="0"/>
              <a:t> </a:t>
            </a:r>
            <a:r>
              <a:rPr lang="de-DE" dirty="0" err="1"/>
              <a:t>side</a:t>
            </a:r>
            <a:r>
              <a:rPr lang="de-DE" dirty="0"/>
              <a:t> </a:t>
            </a:r>
            <a:r>
              <a:rPr lang="de-DE" dirty="0" err="1"/>
              <a:t>or</a:t>
            </a:r>
            <a:r>
              <a:rPr lang="de-DE" dirty="0"/>
              <a:t> </a:t>
            </a:r>
            <a:r>
              <a:rPr lang="de-DE" dirty="0" err="1"/>
              <a:t>below</a:t>
            </a:r>
            <a:r>
              <a:rPr lang="de-DE" dirty="0"/>
              <a:t>? (</a:t>
            </a:r>
            <a:r>
              <a:rPr lang="de-DE" dirty="0" err="1"/>
              <a:t>controversial</a:t>
            </a:r>
            <a:r>
              <a:rPr lang="de-DE" dirty="0"/>
              <a:t> </a:t>
            </a:r>
            <a:r>
              <a:rPr lang="de-DE" dirty="0" err="1"/>
              <a:t>opinion</a:t>
            </a:r>
            <a:r>
              <a:rPr lang="de-DE" dirty="0"/>
              <a:t>: </a:t>
            </a:r>
            <a:r>
              <a:rPr lang="de-DE" dirty="0" err="1"/>
              <a:t>most</a:t>
            </a:r>
            <a:r>
              <a:rPr lang="de-DE" dirty="0"/>
              <a:t> </a:t>
            </a:r>
            <a:r>
              <a:rPr lang="de-DE" dirty="0" err="1"/>
              <a:t>screens</a:t>
            </a:r>
            <a:r>
              <a:rPr lang="de-DE" dirty="0"/>
              <a:t> </a:t>
            </a:r>
            <a:r>
              <a:rPr lang="de-DE" dirty="0" err="1"/>
              <a:t>are</a:t>
            </a:r>
            <a:r>
              <a:rPr lang="de-DE" dirty="0"/>
              <a:t> wider </a:t>
            </a:r>
            <a:r>
              <a:rPr lang="de-DE" dirty="0" err="1"/>
              <a:t>than</a:t>
            </a:r>
            <a:r>
              <a:rPr lang="de-DE" dirty="0"/>
              <a:t> </a:t>
            </a:r>
            <a:r>
              <a:rPr lang="de-DE" dirty="0" err="1"/>
              <a:t>they</a:t>
            </a:r>
            <a:r>
              <a:rPr lang="de-DE" dirty="0"/>
              <a:t> </a:t>
            </a:r>
            <a:r>
              <a:rPr lang="de-DE" dirty="0" err="1"/>
              <a:t>are</a:t>
            </a:r>
            <a:r>
              <a:rPr lang="de-DE" dirty="0"/>
              <a:t> high </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t>
            </a:r>
            <a:r>
              <a:rPr lang="de-DE" dirty="0" err="1">
                <a:sym typeface="Wingdings" panose="05000000000000000000" pitchFamily="2" charset="2"/>
              </a:rPr>
              <a:t>easier</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look</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left</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up</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down)</a:t>
            </a:r>
          </a:p>
          <a:p>
            <a:pPr lvl="1"/>
            <a:r>
              <a:rPr lang="de-DE" dirty="0">
                <a:sym typeface="Wingdings" panose="05000000000000000000" pitchFamily="2" charset="2"/>
              </a:rPr>
              <a:t>I </a:t>
            </a:r>
            <a:r>
              <a:rPr lang="de-DE" dirty="0" err="1">
                <a:sym typeface="Wingdings" panose="05000000000000000000" pitchFamily="2" charset="2"/>
              </a:rPr>
              <a:t>tend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prefer</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console</a:t>
            </a:r>
            <a:r>
              <a:rPr lang="de-DE" dirty="0">
                <a:sym typeface="Wingdings" panose="05000000000000000000" pitchFamily="2" charset="2"/>
              </a:rPr>
              <a:t> on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side</a:t>
            </a:r>
            <a:r>
              <a:rPr lang="de-DE" dirty="0">
                <a:sym typeface="Wingdings" panose="05000000000000000000" pitchFamily="2" charset="2"/>
              </a:rPr>
              <a:t>, </a:t>
            </a:r>
            <a:r>
              <a:rPr lang="de-DE" dirty="0" err="1">
                <a:sym typeface="Wingdings" panose="05000000000000000000" pitchFamily="2" charset="2"/>
              </a:rPr>
              <a:t>when</a:t>
            </a:r>
            <a:r>
              <a:rPr lang="de-DE" dirty="0">
                <a:sym typeface="Wingdings" panose="05000000000000000000" pitchFamily="2" charset="2"/>
              </a:rPr>
              <a:t> I </a:t>
            </a:r>
            <a:r>
              <a:rPr lang="de-DE" dirty="0" err="1">
                <a:sym typeface="Wingdings" panose="05000000000000000000" pitchFamily="2" charset="2"/>
              </a:rPr>
              <a:t>have</a:t>
            </a:r>
            <a:r>
              <a:rPr lang="de-DE" dirty="0">
                <a:sym typeface="Wingdings" panose="05000000000000000000" pitchFamily="2" charset="2"/>
              </a:rPr>
              <a:t> a larger screen and down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I‘m</a:t>
            </a:r>
            <a:r>
              <a:rPr lang="de-DE" dirty="0">
                <a:sym typeface="Wingdings" panose="05000000000000000000" pitchFamily="2" charset="2"/>
              </a:rPr>
              <a:t> </a:t>
            </a:r>
            <a:r>
              <a:rPr lang="de-DE" dirty="0" err="1">
                <a:sym typeface="Wingdings" panose="05000000000000000000" pitchFamily="2" charset="2"/>
              </a:rPr>
              <a:t>working</a:t>
            </a:r>
            <a:r>
              <a:rPr lang="de-DE" dirty="0">
                <a:sym typeface="Wingdings" panose="05000000000000000000" pitchFamily="2" charset="2"/>
              </a:rPr>
              <a:t> on a </a:t>
            </a:r>
            <a:r>
              <a:rPr lang="de-DE" dirty="0" err="1">
                <a:sym typeface="Wingdings" panose="05000000000000000000" pitchFamily="2" charset="2"/>
              </a:rPr>
              <a:t>laptop</a:t>
            </a:r>
            <a:endParaRPr lang="de-DE" dirty="0"/>
          </a:p>
          <a:p>
            <a:endParaRPr lang="de-DE" dirty="0"/>
          </a:p>
        </p:txBody>
      </p:sp>
      <p:pic>
        <p:nvPicPr>
          <p:cNvPr id="6" name="Grafik 5" descr="Home1 mit einfarbiger Füllung">
            <a:extLst>
              <a:ext uri="{FF2B5EF4-FFF2-40B4-BE49-F238E27FC236}">
                <a16:creationId xmlns:a16="http://schemas.microsoft.com/office/drawing/2014/main" id="{FE79B9DD-9A7A-4F7D-ADBE-2D18958F86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5808" y="1501140"/>
            <a:ext cx="3106860" cy="3106860"/>
          </a:xfrm>
          <a:prstGeom prst="rect">
            <a:avLst/>
          </a:prstGeom>
        </p:spPr>
      </p:pic>
      <p:sp>
        <p:nvSpPr>
          <p:cNvPr id="7" name="Fußzeilenplatzhalter 6">
            <a:extLst>
              <a:ext uri="{FF2B5EF4-FFF2-40B4-BE49-F238E27FC236}">
                <a16:creationId xmlns:a16="http://schemas.microsoft.com/office/drawing/2014/main" id="{42F6A86B-FACA-843A-AC52-0D7604F7005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8098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CD2AE8-A144-4794-A47A-7F63797986F7}"/>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E546380-226F-4A01-9529-3A35B92CA5D2}"/>
              </a:ext>
            </a:extLst>
          </p:cNvPr>
          <p:cNvSpPr>
            <a:spLocks noGrp="1"/>
          </p:cNvSpPr>
          <p:nvPr>
            <p:ph sz="quarter" idx="13"/>
          </p:nvPr>
        </p:nvSpPr>
        <p:spPr/>
        <p:txBody>
          <a:bodyPr/>
          <a:lstStyle/>
          <a:p>
            <a:endParaRPr lang="de-DE"/>
          </a:p>
        </p:txBody>
      </p:sp>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32</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3"/>
          <a:stretch>
            <a:fillRect/>
          </a:stretch>
        </p:blipFill>
        <p:spPr>
          <a:xfrm>
            <a:off x="771678" y="676158"/>
            <a:ext cx="7514920" cy="4062754"/>
          </a:xfrm>
          <a:prstGeom prst="rect">
            <a:avLst/>
          </a:prstGeom>
        </p:spPr>
      </p:pic>
      <p:sp>
        <p:nvSpPr>
          <p:cNvPr id="8" name="Textfeld 7">
            <a:extLst>
              <a:ext uri="{FF2B5EF4-FFF2-40B4-BE49-F238E27FC236}">
                <a16:creationId xmlns:a16="http://schemas.microsoft.com/office/drawing/2014/main" id="{CD79EE4A-2D39-4C2D-B167-8CE6CD48BB73}"/>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10" name="Textfeld 9">
            <a:extLst>
              <a:ext uri="{FF2B5EF4-FFF2-40B4-BE49-F238E27FC236}">
                <a16:creationId xmlns:a16="http://schemas.microsoft.com/office/drawing/2014/main" id="{114668A3-AB41-45A6-86C6-76F2E90931C4}"/>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11" name="Textfeld 10">
            <a:extLst>
              <a:ext uri="{FF2B5EF4-FFF2-40B4-BE49-F238E27FC236}">
                <a16:creationId xmlns:a16="http://schemas.microsoft.com/office/drawing/2014/main" id="{47F7E20D-A3A3-42C4-809F-BDBDEC2AA035}"/>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6" name="Fußzeilenplatzhalter 5">
            <a:extLst>
              <a:ext uri="{FF2B5EF4-FFF2-40B4-BE49-F238E27FC236}">
                <a16:creationId xmlns:a16="http://schemas.microsoft.com/office/drawing/2014/main" id="{0008AA0B-DC18-1ED7-F9AB-4A5FFBAFFD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9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33</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6" name="Rechteck 5">
            <a:extLst>
              <a:ext uri="{FF2B5EF4-FFF2-40B4-BE49-F238E27FC236}">
                <a16:creationId xmlns:a16="http://schemas.microsoft.com/office/drawing/2014/main" id="{99655527-682E-4D94-9519-0988A815C644}"/>
              </a:ext>
            </a:extLst>
          </p:cNvPr>
          <p:cNvSpPr/>
          <p:nvPr/>
        </p:nvSpPr>
        <p:spPr>
          <a:xfrm>
            <a:off x="771678" y="93726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dirty="0">
                <a:solidFill>
                  <a:sysClr val="windowText" lastClr="000000"/>
                </a:solidFill>
              </a:rPr>
              <a:t>Here code </a:t>
            </a:r>
            <a:r>
              <a:rPr lang="de-DE" dirty="0" err="1">
                <a:solidFill>
                  <a:sysClr val="windowText" lastClr="000000"/>
                </a:solidFill>
              </a:rPr>
              <a:t>is</a:t>
            </a:r>
            <a:r>
              <a:rPr lang="de-DE" dirty="0">
                <a:solidFill>
                  <a:sysClr val="windowText" lastClr="000000"/>
                </a:solidFill>
              </a:rPr>
              <a:t> </a:t>
            </a:r>
            <a:r>
              <a:rPr lang="de-DE" dirty="0" err="1">
                <a:solidFill>
                  <a:sysClr val="windowText" lastClr="000000"/>
                </a:solidFill>
              </a:rPr>
              <a:t>written</a:t>
            </a:r>
            <a:r>
              <a:rPr lang="de-DE" dirty="0">
                <a:solidFill>
                  <a:sysClr val="windowText" lastClr="000000"/>
                </a:solidFill>
              </a:rPr>
              <a:t> and </a:t>
            </a:r>
            <a:r>
              <a:rPr lang="de-DE" dirty="0" err="1">
                <a:solidFill>
                  <a:sysClr val="windowText" lastClr="000000"/>
                </a:solidFill>
              </a:rPr>
              <a:t>saved</a:t>
            </a:r>
            <a:r>
              <a:rPr lang="de-DE" dirty="0">
                <a:solidFill>
                  <a:sysClr val="windowText" lastClr="000000"/>
                </a:solidFill>
              </a:rPr>
              <a:t> </a:t>
            </a:r>
            <a:r>
              <a:rPr lang="de-DE" dirty="0" err="1">
                <a:solidFill>
                  <a:sysClr val="windowText" lastClr="000000"/>
                </a:solidFill>
              </a:rPr>
              <a:t>to</a:t>
            </a:r>
            <a:r>
              <a:rPr lang="de-DE" dirty="0">
                <a:solidFill>
                  <a:sysClr val="windowText" lastClr="000000"/>
                </a:solidFill>
              </a:rPr>
              <a:t> a </a:t>
            </a:r>
            <a:r>
              <a:rPr lang="de-DE" dirty="0" err="1">
                <a:solidFill>
                  <a:sysClr val="windowText" lastClr="000000"/>
                </a:solidFill>
              </a:rPr>
              <a:t>script</a:t>
            </a:r>
            <a:r>
              <a:rPr lang="de-DE" dirty="0">
                <a:solidFill>
                  <a:sysClr val="windowText" lastClr="000000"/>
                </a:solidFill>
              </a:rPr>
              <a:t>!</a:t>
            </a:r>
          </a:p>
          <a:p>
            <a:pPr algn="r"/>
            <a:endParaRPr lang="de-DE" dirty="0">
              <a:solidFill>
                <a:sysClr val="windowText" lastClr="000000"/>
              </a:solidFill>
            </a:endParaRPr>
          </a:p>
          <a:p>
            <a:pPr algn="r"/>
            <a:endParaRPr lang="de-DE" dirty="0">
              <a:solidFill>
                <a:sysClr val="windowText" lastClr="000000"/>
              </a:solidFill>
            </a:endParaRPr>
          </a:p>
          <a:p>
            <a:pPr algn="r"/>
            <a:r>
              <a:rPr lang="en-US" dirty="0">
                <a:solidFill>
                  <a:sysClr val="windowText" lastClr="000000"/>
                </a:solidFill>
              </a:rPr>
              <a:t>The code is not executed until it is sent to the console</a:t>
            </a:r>
            <a:r>
              <a:rPr lang="de-DE" dirty="0">
                <a:solidFill>
                  <a:sysClr val="windowText" lastClr="000000"/>
                </a:solidFill>
              </a:rPr>
              <a:t> </a:t>
            </a:r>
          </a:p>
          <a:p>
            <a:pPr algn="r"/>
            <a:r>
              <a:rPr lang="de-DE" dirty="0">
                <a:solidFill>
                  <a:sysClr val="windowText" lastClr="000000"/>
                </a:solidFill>
              </a:rPr>
              <a:t>(</a:t>
            </a:r>
            <a:r>
              <a:rPr lang="de-DE" b="1" dirty="0" err="1">
                <a:solidFill>
                  <a:sysClr val="windowText" lastClr="000000"/>
                </a:solidFill>
              </a:rPr>
              <a:t>Ctrl</a:t>
            </a:r>
            <a:r>
              <a:rPr lang="de-DE" b="1" dirty="0">
                <a:solidFill>
                  <a:sysClr val="windowText" lastClr="000000"/>
                </a:solidFill>
              </a:rPr>
              <a:t> + Enter </a:t>
            </a:r>
            <a:r>
              <a:rPr lang="de-DE" dirty="0" err="1">
                <a:solidFill>
                  <a:sysClr val="windowText" lastClr="000000"/>
                </a:solidFill>
              </a:rPr>
              <a:t>or</a:t>
            </a:r>
            <a:r>
              <a:rPr lang="de-DE" b="1" dirty="0">
                <a:solidFill>
                  <a:sysClr val="windowText" lastClr="000000"/>
                </a:solidFill>
              </a:rPr>
              <a:t> „Run“</a:t>
            </a:r>
            <a:r>
              <a:rPr lang="de-DE" dirty="0">
                <a:solidFill>
                  <a:sysClr val="windowText" lastClr="000000"/>
                </a:solidFill>
              </a:rPr>
              <a:t>)</a:t>
            </a:r>
          </a:p>
        </p:txBody>
      </p:sp>
      <p:sp>
        <p:nvSpPr>
          <p:cNvPr id="13" name="Rechteck 12">
            <a:extLst>
              <a:ext uri="{FF2B5EF4-FFF2-40B4-BE49-F238E27FC236}">
                <a16:creationId xmlns:a16="http://schemas.microsoft.com/office/drawing/2014/main" id="{0CC85BA5-AF21-430A-8F5B-9CE9CE4C0ECF}"/>
              </a:ext>
            </a:extLst>
          </p:cNvPr>
          <p:cNvSpPr/>
          <p:nvPr/>
        </p:nvSpPr>
        <p:spPr>
          <a:xfrm>
            <a:off x="771678" y="2916123"/>
            <a:ext cx="3152622"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4C6EB80A-723C-4C4E-ACE1-25913C6D76C9}"/>
              </a:ext>
            </a:extLst>
          </p:cNvPr>
          <p:cNvSpPr/>
          <p:nvPr/>
        </p:nvSpPr>
        <p:spPr>
          <a:xfrm>
            <a:off x="2865120" y="1005840"/>
            <a:ext cx="251460" cy="198120"/>
          </a:xfrm>
          <a:custGeom>
            <a:avLst/>
            <a:gdLst>
              <a:gd name="connsiteX0" fmla="*/ 0 w 251460"/>
              <a:gd name="connsiteY0" fmla="*/ 99060 h 198120"/>
              <a:gd name="connsiteX1" fmla="*/ 125730 w 251460"/>
              <a:gd name="connsiteY1" fmla="*/ 0 h 198120"/>
              <a:gd name="connsiteX2" fmla="*/ 251460 w 251460"/>
              <a:gd name="connsiteY2" fmla="*/ 99060 h 198120"/>
              <a:gd name="connsiteX3" fmla="*/ 125730 w 251460"/>
              <a:gd name="connsiteY3" fmla="*/ 198120 h 198120"/>
              <a:gd name="connsiteX4" fmla="*/ 0 w 251460"/>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198120" extrusionOk="0">
                <a:moveTo>
                  <a:pt x="0" y="99060"/>
                </a:moveTo>
                <a:cubicBezTo>
                  <a:pt x="5402" y="49463"/>
                  <a:pt x="56994" y="4324"/>
                  <a:pt x="125730" y="0"/>
                </a:cubicBezTo>
                <a:cubicBezTo>
                  <a:pt x="202840" y="8780"/>
                  <a:pt x="250919" y="47803"/>
                  <a:pt x="251460" y="99060"/>
                </a:cubicBezTo>
                <a:cubicBezTo>
                  <a:pt x="249087" y="153701"/>
                  <a:pt x="183549" y="207704"/>
                  <a:pt x="125730" y="198120"/>
                </a:cubicBezTo>
                <a:cubicBezTo>
                  <a:pt x="50334" y="187540"/>
                  <a:pt x="6553" y="157031"/>
                  <a:pt x="0" y="99060"/>
                </a:cubicBezTo>
                <a:close/>
              </a:path>
            </a:pathLst>
          </a:custGeom>
          <a:noFill/>
          <a:ln>
            <a:extLst>
              <a:ext uri="{C807C97D-BFC1-408E-A445-0C87EB9F89A2}">
                <ask:lineSketchStyleProps xmlns:ask="http://schemas.microsoft.com/office/drawing/2018/sketchyshapes" sd="903509869">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a:extLst>
              <a:ext uri="{FF2B5EF4-FFF2-40B4-BE49-F238E27FC236}">
                <a16:creationId xmlns:a16="http://schemas.microsoft.com/office/drawing/2014/main" id="{CB570208-C9C4-439D-B902-26E1BFCC801C}"/>
              </a:ext>
            </a:extLst>
          </p:cNvPr>
          <p:cNvGrpSpPr/>
          <p:nvPr/>
        </p:nvGrpSpPr>
        <p:grpSpPr>
          <a:xfrm>
            <a:off x="4496287" y="3168092"/>
            <a:ext cx="597878" cy="841663"/>
            <a:chOff x="914400" y="2117188"/>
            <a:chExt cx="597878" cy="841663"/>
          </a:xfrm>
        </p:grpSpPr>
        <p:sp>
          <p:nvSpPr>
            <p:cNvPr id="11" name="Rechteck 10">
              <a:extLst>
                <a:ext uri="{FF2B5EF4-FFF2-40B4-BE49-F238E27FC236}">
                  <a16:creationId xmlns:a16="http://schemas.microsoft.com/office/drawing/2014/main" id="{1D2BE78F-F605-46F4-AFD9-32F568482EFE}"/>
                </a:ext>
              </a:extLst>
            </p:cNvPr>
            <p:cNvSpPr/>
            <p:nvPr/>
          </p:nvSpPr>
          <p:spPr>
            <a:xfrm>
              <a:off x="1038154" y="2117188"/>
              <a:ext cx="474124" cy="841663"/>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2DF9FEA3-A52A-4BF3-9D3C-1B3A0A6C0D44}"/>
                </a:ext>
              </a:extLst>
            </p:cNvPr>
            <p:cNvSpPr/>
            <p:nvPr/>
          </p:nvSpPr>
          <p:spPr>
            <a:xfrm>
              <a:off x="914400" y="2117188"/>
              <a:ext cx="597877" cy="454562"/>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Enter</a:t>
              </a:r>
              <a:endParaRPr lang="de-DE" dirty="0">
                <a:solidFill>
                  <a:schemeClr val="tx1"/>
                </a:solidFill>
                <a:latin typeface="Calibri" panose="020F0502020204030204" pitchFamily="34" charset="0"/>
                <a:cs typeface="Calibri" panose="020F0502020204030204" pitchFamily="34" charset="0"/>
              </a:endParaRPr>
            </a:p>
          </p:txBody>
        </p:sp>
        <p:cxnSp>
          <p:nvCxnSpPr>
            <p:cNvPr id="16" name="Verbinder: gewinkelt 15">
              <a:extLst>
                <a:ext uri="{FF2B5EF4-FFF2-40B4-BE49-F238E27FC236}">
                  <a16:creationId xmlns:a16="http://schemas.microsoft.com/office/drawing/2014/main" id="{ECFDA8E5-0038-4CAA-BA02-4CAE9823FB9E}"/>
                </a:ext>
              </a:extLst>
            </p:cNvPr>
            <p:cNvCxnSpPr>
              <a:cxnSpLocks/>
            </p:cNvCxnSpPr>
            <p:nvPr/>
          </p:nvCxnSpPr>
          <p:spPr>
            <a:xfrm rot="10800000" flipV="1">
              <a:off x="1148157" y="2571749"/>
              <a:ext cx="165005" cy="143949"/>
            </a:xfrm>
            <a:prstGeom prst="bentConnector3">
              <a:avLst>
                <a:gd name="adj1" fmla="val -24999"/>
              </a:avLst>
            </a:prstGeom>
            <a:ln>
              <a:tailEnd type="triangle"/>
            </a:ln>
          </p:spPr>
          <p:style>
            <a:lnRef idx="1">
              <a:schemeClr val="dk1"/>
            </a:lnRef>
            <a:fillRef idx="0">
              <a:schemeClr val="dk1"/>
            </a:fillRef>
            <a:effectRef idx="0">
              <a:schemeClr val="dk1"/>
            </a:effectRef>
            <a:fontRef idx="minor">
              <a:schemeClr val="tx1"/>
            </a:fontRef>
          </p:style>
        </p:cxnSp>
      </p:grpSp>
      <p:sp>
        <p:nvSpPr>
          <p:cNvPr id="17" name="Rechteck 16">
            <a:extLst>
              <a:ext uri="{FF2B5EF4-FFF2-40B4-BE49-F238E27FC236}">
                <a16:creationId xmlns:a16="http://schemas.microsoft.com/office/drawing/2014/main" id="{09E7E679-0201-438D-A081-09E7477DD061}"/>
              </a:ext>
            </a:extLst>
          </p:cNvPr>
          <p:cNvSpPr/>
          <p:nvPr/>
        </p:nvSpPr>
        <p:spPr>
          <a:xfrm>
            <a:off x="4411999" y="4294166"/>
            <a:ext cx="766451" cy="355101"/>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Strg</a:t>
            </a:r>
            <a:endParaRPr lang="de-DE" dirty="0">
              <a:solidFill>
                <a:schemeClr val="tx1"/>
              </a:solidFill>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992A7EDC-7B30-5334-FF9C-F366418774C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0022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34</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93726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ysClr val="windowText" lastClr="000000"/>
                </a:solidFill>
              </a:rPr>
              <a:t>The </a:t>
            </a:r>
            <a:r>
              <a:rPr lang="de-DE" dirty="0" err="1">
                <a:solidFill>
                  <a:sysClr val="windowText" lastClr="000000"/>
                </a:solidFill>
              </a:rPr>
              <a:t>console</a:t>
            </a:r>
            <a:r>
              <a:rPr lang="de-DE" dirty="0">
                <a:solidFill>
                  <a:sysClr val="windowText" lastClr="000000"/>
                </a:solidFill>
              </a:rPr>
              <a:t> </a:t>
            </a:r>
            <a:r>
              <a:rPr lang="de-DE" dirty="0" err="1">
                <a:solidFill>
                  <a:sysClr val="windowText" lastClr="000000"/>
                </a:solidFill>
              </a:rPr>
              <a:t>executes</a:t>
            </a:r>
            <a:r>
              <a:rPr lang="de-DE" dirty="0">
                <a:solidFill>
                  <a:sysClr val="windowText" lastClr="000000"/>
                </a:solidFill>
              </a:rPr>
              <a:t> code.</a:t>
            </a:r>
          </a:p>
          <a:p>
            <a:pPr algn="r"/>
            <a:endParaRPr lang="de-DE" dirty="0">
              <a:solidFill>
                <a:sysClr val="windowText" lastClr="000000"/>
              </a:solidFill>
            </a:endParaRPr>
          </a:p>
          <a:p>
            <a:r>
              <a:rPr lang="de-DE" dirty="0">
                <a:solidFill>
                  <a:sysClr val="windowText" lastClr="000000"/>
                </a:solidFill>
              </a:rPr>
              <a:t>Here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 </a:t>
            </a:r>
            <a:r>
              <a:rPr lang="de-DE" dirty="0" err="1">
                <a:solidFill>
                  <a:sysClr val="windowText" lastClr="000000"/>
                </a:solidFill>
              </a:rPr>
              <a:t>see</a:t>
            </a:r>
            <a:r>
              <a:rPr lang="de-DE" dirty="0">
                <a:solidFill>
                  <a:sysClr val="windowText" lastClr="000000"/>
                </a:solidFill>
              </a:rPr>
              <a:t> </a:t>
            </a:r>
            <a:r>
              <a:rPr lang="de-DE" dirty="0" err="1">
                <a:solidFill>
                  <a:sysClr val="windowText" lastClr="000000"/>
                </a:solidFill>
              </a:rPr>
              <a:t>executed</a:t>
            </a:r>
            <a:r>
              <a:rPr lang="de-DE" dirty="0">
                <a:solidFill>
                  <a:sysClr val="windowText" lastClr="000000"/>
                </a:solidFill>
              </a:rPr>
              <a:t> </a:t>
            </a:r>
            <a:r>
              <a:rPr lang="de-DE" b="1" dirty="0">
                <a:solidFill>
                  <a:sysClr val="windowText" lastClr="000000"/>
                </a:solidFill>
              </a:rPr>
              <a:t>code</a:t>
            </a:r>
            <a:r>
              <a:rPr lang="de-DE" dirty="0">
                <a:solidFill>
                  <a:sysClr val="windowText" lastClr="000000"/>
                </a:solidFill>
              </a:rPr>
              <a:t> and </a:t>
            </a:r>
            <a:r>
              <a:rPr lang="de-DE" dirty="0" err="1">
                <a:solidFill>
                  <a:sysClr val="windowText" lastClr="000000"/>
                </a:solidFill>
              </a:rPr>
              <a:t>its</a:t>
            </a:r>
            <a:r>
              <a:rPr lang="de-DE" dirty="0">
                <a:solidFill>
                  <a:sysClr val="windowText" lastClr="000000"/>
                </a:solidFill>
              </a:rPr>
              <a:t>‘ </a:t>
            </a:r>
            <a:r>
              <a:rPr lang="de-DE" b="1" dirty="0" err="1">
                <a:solidFill>
                  <a:sysClr val="windowText" lastClr="000000"/>
                </a:solidFill>
              </a:rPr>
              <a:t>results</a:t>
            </a:r>
            <a:r>
              <a:rPr lang="de-DE" dirty="0">
                <a:solidFill>
                  <a:sysClr val="windowText" lastClr="000000"/>
                </a:solidFill>
              </a:rPr>
              <a:t>.</a:t>
            </a:r>
          </a:p>
          <a:p>
            <a:endParaRPr lang="de-DE" dirty="0">
              <a:solidFill>
                <a:sysClr val="windowText" lastClr="000000"/>
              </a:solidFill>
            </a:endParaRPr>
          </a:p>
          <a:p>
            <a:r>
              <a:rPr lang="en-US" dirty="0">
                <a:solidFill>
                  <a:sysClr val="windowText" lastClr="000000"/>
                </a:solidFill>
              </a:rPr>
              <a:t>The console is also useful for </a:t>
            </a:r>
            <a:r>
              <a:rPr lang="en-US" b="1" dirty="0">
                <a:solidFill>
                  <a:sysClr val="windowText" lastClr="000000"/>
                </a:solidFill>
              </a:rPr>
              <a:t>quick calculations </a:t>
            </a:r>
            <a:r>
              <a:rPr lang="en-US" dirty="0">
                <a:solidFill>
                  <a:sysClr val="windowText" lastClr="000000"/>
                </a:solidFill>
              </a:rPr>
              <a:t>that do not need to be saved. The code is then executed with </a:t>
            </a:r>
            <a:r>
              <a:rPr lang="en-US" b="1" dirty="0">
                <a:solidFill>
                  <a:sysClr val="windowText" lastClr="000000"/>
                </a:solidFill>
              </a:rPr>
              <a:t>Enter</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3787140" y="2916123"/>
            <a:ext cx="4499458"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2F556BEC-BEE1-4A7A-BA39-05AC0A2E01CD}"/>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2" name="Fußzeilenplatzhalter 1">
            <a:extLst>
              <a:ext uri="{FF2B5EF4-FFF2-40B4-BE49-F238E27FC236}">
                <a16:creationId xmlns:a16="http://schemas.microsoft.com/office/drawing/2014/main" id="{1B0C9F87-9A21-C515-378B-8E5120ECD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31351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35</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771678" y="281940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Here you can see which objects are stored in the </a:t>
            </a:r>
            <a:r>
              <a:rPr lang="en-US" b="1" dirty="0">
                <a:solidFill>
                  <a:sysClr val="windowText" lastClr="000000"/>
                </a:solidFill>
              </a:rPr>
              <a:t>workspace</a:t>
            </a:r>
            <a:r>
              <a:rPr lang="en-US" dirty="0">
                <a:solidFill>
                  <a:sysClr val="windowText" lastClr="000000"/>
                </a:solidFill>
              </a:rPr>
              <a:t> (</a:t>
            </a:r>
            <a:r>
              <a:rPr lang="en-US" b="1" dirty="0">
                <a:solidFill>
                  <a:sysClr val="windowText" lastClr="000000"/>
                </a:solidFill>
              </a:rPr>
              <a:t>Environment</a:t>
            </a:r>
            <a:r>
              <a:rPr lang="en-US" dirty="0">
                <a:solidFill>
                  <a:sysClr val="windowText" lastClr="000000"/>
                </a:solidFill>
              </a:rPr>
              <a:t>) or which code has already been executed (</a:t>
            </a:r>
            <a:r>
              <a:rPr lang="en-US" b="1" dirty="0">
                <a:solidFill>
                  <a:sysClr val="windowText" lastClr="000000"/>
                </a:solidFill>
              </a:rPr>
              <a:t>History</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771678" y="676158"/>
            <a:ext cx="3152622" cy="20780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0C0CAD79-D37B-4C10-8A7B-061EDE8FBA3C}"/>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2" name="Fußzeilenplatzhalter 1">
            <a:extLst>
              <a:ext uri="{FF2B5EF4-FFF2-40B4-BE49-F238E27FC236}">
                <a16:creationId xmlns:a16="http://schemas.microsoft.com/office/drawing/2014/main" id="{0B2503BA-E872-D649-B7B1-1E0F6B6BC53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692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36</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278892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Here are some help functions</a:t>
            </a:r>
            <a:r>
              <a:rPr lang="de-DE" dirty="0">
                <a:solidFill>
                  <a:sysClr val="windowText" lastClr="000000"/>
                </a:solidFill>
              </a:rPr>
              <a:t>: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a:t>
            </a:r>
          </a:p>
          <a:p>
            <a:pPr marL="285750" indent="-285750">
              <a:buFont typeface="Symbol" panose="05050102010706020507" pitchFamily="18" charset="2"/>
              <a:buChar char="-"/>
            </a:pPr>
            <a:r>
              <a:rPr lang="de-DE" b="1" dirty="0" err="1">
                <a:solidFill>
                  <a:sysClr val="windowText" lastClr="000000"/>
                </a:solidFill>
              </a:rPr>
              <a:t>navigate</a:t>
            </a:r>
            <a:r>
              <a:rPr lang="de-DE" b="1" dirty="0">
                <a:solidFill>
                  <a:sysClr val="windowText" lastClr="000000"/>
                </a:solidFill>
              </a:rPr>
              <a:t> </a:t>
            </a:r>
            <a:r>
              <a:rPr lang="de-DE" b="1" dirty="0" err="1">
                <a:solidFill>
                  <a:sysClr val="windowText" lastClr="000000"/>
                </a:solidFill>
              </a:rPr>
              <a:t>directories</a:t>
            </a:r>
            <a:r>
              <a:rPr lang="de-DE" b="1" dirty="0">
                <a:solidFill>
                  <a:sysClr val="windowText" lastClr="000000"/>
                </a:solidFill>
              </a:rPr>
              <a:t> </a:t>
            </a:r>
            <a:r>
              <a:rPr lang="de-DE" dirty="0">
                <a:solidFill>
                  <a:sysClr val="windowText" lastClr="000000"/>
                </a:solidFill>
              </a:rPr>
              <a:t>(Files), </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t>
            </a:r>
            <a:r>
              <a:rPr lang="de-DE" b="1" dirty="0" err="1">
                <a:solidFill>
                  <a:sysClr val="windowText" lastClr="000000"/>
                </a:solidFill>
              </a:rPr>
              <a:t>plots</a:t>
            </a:r>
            <a:r>
              <a:rPr lang="de-DE" b="1" dirty="0">
                <a:solidFill>
                  <a:sysClr val="windowText" lastClr="000000"/>
                </a:solidFill>
              </a:rPr>
              <a:t>  </a:t>
            </a:r>
            <a:r>
              <a:rPr lang="de-DE" dirty="0">
                <a:solidFill>
                  <a:sysClr val="windowText" lastClr="000000"/>
                </a:solidFill>
              </a:rPr>
              <a:t>(Plots), </a:t>
            </a:r>
          </a:p>
          <a:p>
            <a:pPr marL="285750" indent="-285750">
              <a:buFont typeface="Symbol" panose="05050102010706020507" pitchFamily="18" charset="2"/>
              <a:buChar char="-"/>
            </a:pPr>
            <a:r>
              <a:rPr lang="en-US" dirty="0">
                <a:solidFill>
                  <a:sysClr val="windowText" lastClr="000000"/>
                </a:solidFill>
              </a:rPr>
              <a:t>get an overview of installed </a:t>
            </a:r>
            <a:r>
              <a:rPr lang="en-US" b="1" dirty="0">
                <a:solidFill>
                  <a:sysClr val="windowText" lastClr="000000"/>
                </a:solidFill>
              </a:rPr>
              <a:t>R packages </a:t>
            </a:r>
            <a:r>
              <a:rPr lang="en-US" dirty="0">
                <a:solidFill>
                  <a:sysClr val="windowText" lastClr="000000"/>
                </a:solidFill>
              </a:rPr>
              <a:t>(Packages) and the</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r>
            <a:r>
              <a:rPr lang="de-DE" dirty="0" err="1">
                <a:solidFill>
                  <a:sysClr val="windowText" lastClr="000000"/>
                </a:solidFill>
              </a:rPr>
              <a:t>up</a:t>
            </a:r>
            <a:r>
              <a:rPr lang="de-DE" dirty="0">
                <a:solidFill>
                  <a:sysClr val="windowText" lastClr="000000"/>
                </a:solidFill>
              </a:rPr>
              <a:t> </a:t>
            </a:r>
            <a:r>
              <a:rPr lang="de-DE" b="1" dirty="0">
                <a:solidFill>
                  <a:sysClr val="windowText" lastClr="000000"/>
                </a:solidFill>
              </a:rPr>
              <a:t>R </a:t>
            </a:r>
            <a:r>
              <a:rPr lang="de-DE" b="1" dirty="0" err="1">
                <a:solidFill>
                  <a:sysClr val="windowText" lastClr="000000"/>
                </a:solidFill>
              </a:rPr>
              <a:t>help</a:t>
            </a:r>
            <a:r>
              <a:rPr lang="de-DE" b="1" dirty="0">
                <a:solidFill>
                  <a:sysClr val="windowText" lastClr="000000"/>
                </a:solidFill>
              </a:rPr>
              <a:t> </a:t>
            </a:r>
            <a:r>
              <a:rPr lang="de-DE" dirty="0">
                <a:solidFill>
                  <a:sysClr val="windowText" lastClr="000000"/>
                </a:solidFill>
              </a:rPr>
              <a:t>(Help)</a:t>
            </a:r>
          </a:p>
        </p:txBody>
      </p:sp>
      <p:sp>
        <p:nvSpPr>
          <p:cNvPr id="13" name="Rechteck 12">
            <a:extLst>
              <a:ext uri="{FF2B5EF4-FFF2-40B4-BE49-F238E27FC236}">
                <a16:creationId xmlns:a16="http://schemas.microsoft.com/office/drawing/2014/main" id="{0CC85BA5-AF21-430A-8F5B-9CE9CE4C0ECF}"/>
              </a:ext>
            </a:extLst>
          </p:cNvPr>
          <p:cNvSpPr/>
          <p:nvPr/>
        </p:nvSpPr>
        <p:spPr>
          <a:xfrm>
            <a:off x="3787140" y="782522"/>
            <a:ext cx="4499458" cy="195071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F5299390-7FC4-47FC-A9C9-A2E9FFFA7453}"/>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2" name="Fußzeilenplatzhalter 1">
            <a:extLst>
              <a:ext uri="{FF2B5EF4-FFF2-40B4-BE49-F238E27FC236}">
                <a16:creationId xmlns:a16="http://schemas.microsoft.com/office/drawing/2014/main" id="{193F0544-D559-0C09-3795-8E29CD79AE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2565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B74C835-B7BC-455B-92B9-231446D9766E}"/>
              </a:ext>
            </a:extLst>
          </p:cNvPr>
          <p:cNvSpPr>
            <a:spLocks noGrp="1"/>
          </p:cNvSpPr>
          <p:nvPr>
            <p:ph type="title"/>
          </p:nvPr>
        </p:nvSpPr>
        <p:spPr/>
        <p:txBody>
          <a:bodyPr/>
          <a:lstStyle/>
          <a:p>
            <a:r>
              <a:rPr lang="de-DE" dirty="0" err="1"/>
              <a:t>Mechanism</a:t>
            </a:r>
            <a:r>
              <a:rPr lang="de-DE" dirty="0"/>
              <a:t> </a:t>
            </a:r>
            <a:r>
              <a:rPr lang="de-DE" dirty="0" err="1"/>
              <a:t>of</a:t>
            </a:r>
            <a:r>
              <a:rPr lang="de-DE" dirty="0"/>
              <a:t> </a:t>
            </a:r>
            <a:r>
              <a:rPr lang="de-DE" dirty="0" err="1"/>
              <a:t>Programming</a:t>
            </a:r>
            <a:r>
              <a:rPr lang="de-DE" dirty="0"/>
              <a:t> in R</a:t>
            </a:r>
          </a:p>
        </p:txBody>
      </p:sp>
      <p:sp>
        <p:nvSpPr>
          <p:cNvPr id="8" name="Textplatzhalter 7">
            <a:extLst>
              <a:ext uri="{FF2B5EF4-FFF2-40B4-BE49-F238E27FC236}">
                <a16:creationId xmlns:a16="http://schemas.microsoft.com/office/drawing/2014/main" id="{53E82004-D9FF-4467-9861-48C7620025B6}"/>
              </a:ext>
            </a:extLst>
          </p:cNvPr>
          <p:cNvSpPr>
            <a:spLocks noGrp="1"/>
          </p:cNvSpPr>
          <p:nvPr>
            <p:ph type="body" sz="quarter" idx="13"/>
          </p:nvPr>
        </p:nvSpPr>
        <p:spPr>
          <a:xfrm>
            <a:off x="539751" y="2491740"/>
            <a:ext cx="7978775" cy="2116260"/>
          </a:xfrm>
        </p:spPr>
        <p:txBody>
          <a:bodyPr>
            <a:normAutofit fontScale="92500" lnSpcReduction="10000"/>
          </a:bodyPr>
          <a:lstStyle/>
          <a:p>
            <a:pPr marL="0" indent="0">
              <a:buNone/>
            </a:pPr>
            <a:r>
              <a:rPr lang="de-DE" b="1" dirty="0"/>
              <a:t>Writing, </a:t>
            </a:r>
            <a:r>
              <a:rPr lang="de-DE" b="1" dirty="0" err="1"/>
              <a:t>executing</a:t>
            </a:r>
            <a:r>
              <a:rPr lang="de-DE" b="1" dirty="0"/>
              <a:t> and </a:t>
            </a:r>
            <a:r>
              <a:rPr lang="de-DE" b="1" dirty="0" err="1"/>
              <a:t>stopping</a:t>
            </a:r>
            <a:r>
              <a:rPr lang="de-DE" b="1" dirty="0"/>
              <a:t> code</a:t>
            </a:r>
          </a:p>
          <a:p>
            <a:r>
              <a:rPr lang="en-US" dirty="0"/>
              <a:t>Code is written to the script editor and executed with </a:t>
            </a:r>
            <a:r>
              <a:rPr lang="en-US" b="1" dirty="0" err="1"/>
              <a:t>Ctrl+Enter</a:t>
            </a:r>
            <a:r>
              <a:rPr lang="en-US" b="1" dirty="0"/>
              <a:t> </a:t>
            </a:r>
            <a:r>
              <a:rPr lang="en-US" dirty="0"/>
              <a:t>or </a:t>
            </a:r>
            <a:r>
              <a:rPr lang="en-US" b="1" dirty="0"/>
              <a:t>"Run"</a:t>
            </a:r>
            <a:r>
              <a:rPr lang="en-US" dirty="0"/>
              <a:t>.</a:t>
            </a:r>
            <a:endParaRPr lang="de-DE" dirty="0"/>
          </a:p>
          <a:p>
            <a:r>
              <a:rPr lang="en-US" dirty="0"/>
              <a:t>In the console the code is executed by only pressing </a:t>
            </a:r>
            <a:r>
              <a:rPr lang="en-US" b="1" dirty="0"/>
              <a:t>Enter</a:t>
            </a:r>
            <a:r>
              <a:rPr lang="de-DE" dirty="0"/>
              <a:t>.</a:t>
            </a:r>
          </a:p>
          <a:p>
            <a:r>
              <a:rPr lang="de-DE" dirty="0" err="1"/>
              <a:t>Commands</a:t>
            </a:r>
            <a:r>
              <a:rPr lang="de-DE" dirty="0"/>
              <a:t> </a:t>
            </a:r>
            <a:r>
              <a:rPr lang="de-DE" dirty="0" err="1"/>
              <a:t>go</a:t>
            </a:r>
            <a:r>
              <a:rPr lang="de-DE" dirty="0"/>
              <a:t> </a:t>
            </a:r>
            <a:r>
              <a:rPr lang="de-DE" dirty="0" err="1"/>
              <a:t>until</a:t>
            </a:r>
            <a:r>
              <a:rPr lang="de-DE" dirty="0"/>
              <a:t> all </a:t>
            </a:r>
            <a:r>
              <a:rPr lang="de-DE" dirty="0" err="1"/>
              <a:t>brackets</a:t>
            </a:r>
            <a:r>
              <a:rPr lang="de-DE" dirty="0"/>
              <a:t> </a:t>
            </a:r>
            <a:r>
              <a:rPr lang="de-DE" dirty="0" err="1"/>
              <a:t>are</a:t>
            </a:r>
            <a:r>
              <a:rPr lang="de-DE" dirty="0"/>
              <a:t> </a:t>
            </a:r>
            <a:r>
              <a:rPr lang="de-DE" dirty="0" err="1"/>
              <a:t>closed</a:t>
            </a:r>
            <a:r>
              <a:rPr lang="de-DE" dirty="0"/>
              <a:t> – </a:t>
            </a:r>
            <a:r>
              <a:rPr lang="de-DE" dirty="0" err="1"/>
              <a:t>they</a:t>
            </a:r>
            <a:r>
              <a:rPr lang="de-DE" dirty="0"/>
              <a:t> </a:t>
            </a:r>
            <a:r>
              <a:rPr lang="de-DE" dirty="0" err="1"/>
              <a:t>may</a:t>
            </a:r>
            <a:r>
              <a:rPr lang="de-DE" dirty="0"/>
              <a:t> span multiple </a:t>
            </a:r>
            <a:r>
              <a:rPr lang="de-DE" dirty="0" err="1"/>
              <a:t>lines</a:t>
            </a:r>
            <a:r>
              <a:rPr lang="de-DE" dirty="0"/>
              <a:t>.</a:t>
            </a:r>
          </a:p>
          <a:p>
            <a:r>
              <a:rPr lang="de-DE" dirty="0"/>
              <a:t>The </a:t>
            </a:r>
            <a:r>
              <a:rPr lang="de-DE" dirty="0" err="1"/>
              <a:t>execution</a:t>
            </a:r>
            <a:r>
              <a:rPr lang="de-DE" dirty="0"/>
              <a:t> </a:t>
            </a:r>
            <a:r>
              <a:rPr lang="de-DE" dirty="0" err="1"/>
              <a:t>of</a:t>
            </a:r>
            <a:r>
              <a:rPr lang="de-DE" dirty="0"/>
              <a:t> code </a:t>
            </a:r>
            <a:r>
              <a:rPr lang="de-DE" dirty="0" err="1"/>
              <a:t>can</a:t>
            </a:r>
            <a:r>
              <a:rPr lang="de-DE" dirty="0"/>
              <a:t> </a:t>
            </a:r>
            <a:r>
              <a:rPr lang="de-DE" dirty="0" err="1"/>
              <a:t>be</a:t>
            </a:r>
            <a:r>
              <a:rPr lang="de-DE" dirty="0"/>
              <a:t> </a:t>
            </a:r>
            <a:r>
              <a:rPr lang="de-DE" dirty="0" err="1"/>
              <a:t>stopped</a:t>
            </a:r>
            <a:r>
              <a:rPr lang="de-DE" dirty="0"/>
              <a:t> </a:t>
            </a:r>
            <a:r>
              <a:rPr lang="de-DE" dirty="0" err="1"/>
              <a:t>by</a:t>
            </a:r>
            <a:r>
              <a:rPr lang="de-DE" dirty="0"/>
              <a:t> </a:t>
            </a:r>
            <a:r>
              <a:rPr lang="de-DE" dirty="0" err="1"/>
              <a:t>pressing</a:t>
            </a:r>
            <a:r>
              <a:rPr lang="de-DE" dirty="0"/>
              <a:t> </a:t>
            </a:r>
            <a:r>
              <a:rPr lang="de-DE" dirty="0" err="1"/>
              <a:t>Esc</a:t>
            </a:r>
            <a:r>
              <a:rPr lang="de-DE" dirty="0"/>
              <a:t> </a:t>
            </a:r>
            <a:r>
              <a:rPr lang="de-DE" dirty="0" err="1"/>
              <a:t>or</a:t>
            </a:r>
            <a:r>
              <a:rPr lang="de-DE" dirty="0"/>
              <a:t> </a:t>
            </a:r>
            <a:r>
              <a:rPr lang="de-DE" dirty="0" err="1"/>
              <a:t>the</a:t>
            </a:r>
            <a:r>
              <a:rPr lang="de-DE" dirty="0"/>
              <a:t> </a:t>
            </a:r>
            <a:r>
              <a:rPr lang="de-DE" dirty="0" err="1"/>
              <a:t>Stop</a:t>
            </a:r>
            <a:r>
              <a:rPr lang="de-DE" dirty="0"/>
              <a:t> </a:t>
            </a:r>
            <a:r>
              <a:rPr lang="de-DE" dirty="0" err="1"/>
              <a:t>sign</a:t>
            </a:r>
            <a:r>
              <a:rPr lang="de-DE" dirty="0"/>
              <a:t> (</a:t>
            </a:r>
            <a:r>
              <a:rPr lang="en-US" dirty="0"/>
              <a:t>top right of the console</a:t>
            </a:r>
            <a:r>
              <a:rPr lang="de-DE" dirty="0"/>
              <a:t>).</a:t>
            </a:r>
          </a:p>
          <a:p>
            <a:r>
              <a:rPr lang="de-DE" dirty="0"/>
              <a:t>(1) </a:t>
            </a:r>
            <a:r>
              <a:rPr lang="de-DE" dirty="0" err="1"/>
              <a:t>define</a:t>
            </a:r>
            <a:r>
              <a:rPr lang="de-DE" dirty="0"/>
              <a:t> </a:t>
            </a:r>
            <a:r>
              <a:rPr lang="de-DE" dirty="0" err="1"/>
              <a:t>objects</a:t>
            </a:r>
            <a:r>
              <a:rPr lang="de-DE" dirty="0"/>
              <a:t>, (2) </a:t>
            </a:r>
            <a:r>
              <a:rPr lang="de-DE" dirty="0" err="1"/>
              <a:t>execute</a:t>
            </a:r>
            <a:r>
              <a:rPr lang="de-DE" dirty="0"/>
              <a:t> </a:t>
            </a:r>
            <a:r>
              <a:rPr lang="de-DE" dirty="0" err="1"/>
              <a:t>functions</a:t>
            </a:r>
            <a:r>
              <a:rPr lang="de-DE" dirty="0"/>
              <a:t> on </a:t>
            </a:r>
            <a:r>
              <a:rPr lang="de-DE" dirty="0" err="1"/>
              <a:t>those</a:t>
            </a:r>
            <a:r>
              <a:rPr lang="de-DE" dirty="0"/>
              <a:t> </a:t>
            </a:r>
            <a:r>
              <a:rPr lang="de-DE" dirty="0" err="1"/>
              <a:t>objects</a:t>
            </a:r>
            <a:r>
              <a:rPr lang="de-DE" dirty="0"/>
              <a:t>, (3) </a:t>
            </a:r>
            <a:r>
              <a:rPr lang="de-DE" dirty="0" err="1"/>
              <a:t>rinse</a:t>
            </a:r>
            <a:r>
              <a:rPr lang="de-DE" dirty="0"/>
              <a:t> and </a:t>
            </a:r>
            <a:r>
              <a:rPr lang="de-DE" dirty="0" err="1"/>
              <a:t>repeat</a:t>
            </a:r>
            <a:r>
              <a:rPr lang="de-DE" dirty="0"/>
              <a:t>!</a:t>
            </a:r>
          </a:p>
          <a:p>
            <a:pPr marL="0" indent="0">
              <a:buNone/>
            </a:pPr>
            <a:endParaRPr lang="de-DE" dirty="0"/>
          </a:p>
        </p:txBody>
      </p:sp>
      <p:sp>
        <p:nvSpPr>
          <p:cNvPr id="4" name="Foliennummernplatzhalter 3">
            <a:extLst>
              <a:ext uri="{FF2B5EF4-FFF2-40B4-BE49-F238E27FC236}">
                <a16:creationId xmlns:a16="http://schemas.microsoft.com/office/drawing/2014/main" id="{D5ACCE34-D29A-4713-9A5A-6315F2387024}"/>
              </a:ext>
            </a:extLst>
          </p:cNvPr>
          <p:cNvSpPr>
            <a:spLocks noGrp="1"/>
          </p:cNvSpPr>
          <p:nvPr>
            <p:ph type="sldNum" sz="quarter" idx="12"/>
          </p:nvPr>
        </p:nvSpPr>
        <p:spPr/>
        <p:txBody>
          <a:bodyPr/>
          <a:lstStyle/>
          <a:p>
            <a:fld id="{1206269C-C24E-4E80-9A4B-E7E19BB59A67}" type="slidenum">
              <a:rPr lang="de-AT" smtClean="0"/>
              <a:pPr/>
              <a:t>37</a:t>
            </a:fld>
            <a:endParaRPr lang="de-AT" dirty="0"/>
          </a:p>
        </p:txBody>
      </p:sp>
      <p:sp>
        <p:nvSpPr>
          <p:cNvPr id="9" name="Rechteck 8">
            <a:extLst>
              <a:ext uri="{FF2B5EF4-FFF2-40B4-BE49-F238E27FC236}">
                <a16:creationId xmlns:a16="http://schemas.microsoft.com/office/drawing/2014/main" id="{992FBF6A-8385-478C-BE19-0D8BF2AE2CA5}"/>
              </a:ext>
            </a:extLst>
          </p:cNvPr>
          <p:cNvSpPr/>
          <p:nvPr/>
        </p:nvSpPr>
        <p:spPr>
          <a:xfrm>
            <a:off x="1603182" y="1379280"/>
            <a:ext cx="5937636" cy="845820"/>
          </a:xfrm>
          <a:custGeom>
            <a:avLst/>
            <a:gdLst>
              <a:gd name="connsiteX0" fmla="*/ 0 w 5937636"/>
              <a:gd name="connsiteY0" fmla="*/ 0 h 845820"/>
              <a:gd name="connsiteX1" fmla="*/ 659737 w 5937636"/>
              <a:gd name="connsiteY1" fmla="*/ 0 h 845820"/>
              <a:gd name="connsiteX2" fmla="*/ 1260098 w 5937636"/>
              <a:gd name="connsiteY2" fmla="*/ 0 h 845820"/>
              <a:gd name="connsiteX3" fmla="*/ 1801083 w 5937636"/>
              <a:gd name="connsiteY3" fmla="*/ 0 h 845820"/>
              <a:gd name="connsiteX4" fmla="*/ 2342068 w 5937636"/>
              <a:gd name="connsiteY4" fmla="*/ 0 h 845820"/>
              <a:gd name="connsiteX5" fmla="*/ 3120558 w 5937636"/>
              <a:gd name="connsiteY5" fmla="*/ 0 h 845820"/>
              <a:gd name="connsiteX6" fmla="*/ 3661542 w 5937636"/>
              <a:gd name="connsiteY6" fmla="*/ 0 h 845820"/>
              <a:gd name="connsiteX7" fmla="*/ 4261903 w 5937636"/>
              <a:gd name="connsiteY7" fmla="*/ 0 h 845820"/>
              <a:gd name="connsiteX8" fmla="*/ 5040393 w 5937636"/>
              <a:gd name="connsiteY8" fmla="*/ 0 h 845820"/>
              <a:gd name="connsiteX9" fmla="*/ 5937636 w 5937636"/>
              <a:gd name="connsiteY9" fmla="*/ 0 h 845820"/>
              <a:gd name="connsiteX10" fmla="*/ 5937636 w 5937636"/>
              <a:gd name="connsiteY10" fmla="*/ 439826 h 845820"/>
              <a:gd name="connsiteX11" fmla="*/ 5937636 w 5937636"/>
              <a:gd name="connsiteY11" fmla="*/ 845820 h 845820"/>
              <a:gd name="connsiteX12" fmla="*/ 5218522 w 5937636"/>
              <a:gd name="connsiteY12" fmla="*/ 845820 h 845820"/>
              <a:gd name="connsiteX13" fmla="*/ 4558785 w 5937636"/>
              <a:gd name="connsiteY13" fmla="*/ 845820 h 845820"/>
              <a:gd name="connsiteX14" fmla="*/ 3958424 w 5937636"/>
              <a:gd name="connsiteY14" fmla="*/ 845820 h 845820"/>
              <a:gd name="connsiteX15" fmla="*/ 3298687 w 5937636"/>
              <a:gd name="connsiteY15" fmla="*/ 845820 h 845820"/>
              <a:gd name="connsiteX16" fmla="*/ 2520197 w 5937636"/>
              <a:gd name="connsiteY16" fmla="*/ 845820 h 845820"/>
              <a:gd name="connsiteX17" fmla="*/ 1919836 w 5937636"/>
              <a:gd name="connsiteY17" fmla="*/ 845820 h 845820"/>
              <a:gd name="connsiteX18" fmla="*/ 1260098 w 5937636"/>
              <a:gd name="connsiteY18" fmla="*/ 845820 h 845820"/>
              <a:gd name="connsiteX19" fmla="*/ 659737 w 5937636"/>
              <a:gd name="connsiteY19" fmla="*/ 845820 h 845820"/>
              <a:gd name="connsiteX20" fmla="*/ 0 w 5937636"/>
              <a:gd name="connsiteY20" fmla="*/ 845820 h 845820"/>
              <a:gd name="connsiteX21" fmla="*/ 0 w 5937636"/>
              <a:gd name="connsiteY21" fmla="*/ 414452 h 845820"/>
              <a:gd name="connsiteX22" fmla="*/ 0 w 5937636"/>
              <a:gd name="connsiteY22"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37636" h="845820" fill="none" extrusionOk="0">
                <a:moveTo>
                  <a:pt x="0" y="0"/>
                </a:moveTo>
                <a:cubicBezTo>
                  <a:pt x="202634" y="-20948"/>
                  <a:pt x="431503" y="13196"/>
                  <a:pt x="659737" y="0"/>
                </a:cubicBezTo>
                <a:cubicBezTo>
                  <a:pt x="887971" y="-13196"/>
                  <a:pt x="1128145" y="13"/>
                  <a:pt x="1260098" y="0"/>
                </a:cubicBezTo>
                <a:cubicBezTo>
                  <a:pt x="1392051" y="-13"/>
                  <a:pt x="1593041" y="984"/>
                  <a:pt x="1801083" y="0"/>
                </a:cubicBezTo>
                <a:cubicBezTo>
                  <a:pt x="2009126" y="-984"/>
                  <a:pt x="2179726" y="5147"/>
                  <a:pt x="2342068" y="0"/>
                </a:cubicBezTo>
                <a:cubicBezTo>
                  <a:pt x="2504411" y="-5147"/>
                  <a:pt x="2793683" y="-8208"/>
                  <a:pt x="3120558" y="0"/>
                </a:cubicBezTo>
                <a:cubicBezTo>
                  <a:pt x="3447433" y="8208"/>
                  <a:pt x="3514187" y="12995"/>
                  <a:pt x="3661542" y="0"/>
                </a:cubicBezTo>
                <a:cubicBezTo>
                  <a:pt x="3808897" y="-12995"/>
                  <a:pt x="4025801" y="11082"/>
                  <a:pt x="4261903" y="0"/>
                </a:cubicBezTo>
                <a:cubicBezTo>
                  <a:pt x="4498005" y="-11082"/>
                  <a:pt x="4870525" y="-4366"/>
                  <a:pt x="5040393" y="0"/>
                </a:cubicBezTo>
                <a:cubicBezTo>
                  <a:pt x="5210261" y="4366"/>
                  <a:pt x="5627270" y="-11166"/>
                  <a:pt x="5937636" y="0"/>
                </a:cubicBezTo>
                <a:cubicBezTo>
                  <a:pt x="5922929" y="154016"/>
                  <a:pt x="5915779" y="247671"/>
                  <a:pt x="5937636" y="439826"/>
                </a:cubicBezTo>
                <a:cubicBezTo>
                  <a:pt x="5959493" y="631981"/>
                  <a:pt x="5947639" y="750587"/>
                  <a:pt x="5937636" y="845820"/>
                </a:cubicBezTo>
                <a:cubicBezTo>
                  <a:pt x="5731673" y="838140"/>
                  <a:pt x="5552738" y="852752"/>
                  <a:pt x="5218522" y="845820"/>
                </a:cubicBezTo>
                <a:cubicBezTo>
                  <a:pt x="4884306" y="838888"/>
                  <a:pt x="4880893" y="838201"/>
                  <a:pt x="4558785" y="845820"/>
                </a:cubicBezTo>
                <a:cubicBezTo>
                  <a:pt x="4236677" y="853439"/>
                  <a:pt x="4169948" y="859374"/>
                  <a:pt x="3958424" y="845820"/>
                </a:cubicBezTo>
                <a:cubicBezTo>
                  <a:pt x="3746900" y="832266"/>
                  <a:pt x="3564590" y="876627"/>
                  <a:pt x="3298687" y="845820"/>
                </a:cubicBezTo>
                <a:cubicBezTo>
                  <a:pt x="3032784" y="815013"/>
                  <a:pt x="2678195" y="809817"/>
                  <a:pt x="2520197" y="845820"/>
                </a:cubicBezTo>
                <a:cubicBezTo>
                  <a:pt x="2362199" y="881824"/>
                  <a:pt x="2195826" y="852384"/>
                  <a:pt x="1919836" y="845820"/>
                </a:cubicBezTo>
                <a:cubicBezTo>
                  <a:pt x="1643846" y="839256"/>
                  <a:pt x="1549318" y="835683"/>
                  <a:pt x="1260098" y="845820"/>
                </a:cubicBezTo>
                <a:cubicBezTo>
                  <a:pt x="970878" y="855957"/>
                  <a:pt x="806786" y="825319"/>
                  <a:pt x="659737" y="845820"/>
                </a:cubicBezTo>
                <a:cubicBezTo>
                  <a:pt x="512688" y="866321"/>
                  <a:pt x="306377" y="848134"/>
                  <a:pt x="0" y="845820"/>
                </a:cubicBezTo>
                <a:cubicBezTo>
                  <a:pt x="14382" y="677468"/>
                  <a:pt x="-12528" y="549742"/>
                  <a:pt x="0" y="414452"/>
                </a:cubicBezTo>
                <a:cubicBezTo>
                  <a:pt x="12528" y="279162"/>
                  <a:pt x="-4109" y="166778"/>
                  <a:pt x="0" y="0"/>
                </a:cubicBezTo>
                <a:close/>
              </a:path>
              <a:path w="5937636" h="845820" stroke="0" extrusionOk="0">
                <a:moveTo>
                  <a:pt x="0" y="0"/>
                </a:moveTo>
                <a:cubicBezTo>
                  <a:pt x="177591" y="2719"/>
                  <a:pt x="369227" y="-2161"/>
                  <a:pt x="481608" y="0"/>
                </a:cubicBezTo>
                <a:cubicBezTo>
                  <a:pt x="593989" y="2161"/>
                  <a:pt x="1010016" y="-20883"/>
                  <a:pt x="1260098" y="0"/>
                </a:cubicBezTo>
                <a:cubicBezTo>
                  <a:pt x="1510180" y="20883"/>
                  <a:pt x="1735396" y="-13639"/>
                  <a:pt x="1860459" y="0"/>
                </a:cubicBezTo>
                <a:cubicBezTo>
                  <a:pt x="1985522" y="13639"/>
                  <a:pt x="2159628" y="-14286"/>
                  <a:pt x="2342068" y="0"/>
                </a:cubicBezTo>
                <a:cubicBezTo>
                  <a:pt x="2524508" y="14286"/>
                  <a:pt x="2807547" y="11803"/>
                  <a:pt x="3061181" y="0"/>
                </a:cubicBezTo>
                <a:cubicBezTo>
                  <a:pt x="3314815" y="-11803"/>
                  <a:pt x="3517576" y="7484"/>
                  <a:pt x="3839671" y="0"/>
                </a:cubicBezTo>
                <a:cubicBezTo>
                  <a:pt x="4161766" y="-7484"/>
                  <a:pt x="4359749" y="-2368"/>
                  <a:pt x="4499409" y="0"/>
                </a:cubicBezTo>
                <a:cubicBezTo>
                  <a:pt x="4639069" y="2368"/>
                  <a:pt x="4917285" y="625"/>
                  <a:pt x="5159146" y="0"/>
                </a:cubicBezTo>
                <a:cubicBezTo>
                  <a:pt x="5401007" y="-625"/>
                  <a:pt x="5714285" y="18079"/>
                  <a:pt x="5937636" y="0"/>
                </a:cubicBezTo>
                <a:cubicBezTo>
                  <a:pt x="5957710" y="174838"/>
                  <a:pt x="5921897" y="325832"/>
                  <a:pt x="5937636" y="414452"/>
                </a:cubicBezTo>
                <a:cubicBezTo>
                  <a:pt x="5953375" y="503072"/>
                  <a:pt x="5949044" y="741732"/>
                  <a:pt x="5937636" y="845820"/>
                </a:cubicBezTo>
                <a:cubicBezTo>
                  <a:pt x="5727010" y="842417"/>
                  <a:pt x="5534300" y="832315"/>
                  <a:pt x="5337275" y="845820"/>
                </a:cubicBezTo>
                <a:cubicBezTo>
                  <a:pt x="5140250" y="859325"/>
                  <a:pt x="4905877" y="851485"/>
                  <a:pt x="4677538" y="845820"/>
                </a:cubicBezTo>
                <a:cubicBezTo>
                  <a:pt x="4449199" y="840155"/>
                  <a:pt x="4243311" y="872688"/>
                  <a:pt x="4017800" y="845820"/>
                </a:cubicBezTo>
                <a:cubicBezTo>
                  <a:pt x="3792289" y="818952"/>
                  <a:pt x="3638037" y="863410"/>
                  <a:pt x="3358063" y="845820"/>
                </a:cubicBezTo>
                <a:cubicBezTo>
                  <a:pt x="3078089" y="828230"/>
                  <a:pt x="2762145" y="879519"/>
                  <a:pt x="2579573" y="845820"/>
                </a:cubicBezTo>
                <a:cubicBezTo>
                  <a:pt x="2397001" y="812122"/>
                  <a:pt x="2125358" y="835878"/>
                  <a:pt x="1860459" y="845820"/>
                </a:cubicBezTo>
                <a:cubicBezTo>
                  <a:pt x="1595560" y="855762"/>
                  <a:pt x="1331843" y="853137"/>
                  <a:pt x="1081969" y="845820"/>
                </a:cubicBezTo>
                <a:cubicBezTo>
                  <a:pt x="832095" y="838504"/>
                  <a:pt x="238002" y="891510"/>
                  <a:pt x="0" y="845820"/>
                </a:cubicBezTo>
                <a:cubicBezTo>
                  <a:pt x="-5239" y="720357"/>
                  <a:pt x="19189" y="613586"/>
                  <a:pt x="0" y="431368"/>
                </a:cubicBezTo>
                <a:cubicBezTo>
                  <a:pt x="-19189" y="249150"/>
                  <a:pt x="-18188" y="210474"/>
                  <a:pt x="0" y="0"/>
                </a:cubicBezTo>
                <a:close/>
              </a:path>
            </a:pathLst>
          </a:custGeom>
          <a:ln>
            <a:extLst>
              <a:ext uri="{C807C97D-BFC1-408E-A445-0C87EB9F89A2}">
                <ask:lineSketchStyleProps xmlns:ask="http://schemas.microsoft.com/office/drawing/2018/sketchyshapes" sd="2367171527">
                  <a:prstGeom prst="rect">
                    <a:avLst/>
                  </a:prstGeom>
                  <ask:type>
                    <ask:lineSketchFreehand/>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Everything that exists is an object.</a:t>
            </a:r>
          </a:p>
          <a:p>
            <a:pPr algn="ctr"/>
            <a:r>
              <a:rPr lang="en-US" b="1" dirty="0">
                <a:latin typeface="Calibri" panose="020F0502020204030204" pitchFamily="34" charset="0"/>
                <a:cs typeface="Calibri" panose="020F0502020204030204" pitchFamily="34" charset="0"/>
              </a:rPr>
              <a:t>Everything that happens is a function call.</a:t>
            </a:r>
            <a:endParaRPr lang="de-DE" b="1" dirty="0">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71C8D104-B5FD-19D3-858A-DBEAEEFE3B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22439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AE153-FF54-4F20-A445-BEB48D8A0489}"/>
              </a:ext>
            </a:extLst>
          </p:cNvPr>
          <p:cNvSpPr>
            <a:spLocks noGrp="1"/>
          </p:cNvSpPr>
          <p:nvPr>
            <p:ph type="title"/>
          </p:nvPr>
        </p:nvSpPr>
        <p:spPr/>
        <p:txBody>
          <a:bodyPr/>
          <a:lstStyle/>
          <a:p>
            <a:r>
              <a:rPr lang="de-DE" dirty="0"/>
              <a:t>Language </a:t>
            </a:r>
            <a:r>
              <a:rPr lang="de-DE" dirty="0" err="1"/>
              <a:t>basics</a:t>
            </a:r>
            <a:r>
              <a:rPr lang="de-DE" dirty="0"/>
              <a:t> – </a:t>
            </a:r>
            <a:r>
              <a:rPr lang="de-DE" dirty="0" err="1"/>
              <a:t>what‘s</a:t>
            </a:r>
            <a:r>
              <a:rPr lang="de-DE" dirty="0"/>
              <a:t> </a:t>
            </a:r>
            <a:r>
              <a:rPr lang="de-DE" dirty="0" err="1"/>
              <a:t>important</a:t>
            </a:r>
            <a:r>
              <a:rPr lang="de-DE" dirty="0"/>
              <a:t>?</a:t>
            </a:r>
          </a:p>
        </p:txBody>
      </p:sp>
      <p:sp>
        <p:nvSpPr>
          <p:cNvPr id="3" name="Inhaltsplatzhalter 2">
            <a:extLst>
              <a:ext uri="{FF2B5EF4-FFF2-40B4-BE49-F238E27FC236}">
                <a16:creationId xmlns:a16="http://schemas.microsoft.com/office/drawing/2014/main" id="{0CCAD9DC-6175-40A2-92C8-3824A8EEF54B}"/>
              </a:ext>
            </a:extLst>
          </p:cNvPr>
          <p:cNvSpPr>
            <a:spLocks noGrp="1"/>
          </p:cNvSpPr>
          <p:nvPr>
            <p:ph sz="quarter" idx="13"/>
          </p:nvPr>
        </p:nvSpPr>
        <p:spPr/>
        <p:txBody>
          <a:bodyPr>
            <a:normAutofit lnSpcReduction="10000"/>
          </a:bodyPr>
          <a:lstStyle/>
          <a:p>
            <a:r>
              <a:rPr lang="de-DE" sz="2000" b="1" dirty="0"/>
              <a:t>Upper and </a:t>
            </a:r>
            <a:r>
              <a:rPr lang="de-DE" sz="2000" b="1" dirty="0" err="1"/>
              <a:t>lower</a:t>
            </a:r>
            <a:r>
              <a:rPr lang="de-DE" sz="2000" b="1" dirty="0"/>
              <a:t> </a:t>
            </a:r>
            <a:r>
              <a:rPr lang="de-DE" sz="2000" b="1" dirty="0" err="1"/>
              <a:t>case</a:t>
            </a:r>
            <a:r>
              <a:rPr lang="de-DE" sz="2000" dirty="0"/>
              <a:t>: </a:t>
            </a:r>
            <a:r>
              <a:rPr lang="de-DE" sz="2000" dirty="0" err="1"/>
              <a:t>object</a:t>
            </a:r>
            <a:r>
              <a:rPr lang="de-DE" sz="2000" dirty="0"/>
              <a:t>, </a:t>
            </a:r>
            <a:r>
              <a:rPr lang="de-DE" sz="2000" dirty="0" err="1"/>
              <a:t>Object</a:t>
            </a:r>
            <a:r>
              <a:rPr lang="de-DE" sz="2000" dirty="0"/>
              <a:t>, </a:t>
            </a:r>
            <a:r>
              <a:rPr lang="de-DE" sz="2000" dirty="0" err="1"/>
              <a:t>oBjEcT</a:t>
            </a:r>
            <a:r>
              <a:rPr lang="de-DE" sz="2000" dirty="0"/>
              <a:t> and OBJECT </a:t>
            </a:r>
            <a:r>
              <a:rPr lang="de-DE" sz="2000" dirty="0" err="1"/>
              <a:t>are</a:t>
            </a:r>
            <a:r>
              <a:rPr lang="de-DE" sz="2000" dirty="0"/>
              <a:t> all different </a:t>
            </a:r>
            <a:r>
              <a:rPr lang="de-DE" sz="2000" dirty="0" err="1"/>
              <a:t>objects</a:t>
            </a:r>
            <a:r>
              <a:rPr lang="de-DE" sz="2000" dirty="0"/>
              <a:t> and will </a:t>
            </a:r>
            <a:r>
              <a:rPr lang="de-DE" sz="2000" dirty="0" err="1"/>
              <a:t>be</a:t>
            </a:r>
            <a:r>
              <a:rPr lang="de-DE" sz="2000" dirty="0"/>
              <a:t> </a:t>
            </a:r>
            <a:r>
              <a:rPr lang="de-DE" sz="2000" dirty="0" err="1"/>
              <a:t>treated</a:t>
            </a:r>
            <a:r>
              <a:rPr lang="de-DE" sz="2000" dirty="0"/>
              <a:t> </a:t>
            </a:r>
            <a:r>
              <a:rPr lang="de-DE" sz="2000" dirty="0" err="1"/>
              <a:t>differently</a:t>
            </a:r>
            <a:r>
              <a:rPr lang="de-DE" sz="2000" dirty="0"/>
              <a:t> </a:t>
            </a:r>
            <a:r>
              <a:rPr lang="de-DE" sz="2000" dirty="0" err="1"/>
              <a:t>by</a:t>
            </a:r>
            <a:r>
              <a:rPr lang="de-DE" sz="2000" dirty="0"/>
              <a:t> R</a:t>
            </a:r>
          </a:p>
          <a:p>
            <a:r>
              <a:rPr lang="de-DE" sz="2000" b="1" dirty="0" err="1"/>
              <a:t>Decimal</a:t>
            </a:r>
            <a:r>
              <a:rPr lang="de-DE" sz="2000" b="1" dirty="0"/>
              <a:t> </a:t>
            </a:r>
            <a:r>
              <a:rPr lang="de-DE" sz="2000" b="1" dirty="0" err="1"/>
              <a:t>separator</a:t>
            </a:r>
            <a:r>
              <a:rPr lang="de-DE" sz="2000" dirty="0"/>
              <a:t>: </a:t>
            </a:r>
            <a:r>
              <a:rPr lang="en-US" sz="2000" dirty="0"/>
              <a:t>period instead of comma </a:t>
            </a:r>
            <a:r>
              <a:rPr lang="de-DE" sz="2000" dirty="0"/>
              <a:t>(</a:t>
            </a:r>
            <a:r>
              <a:rPr lang="de-DE" sz="2000" dirty="0" err="1"/>
              <a:t>difference</a:t>
            </a:r>
            <a:r>
              <a:rPr lang="de-DE" sz="2000" dirty="0"/>
              <a:t> </a:t>
            </a:r>
            <a:r>
              <a:rPr lang="de-DE" sz="2000" dirty="0" err="1"/>
              <a:t>between</a:t>
            </a:r>
            <a:r>
              <a:rPr lang="de-DE" sz="2000" dirty="0"/>
              <a:t> </a:t>
            </a:r>
            <a:r>
              <a:rPr lang="de-DE" sz="1600" dirty="0">
                <a:highlight>
                  <a:srgbClr val="E6EFF3"/>
                </a:highlight>
                <a:latin typeface="Lucida Console" panose="020B0609040504020204" pitchFamily="49" charset="0"/>
              </a:rPr>
              <a:t>c(3,4) and c(3.4)</a:t>
            </a:r>
            <a:r>
              <a:rPr lang="de-DE" sz="2000" dirty="0"/>
              <a:t>)</a:t>
            </a:r>
          </a:p>
          <a:p>
            <a:r>
              <a:rPr lang="de-DE" sz="2000" b="1" dirty="0" err="1"/>
              <a:t>object</a:t>
            </a:r>
            <a:r>
              <a:rPr lang="de-DE" sz="2000" b="1" dirty="0"/>
              <a:t> </a:t>
            </a:r>
            <a:r>
              <a:rPr lang="de-DE" sz="2000" b="1" dirty="0" err="1"/>
              <a:t>names</a:t>
            </a:r>
            <a:r>
              <a:rPr lang="de-DE" sz="2000" b="1" dirty="0"/>
              <a:t>:</a:t>
            </a:r>
            <a:r>
              <a:rPr lang="de-DE" sz="2000" dirty="0"/>
              <a:t> </a:t>
            </a:r>
            <a:r>
              <a:rPr lang="de-DE" sz="2000" dirty="0" err="1"/>
              <a:t>may</a:t>
            </a:r>
            <a:r>
              <a:rPr lang="de-DE" sz="2000" dirty="0"/>
              <a:t> not </a:t>
            </a:r>
            <a:r>
              <a:rPr lang="de-DE" sz="2000" dirty="0" err="1"/>
              <a:t>begin</a:t>
            </a:r>
            <a:r>
              <a:rPr lang="de-DE" sz="2000" dirty="0"/>
              <a:t> </a:t>
            </a:r>
            <a:r>
              <a:rPr lang="de-DE" sz="2000" dirty="0" err="1"/>
              <a:t>with</a:t>
            </a:r>
            <a:r>
              <a:rPr lang="de-DE" sz="2000" dirty="0"/>
              <a:t> a </a:t>
            </a:r>
            <a:r>
              <a:rPr lang="de-DE" sz="2000" dirty="0" err="1"/>
              <a:t>number</a:t>
            </a:r>
            <a:r>
              <a:rPr lang="de-DE" sz="2000" dirty="0"/>
              <a:t> and </a:t>
            </a:r>
            <a:r>
              <a:rPr lang="de-DE" sz="2000" dirty="0" err="1"/>
              <a:t>may</a:t>
            </a:r>
            <a:r>
              <a:rPr lang="de-DE" sz="2000" dirty="0"/>
              <a:t> not </a:t>
            </a:r>
            <a:r>
              <a:rPr lang="de-DE" sz="2000" dirty="0" err="1"/>
              <a:t>contain</a:t>
            </a:r>
            <a:r>
              <a:rPr lang="de-DE" sz="2000" dirty="0"/>
              <a:t> </a:t>
            </a:r>
            <a:r>
              <a:rPr lang="de-DE" sz="2000" dirty="0" err="1"/>
              <a:t>spaces</a:t>
            </a:r>
            <a:r>
              <a:rPr lang="de-DE" sz="2000" dirty="0"/>
              <a:t>: </a:t>
            </a:r>
            <a:r>
              <a:rPr lang="de-DE" sz="2000" dirty="0" err="1"/>
              <a:t>my.object</a:t>
            </a:r>
            <a:r>
              <a:rPr lang="de-DE" sz="2000" dirty="0"/>
              <a:t>, </a:t>
            </a:r>
            <a:r>
              <a:rPr lang="de-DE" sz="2000" dirty="0" err="1"/>
              <a:t>my_object</a:t>
            </a:r>
            <a:r>
              <a:rPr lang="de-DE" sz="2000" dirty="0"/>
              <a:t>, </a:t>
            </a:r>
            <a:r>
              <a:rPr lang="de-DE" sz="2000" dirty="0" err="1"/>
              <a:t>myobject</a:t>
            </a:r>
            <a:r>
              <a:rPr lang="de-DE" sz="2000" dirty="0"/>
              <a:t>, </a:t>
            </a:r>
            <a:r>
              <a:rPr lang="de-DE" sz="2000" dirty="0" err="1"/>
              <a:t>MyObject</a:t>
            </a:r>
            <a:endParaRPr lang="de-DE" sz="2000" dirty="0"/>
          </a:p>
          <a:p>
            <a:r>
              <a:rPr lang="de-DE" sz="2000" dirty="0" err="1"/>
              <a:t>comments</a:t>
            </a:r>
            <a:r>
              <a:rPr lang="de-DE" sz="2000" dirty="0"/>
              <a:t> </a:t>
            </a:r>
            <a:r>
              <a:rPr lang="de-DE" sz="2000" dirty="0" err="1"/>
              <a:t>start</a:t>
            </a:r>
            <a:r>
              <a:rPr lang="de-DE" sz="2000" dirty="0"/>
              <a:t> </a:t>
            </a:r>
            <a:r>
              <a:rPr lang="de-DE" sz="2000" dirty="0" err="1"/>
              <a:t>with</a:t>
            </a:r>
            <a:r>
              <a:rPr lang="de-DE" sz="2000" dirty="0"/>
              <a:t> a </a:t>
            </a:r>
            <a:r>
              <a:rPr lang="de-DE" sz="2000" b="1" dirty="0"/>
              <a:t>#</a:t>
            </a:r>
            <a:r>
              <a:rPr lang="de-DE" sz="2000" dirty="0"/>
              <a:t>: </a:t>
            </a:r>
            <a:r>
              <a:rPr lang="de-DE" sz="2000" dirty="0" err="1"/>
              <a:t>everything</a:t>
            </a:r>
            <a:r>
              <a:rPr lang="de-DE" sz="2000" dirty="0"/>
              <a:t> </a:t>
            </a:r>
            <a:r>
              <a:rPr lang="de-DE" sz="2000" dirty="0" err="1"/>
              <a:t>to</a:t>
            </a:r>
            <a:r>
              <a:rPr lang="de-DE" sz="2000" dirty="0"/>
              <a:t>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 will not </a:t>
            </a:r>
            <a:r>
              <a:rPr lang="de-DE" sz="2000" dirty="0" err="1"/>
              <a:t>be</a:t>
            </a:r>
            <a:r>
              <a:rPr lang="de-DE" sz="2000" dirty="0"/>
              <a:t> </a:t>
            </a:r>
            <a:r>
              <a:rPr lang="de-DE" sz="2000" dirty="0" err="1"/>
              <a:t>interpreted</a:t>
            </a:r>
            <a:r>
              <a:rPr lang="de-DE" sz="2000" dirty="0"/>
              <a:t> </a:t>
            </a:r>
            <a:r>
              <a:rPr lang="de-DE" sz="2000" dirty="0" err="1"/>
              <a:t>by</a:t>
            </a:r>
            <a:r>
              <a:rPr lang="de-DE" sz="2000" dirty="0"/>
              <a:t> R</a:t>
            </a:r>
          </a:p>
          <a:p>
            <a:r>
              <a:rPr lang="de-DE" sz="2000" b="1" dirty="0"/>
              <a:t>&lt;- </a:t>
            </a:r>
            <a:r>
              <a:rPr lang="de-DE" sz="2000" dirty="0" err="1"/>
              <a:t>means</a:t>
            </a:r>
            <a:r>
              <a:rPr lang="de-DE" sz="2000" dirty="0"/>
              <a:t> </a:t>
            </a:r>
            <a:r>
              <a:rPr lang="de-DE" sz="2000" dirty="0" err="1"/>
              <a:t>assignment</a:t>
            </a:r>
            <a:r>
              <a:rPr lang="de-DE" sz="2000" dirty="0"/>
              <a:t>: </a:t>
            </a:r>
            <a:r>
              <a:rPr lang="de-DE" sz="2000" dirty="0" err="1"/>
              <a:t>the</a:t>
            </a:r>
            <a:r>
              <a:rPr lang="de-DE" sz="2000" dirty="0"/>
              <a:t> </a:t>
            </a:r>
            <a:r>
              <a:rPr lang="de-DE" sz="2000" dirty="0" err="1"/>
              <a:t>term</a:t>
            </a:r>
            <a:r>
              <a:rPr lang="de-DE" sz="2000" dirty="0"/>
              <a:t> on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2000" dirty="0" err="1"/>
              <a:t>is</a:t>
            </a:r>
            <a:r>
              <a:rPr lang="de-DE" sz="2000" dirty="0"/>
              <a:t> </a:t>
            </a:r>
            <a:r>
              <a:rPr lang="de-DE" sz="2000" dirty="0" err="1"/>
              <a:t>assigned</a:t>
            </a:r>
            <a:r>
              <a:rPr lang="de-DE" sz="2000" dirty="0"/>
              <a:t> </a:t>
            </a:r>
            <a:r>
              <a:rPr lang="de-DE" sz="2000" dirty="0" err="1"/>
              <a:t>to</a:t>
            </a:r>
            <a:r>
              <a:rPr lang="de-DE" sz="2000" dirty="0"/>
              <a:t> </a:t>
            </a:r>
            <a:r>
              <a:rPr lang="de-DE" sz="2000" dirty="0" err="1"/>
              <a:t>the</a:t>
            </a:r>
            <a:r>
              <a:rPr lang="de-DE" sz="2000" dirty="0"/>
              <a:t> </a:t>
            </a:r>
            <a:r>
              <a:rPr lang="de-DE" sz="2000" dirty="0" err="1"/>
              <a:t>object</a:t>
            </a:r>
            <a:r>
              <a:rPr lang="de-DE" sz="2000" dirty="0"/>
              <a:t> on </a:t>
            </a:r>
            <a:r>
              <a:rPr lang="de-DE" sz="2000" dirty="0" err="1"/>
              <a:t>the</a:t>
            </a:r>
            <a:r>
              <a:rPr lang="de-DE" sz="2000" dirty="0"/>
              <a:t> </a:t>
            </a:r>
            <a:r>
              <a:rPr lang="de-DE" sz="2000" dirty="0" err="1"/>
              <a:t>left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1600" dirty="0">
                <a:highlight>
                  <a:srgbClr val="E6EFF3"/>
                </a:highlight>
                <a:latin typeface="Lucida Console" panose="020B0609040504020204" pitchFamily="49" charset="0"/>
              </a:rPr>
              <a:t>x &lt;- 5</a:t>
            </a:r>
            <a:r>
              <a:rPr lang="de-DE" sz="2000" dirty="0"/>
              <a:t>)</a:t>
            </a:r>
          </a:p>
        </p:txBody>
      </p:sp>
      <p:sp>
        <p:nvSpPr>
          <p:cNvPr id="5" name="Foliennummernplatzhalter 4">
            <a:extLst>
              <a:ext uri="{FF2B5EF4-FFF2-40B4-BE49-F238E27FC236}">
                <a16:creationId xmlns:a16="http://schemas.microsoft.com/office/drawing/2014/main" id="{1DB4D8CA-A61E-4B6D-91DA-64086157F1BF}"/>
              </a:ext>
            </a:extLst>
          </p:cNvPr>
          <p:cNvSpPr>
            <a:spLocks noGrp="1"/>
          </p:cNvSpPr>
          <p:nvPr>
            <p:ph type="sldNum" sz="quarter" idx="12"/>
          </p:nvPr>
        </p:nvSpPr>
        <p:spPr/>
        <p:txBody>
          <a:bodyPr/>
          <a:lstStyle/>
          <a:p>
            <a:fld id="{1206269C-C24E-4E80-9A4B-E7E19BB59A67}" type="slidenum">
              <a:rPr lang="de-AT" smtClean="0"/>
              <a:pPr/>
              <a:t>38</a:t>
            </a:fld>
            <a:endParaRPr lang="de-AT" dirty="0"/>
          </a:p>
        </p:txBody>
      </p:sp>
      <p:sp>
        <p:nvSpPr>
          <p:cNvPr id="6" name="Fußzeilenplatzhalter 5">
            <a:extLst>
              <a:ext uri="{FF2B5EF4-FFF2-40B4-BE49-F238E27FC236}">
                <a16:creationId xmlns:a16="http://schemas.microsoft.com/office/drawing/2014/main" id="{11804800-0427-272A-3DDE-4EA7051893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94628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14A1379-3172-49E5-8F6D-0D2FDE94A4EC}"/>
              </a:ext>
            </a:extLst>
          </p:cNvPr>
          <p:cNvSpPr>
            <a:spLocks noGrp="1"/>
          </p:cNvSpPr>
          <p:nvPr>
            <p:ph type="subTitle" idx="1"/>
          </p:nvPr>
        </p:nvSpPr>
        <p:spPr/>
        <p:txBody>
          <a:bodyPr/>
          <a:lstStyle/>
          <a:p>
            <a:r>
              <a:rPr lang="de-DE" dirty="0"/>
              <a:t>Jumping In</a:t>
            </a:r>
          </a:p>
        </p:txBody>
      </p:sp>
      <p:sp>
        <p:nvSpPr>
          <p:cNvPr id="4" name="Foliennummernplatzhalter 3">
            <a:extLst>
              <a:ext uri="{FF2B5EF4-FFF2-40B4-BE49-F238E27FC236}">
                <a16:creationId xmlns:a16="http://schemas.microsoft.com/office/drawing/2014/main" id="{A7007E9A-4DA5-4712-A071-8A1F01313FF4}"/>
              </a:ext>
            </a:extLst>
          </p:cNvPr>
          <p:cNvSpPr>
            <a:spLocks noGrp="1"/>
          </p:cNvSpPr>
          <p:nvPr>
            <p:ph type="sldNum" sz="quarter" idx="12"/>
          </p:nvPr>
        </p:nvSpPr>
        <p:spPr/>
        <p:txBody>
          <a:bodyPr/>
          <a:lstStyle/>
          <a:p>
            <a:fld id="{1206269C-C24E-4E80-9A4B-E7E19BB59A67}" type="slidenum">
              <a:rPr lang="de-AT" smtClean="0"/>
              <a:pPr/>
              <a:t>39</a:t>
            </a:fld>
            <a:endParaRPr lang="de-AT" dirty="0"/>
          </a:p>
        </p:txBody>
      </p:sp>
      <p:pic>
        <p:nvPicPr>
          <p:cNvPr id="5" name="Grafik 4" descr="Ein Bild, das Text, Baum, schwimmend, Säugetier enthält.&#10;&#10;Automatisch generierte Beschreibung">
            <a:extLst>
              <a:ext uri="{FF2B5EF4-FFF2-40B4-BE49-F238E27FC236}">
                <a16:creationId xmlns:a16="http://schemas.microsoft.com/office/drawing/2014/main" id="{A42A8DC2-025F-48EF-BD6E-D82EF7107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57" y="867262"/>
            <a:ext cx="5470244" cy="3818230"/>
          </a:xfrm>
          <a:prstGeom prst="rect">
            <a:avLst/>
          </a:prstGeom>
        </p:spPr>
      </p:pic>
      <p:sp>
        <p:nvSpPr>
          <p:cNvPr id="6" name="Fußzeilenplatzhalter 5">
            <a:extLst>
              <a:ext uri="{FF2B5EF4-FFF2-40B4-BE49-F238E27FC236}">
                <a16:creationId xmlns:a16="http://schemas.microsoft.com/office/drawing/2014/main" id="{A85E686C-9EAD-77E6-48EE-BCE8C1663A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2033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68DE7D10-5D1C-4EC7-8C14-2FD9D437011D}"/>
              </a:ext>
            </a:extLst>
          </p:cNvPr>
          <p:cNvSpPr>
            <a:spLocks noGrp="1"/>
          </p:cNvSpPr>
          <p:nvPr>
            <p:ph type="subTitle" idx="1"/>
          </p:nvPr>
        </p:nvSpPr>
        <p:spPr/>
        <p:txBody>
          <a:bodyPr/>
          <a:lstStyle/>
          <a:p>
            <a:r>
              <a:rPr lang="de-DE" dirty="0"/>
              <a:t>First </a:t>
            </a:r>
            <a:r>
              <a:rPr lang="de-DE" dirty="0" err="1"/>
              <a:t>things</a:t>
            </a:r>
            <a:r>
              <a:rPr lang="de-DE" dirty="0"/>
              <a:t> </a:t>
            </a:r>
            <a:r>
              <a:rPr lang="de-DE" dirty="0" err="1"/>
              <a:t>first</a:t>
            </a:r>
            <a:r>
              <a:rPr lang="de-DE" dirty="0"/>
              <a:t>…</a:t>
            </a:r>
          </a:p>
        </p:txBody>
      </p:sp>
      <p:sp>
        <p:nvSpPr>
          <p:cNvPr id="14" name="Fußzeilenplatzhalter 13">
            <a:extLst>
              <a:ext uri="{FF2B5EF4-FFF2-40B4-BE49-F238E27FC236}">
                <a16:creationId xmlns:a16="http://schemas.microsoft.com/office/drawing/2014/main" id="{83F319B7-A1AE-92D8-CAEB-2D5C53D48A84}"/>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491C6FEB-1E55-4A60-8822-3CCAB2D9CD61}"/>
              </a:ext>
            </a:extLst>
          </p:cNvPr>
          <p:cNvSpPr>
            <a:spLocks noGrp="1"/>
          </p:cNvSpPr>
          <p:nvPr>
            <p:ph type="sldNum" sz="quarter" idx="12"/>
          </p:nvPr>
        </p:nvSpPr>
        <p:spPr/>
        <p:txBody>
          <a:bodyPr/>
          <a:lstStyle/>
          <a:p>
            <a:fld id="{1206269C-C24E-4E80-9A4B-E7E19BB59A67}" type="slidenum">
              <a:rPr lang="de-AT" smtClean="0"/>
              <a:pPr/>
              <a:t>4</a:t>
            </a:fld>
            <a:endParaRPr lang="de-AT" dirty="0"/>
          </a:p>
        </p:txBody>
      </p:sp>
      <p:pic>
        <p:nvPicPr>
          <p:cNvPr id="9" name="Grafik 8" descr="Klemmbrett mit einfarbiger Füllung">
            <a:extLst>
              <a:ext uri="{FF2B5EF4-FFF2-40B4-BE49-F238E27FC236}">
                <a16:creationId xmlns:a16="http://schemas.microsoft.com/office/drawing/2014/main" id="{7F29A496-27A3-4D1D-8367-5F4D71E9E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5559" y="1950821"/>
            <a:ext cx="2160357" cy="2160357"/>
          </a:xfrm>
          <a:prstGeom prst="rect">
            <a:avLst/>
          </a:prstGeom>
        </p:spPr>
      </p:pic>
    </p:spTree>
    <p:extLst>
      <p:ext uri="{BB962C8B-B14F-4D97-AF65-F5344CB8AC3E}">
        <p14:creationId xmlns:p14="http://schemas.microsoft.com/office/powerpoint/2010/main" val="1764645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E05BA-F8D8-465E-A29F-8693E7C6BB61}"/>
              </a:ext>
            </a:extLst>
          </p:cNvPr>
          <p:cNvSpPr>
            <a:spLocks noGrp="1"/>
          </p:cNvSpPr>
          <p:nvPr>
            <p:ph type="title"/>
          </p:nvPr>
        </p:nvSpPr>
        <p:spPr/>
        <p:txBody>
          <a:bodyPr/>
          <a:lstStyle/>
          <a:p>
            <a:r>
              <a:rPr lang="de-DE" dirty="0" err="1"/>
              <a:t>Palmer‘s</a:t>
            </a:r>
            <a:r>
              <a:rPr lang="de-DE" dirty="0"/>
              <a:t> Penguins</a:t>
            </a:r>
          </a:p>
        </p:txBody>
      </p:sp>
      <p:sp>
        <p:nvSpPr>
          <p:cNvPr id="3" name="Textplatzhalter 2">
            <a:extLst>
              <a:ext uri="{FF2B5EF4-FFF2-40B4-BE49-F238E27FC236}">
                <a16:creationId xmlns:a16="http://schemas.microsoft.com/office/drawing/2014/main" id="{ED36DEBE-1E97-48D8-B8D1-0C68F974A0A6}"/>
              </a:ext>
            </a:extLst>
          </p:cNvPr>
          <p:cNvSpPr>
            <a:spLocks noGrp="1"/>
          </p:cNvSpPr>
          <p:nvPr>
            <p:ph type="body" sz="quarter" idx="13"/>
          </p:nvPr>
        </p:nvSpPr>
        <p:spPr/>
        <p:txBody>
          <a:bodyPr>
            <a:normAutofit/>
          </a:bodyPr>
          <a:lstStyle/>
          <a:p>
            <a:r>
              <a:rPr lang="de-DE" dirty="0"/>
              <a:t>open </a:t>
            </a:r>
            <a:r>
              <a:rPr lang="de-DE" dirty="0" err="1"/>
              <a:t>script</a:t>
            </a:r>
            <a:r>
              <a:rPr lang="de-DE" dirty="0"/>
              <a:t>: „00_Jumping_in.R“</a:t>
            </a:r>
          </a:p>
          <a:p>
            <a:r>
              <a:rPr lang="de-DE" dirty="0" err="1"/>
              <a:t>script</a:t>
            </a:r>
            <a:r>
              <a:rPr lang="de-DE" dirty="0"/>
              <a:t> </a:t>
            </a:r>
            <a:r>
              <a:rPr lang="de-DE" dirty="0" err="1"/>
              <a:t>contains</a:t>
            </a:r>
            <a:r>
              <a:rPr lang="de-DE" dirty="0"/>
              <a:t> </a:t>
            </a:r>
            <a:r>
              <a:rPr lang="de-DE" dirty="0" err="1"/>
              <a:t>some</a:t>
            </a:r>
            <a:r>
              <a:rPr lang="de-DE" dirty="0"/>
              <a:t> </a:t>
            </a:r>
            <a:r>
              <a:rPr lang="de-DE" dirty="0" err="1"/>
              <a:t>explorations</a:t>
            </a:r>
            <a:r>
              <a:rPr lang="de-DE" dirty="0"/>
              <a:t> on a </a:t>
            </a:r>
            <a:r>
              <a:rPr lang="de-DE" dirty="0" err="1"/>
              <a:t>dataset</a:t>
            </a:r>
            <a:r>
              <a:rPr lang="de-DE" dirty="0"/>
              <a:t> </a:t>
            </a:r>
            <a:r>
              <a:rPr lang="de-DE" dirty="0" err="1"/>
              <a:t>with</a:t>
            </a:r>
            <a:r>
              <a:rPr lang="de-DE" dirty="0"/>
              <a:t> </a:t>
            </a:r>
            <a:r>
              <a:rPr lang="de-DE" dirty="0" err="1"/>
              <a:t>penguin</a:t>
            </a:r>
            <a:r>
              <a:rPr lang="de-DE" dirty="0"/>
              <a:t> </a:t>
            </a:r>
            <a:r>
              <a:rPr lang="de-DE" dirty="0" err="1"/>
              <a:t>data</a:t>
            </a:r>
            <a:endParaRPr lang="de-DE" dirty="0"/>
          </a:p>
          <a:p>
            <a:endParaRPr lang="de-DE" dirty="0"/>
          </a:p>
          <a:p>
            <a:endParaRPr lang="de-DE" dirty="0"/>
          </a:p>
          <a:p>
            <a:endParaRPr lang="de-DE" dirty="0"/>
          </a:p>
          <a:p>
            <a:r>
              <a:rPr lang="de-DE" dirty="0">
                <a:hlinkClick r:id="rId3"/>
              </a:rPr>
              <a:t>https://allisonhorst.github.io/palmerpenguins/</a:t>
            </a:r>
            <a:r>
              <a:rPr lang="de-DE" dirty="0"/>
              <a:t> </a:t>
            </a:r>
          </a:p>
          <a:p>
            <a:r>
              <a:rPr lang="de-DE" dirty="0"/>
              <a:t>Gorman KB, Williams TD, Fraser WR (2014). </a:t>
            </a:r>
            <a:r>
              <a:rPr lang="de-DE" dirty="0" err="1"/>
              <a:t>Ecological</a:t>
            </a:r>
            <a:r>
              <a:rPr lang="de-DE" dirty="0"/>
              <a:t> sexual </a:t>
            </a:r>
            <a:r>
              <a:rPr lang="de-DE" dirty="0" err="1"/>
              <a:t>dimorphism</a:t>
            </a:r>
            <a:r>
              <a:rPr lang="de-DE" dirty="0"/>
              <a:t> and environmental </a:t>
            </a:r>
            <a:r>
              <a:rPr lang="de-DE" dirty="0" err="1"/>
              <a:t>variability</a:t>
            </a:r>
            <a:r>
              <a:rPr lang="de-DE" dirty="0"/>
              <a:t> </a:t>
            </a:r>
            <a:r>
              <a:rPr lang="de-DE" dirty="0" err="1"/>
              <a:t>within</a:t>
            </a:r>
            <a:r>
              <a:rPr lang="de-DE" dirty="0"/>
              <a:t> a </a:t>
            </a:r>
            <a:r>
              <a:rPr lang="de-DE" dirty="0" err="1"/>
              <a:t>community</a:t>
            </a:r>
            <a:r>
              <a:rPr lang="de-DE" dirty="0"/>
              <a:t> </a:t>
            </a:r>
            <a:r>
              <a:rPr lang="de-DE" dirty="0" err="1"/>
              <a:t>of</a:t>
            </a:r>
            <a:r>
              <a:rPr lang="de-DE" dirty="0"/>
              <a:t> </a:t>
            </a:r>
            <a:r>
              <a:rPr lang="de-DE" dirty="0" err="1"/>
              <a:t>Antarctic</a:t>
            </a:r>
            <a:r>
              <a:rPr lang="de-DE" dirty="0"/>
              <a:t> </a:t>
            </a:r>
            <a:r>
              <a:rPr lang="de-DE" dirty="0" err="1"/>
              <a:t>penguins</a:t>
            </a:r>
            <a:r>
              <a:rPr lang="de-DE" dirty="0"/>
              <a:t> (</a:t>
            </a:r>
            <a:r>
              <a:rPr lang="de-DE" dirty="0" err="1"/>
              <a:t>genus</a:t>
            </a:r>
            <a:r>
              <a:rPr lang="de-DE" dirty="0"/>
              <a:t> </a:t>
            </a:r>
            <a:r>
              <a:rPr lang="de-DE" i="1" dirty="0" err="1"/>
              <a:t>Pygoscelis</a:t>
            </a:r>
            <a:r>
              <a:rPr lang="de-DE" dirty="0"/>
              <a:t>). </a:t>
            </a:r>
            <a:r>
              <a:rPr lang="de-DE" dirty="0" err="1"/>
              <a:t>PLoS</a:t>
            </a:r>
            <a:r>
              <a:rPr lang="de-DE" dirty="0"/>
              <a:t> ONE 9(3):e90081. </a:t>
            </a:r>
            <a:r>
              <a:rPr lang="de-DE" dirty="0">
                <a:hlinkClick r:id="rId4"/>
              </a:rPr>
              <a:t>https://doi.org/10.1371/journal.pone.0090081</a:t>
            </a:r>
            <a:endParaRPr lang="de-DE" dirty="0"/>
          </a:p>
        </p:txBody>
      </p:sp>
      <p:sp>
        <p:nvSpPr>
          <p:cNvPr id="5" name="Foliennummernplatzhalter 4">
            <a:extLst>
              <a:ext uri="{FF2B5EF4-FFF2-40B4-BE49-F238E27FC236}">
                <a16:creationId xmlns:a16="http://schemas.microsoft.com/office/drawing/2014/main" id="{16F87870-FB2E-46A0-93E5-4F120AE6B82B}"/>
              </a:ext>
            </a:extLst>
          </p:cNvPr>
          <p:cNvSpPr>
            <a:spLocks noGrp="1"/>
          </p:cNvSpPr>
          <p:nvPr>
            <p:ph type="sldNum" sz="quarter" idx="12"/>
          </p:nvPr>
        </p:nvSpPr>
        <p:spPr/>
        <p:txBody>
          <a:bodyPr/>
          <a:lstStyle/>
          <a:p>
            <a:fld id="{1206269C-C24E-4E80-9A4B-E7E19BB59A67}" type="slidenum">
              <a:rPr lang="de-AT" smtClean="0"/>
              <a:pPr/>
              <a:t>40</a:t>
            </a:fld>
            <a:endParaRPr lang="de-AT" dirty="0"/>
          </a:p>
        </p:txBody>
      </p:sp>
      <p:pic>
        <p:nvPicPr>
          <p:cNvPr id="7" name="Grafik 6" descr="Ein Bild, das Text, Vektorgrafiken enthält.&#10;&#10;Automatisch generierte Beschreibung">
            <a:extLst>
              <a:ext uri="{FF2B5EF4-FFF2-40B4-BE49-F238E27FC236}">
                <a16:creationId xmlns:a16="http://schemas.microsoft.com/office/drawing/2014/main" id="{A3427ECF-C754-4F23-BEE0-B9CB531FA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332" y="207965"/>
            <a:ext cx="1463167" cy="1688738"/>
          </a:xfrm>
          <a:prstGeom prst="rect">
            <a:avLst/>
          </a:prstGeom>
        </p:spPr>
      </p:pic>
      <p:pic>
        <p:nvPicPr>
          <p:cNvPr id="9" name="Grafik 8">
            <a:extLst>
              <a:ext uri="{FF2B5EF4-FFF2-40B4-BE49-F238E27FC236}">
                <a16:creationId xmlns:a16="http://schemas.microsoft.com/office/drawing/2014/main" id="{BD4037C4-F860-4226-A227-D0B217F32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5167" y="2189901"/>
            <a:ext cx="2042332" cy="1314616"/>
          </a:xfrm>
          <a:prstGeom prst="rect">
            <a:avLst/>
          </a:prstGeom>
        </p:spPr>
      </p:pic>
      <p:sp>
        <p:nvSpPr>
          <p:cNvPr id="6" name="Fußzeilenplatzhalter 5">
            <a:extLst>
              <a:ext uri="{FF2B5EF4-FFF2-40B4-BE49-F238E27FC236}">
                <a16:creationId xmlns:a16="http://schemas.microsoft.com/office/drawing/2014/main" id="{98990AF6-5BE0-EAA0-A606-BB23F62E369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68936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DA01CE1A-1380-44F6-BABD-C65769108E41}"/>
              </a:ext>
            </a:extLst>
          </p:cNvPr>
          <p:cNvSpPr>
            <a:spLocks noGrp="1"/>
          </p:cNvSpPr>
          <p:nvPr>
            <p:ph type="subTitle" idx="1"/>
          </p:nvPr>
        </p:nvSpPr>
        <p:spPr/>
        <p:txBody>
          <a:bodyPr/>
          <a:lstStyle/>
          <a:p>
            <a:r>
              <a:rPr lang="de-DE" dirty="0"/>
              <a:t>Basics: Objects</a:t>
            </a:r>
          </a:p>
        </p:txBody>
      </p:sp>
      <p:sp>
        <p:nvSpPr>
          <p:cNvPr id="5" name="Foliennummernplatzhalter 4">
            <a:extLst>
              <a:ext uri="{FF2B5EF4-FFF2-40B4-BE49-F238E27FC236}">
                <a16:creationId xmlns:a16="http://schemas.microsoft.com/office/drawing/2014/main" id="{F9A518A6-811F-4F28-AA6A-794FD707BAFF}"/>
              </a:ext>
            </a:extLst>
          </p:cNvPr>
          <p:cNvSpPr>
            <a:spLocks noGrp="1"/>
          </p:cNvSpPr>
          <p:nvPr>
            <p:ph type="sldNum" sz="quarter" idx="12"/>
          </p:nvPr>
        </p:nvSpPr>
        <p:spPr/>
        <p:txBody>
          <a:bodyPr/>
          <a:lstStyle/>
          <a:p>
            <a:fld id="{1206269C-C24E-4E80-9A4B-E7E19BB59A67}" type="slidenum">
              <a:rPr lang="de-AT" smtClean="0"/>
              <a:pPr/>
              <a:t>41</a:t>
            </a:fld>
            <a:endParaRPr lang="de-AT" dirty="0"/>
          </a:p>
        </p:txBody>
      </p:sp>
      <p:sp>
        <p:nvSpPr>
          <p:cNvPr id="2" name="Fußzeilenplatzhalter 1">
            <a:extLst>
              <a:ext uri="{FF2B5EF4-FFF2-40B4-BE49-F238E27FC236}">
                <a16:creationId xmlns:a16="http://schemas.microsoft.com/office/drawing/2014/main" id="{2E1C0EED-7D35-A7F9-1755-EE441E718BC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9617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0BD93-1913-4AD2-8B9C-0F16F36F8DFD}"/>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objects</a:t>
            </a:r>
            <a:r>
              <a:rPr lang="de-DE" dirty="0"/>
              <a:t>?</a:t>
            </a:r>
          </a:p>
        </p:txBody>
      </p:sp>
      <p:sp>
        <p:nvSpPr>
          <p:cNvPr id="3" name="Textplatzhalter 2">
            <a:extLst>
              <a:ext uri="{FF2B5EF4-FFF2-40B4-BE49-F238E27FC236}">
                <a16:creationId xmlns:a16="http://schemas.microsoft.com/office/drawing/2014/main" id="{B79B44E6-DA59-4ED3-A248-A024A3139808}"/>
              </a:ext>
            </a:extLst>
          </p:cNvPr>
          <p:cNvSpPr>
            <a:spLocks noGrp="1"/>
          </p:cNvSpPr>
          <p:nvPr>
            <p:ph type="body" sz="quarter" idx="13"/>
          </p:nvPr>
        </p:nvSpPr>
        <p:spPr>
          <a:xfrm>
            <a:off x="539751" y="1317356"/>
            <a:ext cx="7978775" cy="3290644"/>
          </a:xfrm>
        </p:spPr>
        <p:txBody>
          <a:bodyPr/>
          <a:lstStyle/>
          <a:p>
            <a:r>
              <a:rPr lang="en-US" b="1" dirty="0"/>
              <a:t>Everything in R is an object </a:t>
            </a:r>
            <a:r>
              <a:rPr lang="de-DE" dirty="0"/>
              <a:t>(</a:t>
            </a:r>
            <a:r>
              <a:rPr lang="de-DE" dirty="0" err="1"/>
              <a:t>strictly</a:t>
            </a:r>
            <a:r>
              <a:rPr lang="de-DE" dirty="0"/>
              <a:t> </a:t>
            </a:r>
            <a:r>
              <a:rPr lang="de-DE" dirty="0" err="1"/>
              <a:t>speaking</a:t>
            </a:r>
            <a:r>
              <a:rPr lang="de-DE" dirty="0"/>
              <a:t>). </a:t>
            </a:r>
            <a:r>
              <a:rPr lang="de-DE" dirty="0" err="1"/>
              <a:t>There</a:t>
            </a:r>
            <a:r>
              <a:rPr lang="de-DE" dirty="0"/>
              <a:t> </a:t>
            </a:r>
            <a:r>
              <a:rPr lang="de-DE" dirty="0" err="1"/>
              <a:t>are</a:t>
            </a:r>
            <a:r>
              <a:rPr lang="de-DE" dirty="0"/>
              <a:t> simple </a:t>
            </a:r>
            <a:r>
              <a:rPr lang="de-DE" dirty="0" err="1"/>
              <a:t>objects</a:t>
            </a:r>
            <a:r>
              <a:rPr lang="de-DE" dirty="0"/>
              <a:t> (e.g. </a:t>
            </a:r>
            <a:r>
              <a:rPr lang="de-DE" dirty="0" err="1"/>
              <a:t>vectors</a:t>
            </a:r>
            <a:r>
              <a:rPr lang="de-DE" dirty="0"/>
              <a:t>, </a:t>
            </a:r>
            <a:r>
              <a:rPr lang="de-DE" dirty="0" err="1"/>
              <a:t>data</a:t>
            </a:r>
            <a:r>
              <a:rPr lang="de-DE" dirty="0"/>
              <a:t> </a:t>
            </a:r>
            <a:r>
              <a:rPr lang="de-DE" dirty="0" err="1"/>
              <a:t>frames</a:t>
            </a:r>
            <a:r>
              <a:rPr lang="de-DE" dirty="0"/>
              <a:t>) and </a:t>
            </a:r>
            <a:r>
              <a:rPr lang="de-DE" dirty="0" err="1"/>
              <a:t>complex</a:t>
            </a:r>
            <a:r>
              <a:rPr lang="de-DE" dirty="0"/>
              <a:t> </a:t>
            </a:r>
            <a:r>
              <a:rPr lang="de-DE" dirty="0" err="1"/>
              <a:t>objects</a:t>
            </a:r>
            <a:r>
              <a:rPr lang="de-DE" dirty="0"/>
              <a:t> (e.g. </a:t>
            </a:r>
            <a:r>
              <a:rPr lang="de-DE" dirty="0" err="1"/>
              <a:t>results</a:t>
            </a:r>
            <a:r>
              <a:rPr lang="de-DE" dirty="0"/>
              <a:t> </a:t>
            </a:r>
            <a:r>
              <a:rPr lang="de-DE" dirty="0" err="1"/>
              <a:t>from</a:t>
            </a:r>
            <a:r>
              <a:rPr lang="de-DE" dirty="0"/>
              <a:t> </a:t>
            </a:r>
            <a:r>
              <a:rPr lang="de-DE" dirty="0" err="1"/>
              <a:t>statistical</a:t>
            </a:r>
            <a:r>
              <a:rPr lang="de-DE" dirty="0"/>
              <a:t> </a:t>
            </a:r>
            <a:r>
              <a:rPr lang="de-DE" dirty="0" err="1"/>
              <a:t>methods</a:t>
            </a:r>
            <a:r>
              <a:rPr lang="de-DE" dirty="0"/>
              <a:t>)</a:t>
            </a:r>
          </a:p>
          <a:p>
            <a:r>
              <a:rPr lang="de-DE" dirty="0"/>
              <a:t>Objects </a:t>
            </a:r>
            <a:r>
              <a:rPr lang="de-DE" dirty="0" err="1"/>
              <a:t>are</a:t>
            </a:r>
            <a:r>
              <a:rPr lang="de-DE" dirty="0"/>
              <a:t> </a:t>
            </a:r>
            <a:r>
              <a:rPr lang="de-DE" dirty="0" err="1"/>
              <a:t>created</a:t>
            </a:r>
            <a:r>
              <a:rPr lang="de-DE" dirty="0"/>
              <a:t> and </a:t>
            </a:r>
            <a:r>
              <a:rPr lang="de-DE" dirty="0" err="1"/>
              <a:t>put</a:t>
            </a:r>
            <a:r>
              <a:rPr lang="de-DE" dirty="0"/>
              <a:t> in </a:t>
            </a:r>
            <a:r>
              <a:rPr lang="de-DE" dirty="0" err="1"/>
              <a:t>the</a:t>
            </a:r>
            <a:r>
              <a:rPr lang="de-DE" dirty="0"/>
              <a:t> </a:t>
            </a:r>
            <a:r>
              <a:rPr lang="de-DE" dirty="0" err="1"/>
              <a:t>environment</a:t>
            </a:r>
            <a:r>
              <a:rPr lang="de-DE" dirty="0"/>
              <a:t> </a:t>
            </a:r>
            <a:r>
              <a:rPr lang="de-DE" dirty="0" err="1"/>
              <a:t>by</a:t>
            </a:r>
            <a:r>
              <a:rPr lang="de-DE" dirty="0"/>
              <a:t> </a:t>
            </a:r>
            <a:r>
              <a:rPr lang="de-DE" dirty="0" err="1"/>
              <a:t>assigning</a:t>
            </a:r>
            <a:r>
              <a:rPr lang="de-DE" dirty="0"/>
              <a:t> </a:t>
            </a:r>
            <a:r>
              <a:rPr lang="de-DE" dirty="0" err="1"/>
              <a:t>something</a:t>
            </a:r>
            <a:r>
              <a:rPr lang="de-DE" dirty="0"/>
              <a:t> </a:t>
            </a:r>
            <a:r>
              <a:rPr lang="de-DE" dirty="0" err="1"/>
              <a:t>with</a:t>
            </a:r>
            <a:r>
              <a:rPr lang="de-DE" dirty="0"/>
              <a:t> </a:t>
            </a:r>
            <a:r>
              <a:rPr lang="de-DE" dirty="0" err="1"/>
              <a:t>the</a:t>
            </a:r>
            <a:r>
              <a:rPr lang="de-DE" dirty="0"/>
              <a:t> </a:t>
            </a:r>
            <a:r>
              <a:rPr lang="de-DE" dirty="0" err="1"/>
              <a:t>assignment</a:t>
            </a:r>
            <a:r>
              <a:rPr lang="de-DE" dirty="0"/>
              <a:t> </a:t>
            </a:r>
            <a:r>
              <a:rPr lang="de-DE" dirty="0" err="1"/>
              <a:t>symbol</a:t>
            </a:r>
            <a:r>
              <a:rPr lang="de-DE" dirty="0"/>
              <a:t> / </a:t>
            </a:r>
            <a:r>
              <a:rPr lang="de-DE" dirty="0" err="1"/>
              <a:t>arrow</a:t>
            </a:r>
            <a:r>
              <a:rPr lang="de-DE" dirty="0"/>
              <a:t> (</a:t>
            </a:r>
            <a:r>
              <a:rPr lang="de-DE" sz="1400" dirty="0">
                <a:highlight>
                  <a:srgbClr val="E6EFF3"/>
                </a:highlight>
                <a:latin typeface="Lucida Console" panose="020B0609040504020204" pitchFamily="49" charset="0"/>
              </a:rPr>
              <a:t>&lt;-</a:t>
            </a:r>
            <a:r>
              <a:rPr lang="de-DE" dirty="0"/>
              <a:t>). </a:t>
            </a:r>
            <a:r>
              <a:rPr lang="de-DE" dirty="0" err="1"/>
              <a:t>You</a:t>
            </a:r>
            <a:r>
              <a:rPr lang="de-DE" dirty="0"/>
              <a:t> </a:t>
            </a:r>
            <a:r>
              <a:rPr lang="de-DE" dirty="0" err="1"/>
              <a:t>can</a:t>
            </a:r>
            <a:r>
              <a:rPr lang="de-DE" dirty="0"/>
              <a:t> </a:t>
            </a:r>
            <a:r>
              <a:rPr lang="de-DE" dirty="0" err="1"/>
              <a:t>view</a:t>
            </a:r>
            <a:r>
              <a:rPr lang="de-DE" dirty="0"/>
              <a:t> </a:t>
            </a:r>
            <a:r>
              <a:rPr lang="de-DE" dirty="0" err="1"/>
              <a:t>available</a:t>
            </a:r>
            <a:r>
              <a:rPr lang="de-DE" dirty="0"/>
              <a:t> </a:t>
            </a:r>
            <a:r>
              <a:rPr lang="de-DE" dirty="0" err="1"/>
              <a:t>objects</a:t>
            </a:r>
            <a:r>
              <a:rPr lang="de-DE" dirty="0"/>
              <a:t> </a:t>
            </a:r>
            <a:r>
              <a:rPr lang="de-DE" dirty="0" err="1"/>
              <a:t>with</a:t>
            </a:r>
            <a:r>
              <a:rPr lang="de-DE" dirty="0"/>
              <a:t> </a:t>
            </a:r>
            <a:r>
              <a:rPr lang="de-DE" dirty="0" err="1"/>
              <a:t>the</a:t>
            </a:r>
            <a:r>
              <a:rPr lang="de-DE" dirty="0"/>
              <a:t> </a:t>
            </a:r>
            <a:r>
              <a:rPr lang="de-DE" dirty="0" err="1"/>
              <a:t>function</a:t>
            </a:r>
            <a:r>
              <a:rPr lang="de-DE" dirty="0"/>
              <a:t> </a:t>
            </a:r>
            <a:r>
              <a:rPr lang="de-DE" sz="1400" dirty="0" err="1">
                <a:highlight>
                  <a:srgbClr val="E6EFF3"/>
                </a:highlight>
                <a:latin typeface="Lucida Console" panose="020B0609040504020204" pitchFamily="49" charset="0"/>
              </a:rPr>
              <a:t>ls</a:t>
            </a:r>
            <a:r>
              <a:rPr lang="de-DE" sz="1400" dirty="0">
                <a:highlight>
                  <a:srgbClr val="E6EFF3"/>
                </a:highlight>
                <a:latin typeface="Lucida Console" panose="020B0609040504020204" pitchFamily="49" charset="0"/>
              </a:rPr>
              <a:t>()</a:t>
            </a:r>
            <a:r>
              <a:rPr lang="de-DE" dirty="0"/>
              <a:t>.</a:t>
            </a:r>
          </a:p>
          <a:p>
            <a:r>
              <a:rPr lang="en-US" dirty="0"/>
              <a:t>Objects can be addressed without quotation marks.</a:t>
            </a:r>
            <a:endParaRPr lang="de-DE" dirty="0"/>
          </a:p>
        </p:txBody>
      </p:sp>
      <p:sp>
        <p:nvSpPr>
          <p:cNvPr id="5" name="Foliennummernplatzhalter 4">
            <a:extLst>
              <a:ext uri="{FF2B5EF4-FFF2-40B4-BE49-F238E27FC236}">
                <a16:creationId xmlns:a16="http://schemas.microsoft.com/office/drawing/2014/main" id="{2481FA3F-C75C-4D2B-9865-A42E12B8CDBE}"/>
              </a:ext>
            </a:extLst>
          </p:cNvPr>
          <p:cNvSpPr>
            <a:spLocks noGrp="1"/>
          </p:cNvSpPr>
          <p:nvPr>
            <p:ph type="sldNum" sz="quarter" idx="12"/>
          </p:nvPr>
        </p:nvSpPr>
        <p:spPr/>
        <p:txBody>
          <a:bodyPr/>
          <a:lstStyle/>
          <a:p>
            <a:fld id="{1206269C-C24E-4E80-9A4B-E7E19BB59A67}" type="slidenum">
              <a:rPr lang="de-AT" smtClean="0"/>
              <a:pPr/>
              <a:t>42</a:t>
            </a:fld>
            <a:endParaRPr lang="de-AT" dirty="0"/>
          </a:p>
        </p:txBody>
      </p:sp>
      <p:pic>
        <p:nvPicPr>
          <p:cNvPr id="9" name="Grafik 8">
            <a:extLst>
              <a:ext uri="{FF2B5EF4-FFF2-40B4-BE49-F238E27FC236}">
                <a16:creationId xmlns:a16="http://schemas.microsoft.com/office/drawing/2014/main" id="{1ACA2ACC-FEAE-429D-82AF-B1A7B2A132F3}"/>
              </a:ext>
            </a:extLst>
          </p:cNvPr>
          <p:cNvPicPr>
            <a:picLocks noChangeAspect="1"/>
          </p:cNvPicPr>
          <p:nvPr/>
        </p:nvPicPr>
        <p:blipFill>
          <a:blip r:embed="rId2"/>
          <a:stretch>
            <a:fillRect/>
          </a:stretch>
        </p:blipFill>
        <p:spPr>
          <a:xfrm>
            <a:off x="2514313" y="3220683"/>
            <a:ext cx="4115374" cy="1476581"/>
          </a:xfrm>
          <a:custGeom>
            <a:avLst/>
            <a:gdLst>
              <a:gd name="connsiteX0" fmla="*/ 0 w 4115374"/>
              <a:gd name="connsiteY0" fmla="*/ 0 h 1476581"/>
              <a:gd name="connsiteX1" fmla="*/ 603588 w 4115374"/>
              <a:gd name="connsiteY1" fmla="*/ 0 h 1476581"/>
              <a:gd name="connsiteX2" fmla="*/ 1207176 w 4115374"/>
              <a:gd name="connsiteY2" fmla="*/ 0 h 1476581"/>
              <a:gd name="connsiteX3" fmla="*/ 1893072 w 4115374"/>
              <a:gd name="connsiteY3" fmla="*/ 0 h 1476581"/>
              <a:gd name="connsiteX4" fmla="*/ 2578968 w 4115374"/>
              <a:gd name="connsiteY4" fmla="*/ 0 h 1476581"/>
              <a:gd name="connsiteX5" fmla="*/ 3347171 w 4115374"/>
              <a:gd name="connsiteY5" fmla="*/ 0 h 1476581"/>
              <a:gd name="connsiteX6" fmla="*/ 4115374 w 4115374"/>
              <a:gd name="connsiteY6" fmla="*/ 0 h 1476581"/>
              <a:gd name="connsiteX7" fmla="*/ 4115374 w 4115374"/>
              <a:gd name="connsiteY7" fmla="*/ 521725 h 1476581"/>
              <a:gd name="connsiteX8" fmla="*/ 4115374 w 4115374"/>
              <a:gd name="connsiteY8" fmla="*/ 1028685 h 1476581"/>
              <a:gd name="connsiteX9" fmla="*/ 4115374 w 4115374"/>
              <a:gd name="connsiteY9" fmla="*/ 1476581 h 1476581"/>
              <a:gd name="connsiteX10" fmla="*/ 3388325 w 4115374"/>
              <a:gd name="connsiteY10" fmla="*/ 1476581 h 1476581"/>
              <a:gd name="connsiteX11" fmla="*/ 2620121 w 4115374"/>
              <a:gd name="connsiteY11" fmla="*/ 1476581 h 1476581"/>
              <a:gd name="connsiteX12" fmla="*/ 1851918 w 4115374"/>
              <a:gd name="connsiteY12" fmla="*/ 1476581 h 1476581"/>
              <a:gd name="connsiteX13" fmla="*/ 1124869 w 4115374"/>
              <a:gd name="connsiteY13" fmla="*/ 1476581 h 1476581"/>
              <a:gd name="connsiteX14" fmla="*/ 0 w 4115374"/>
              <a:gd name="connsiteY14" fmla="*/ 1476581 h 1476581"/>
              <a:gd name="connsiteX15" fmla="*/ 0 w 4115374"/>
              <a:gd name="connsiteY15" fmla="*/ 984387 h 1476581"/>
              <a:gd name="connsiteX16" fmla="*/ 0 w 4115374"/>
              <a:gd name="connsiteY16" fmla="*/ 477428 h 1476581"/>
              <a:gd name="connsiteX17" fmla="*/ 0 w 4115374"/>
              <a:gd name="connsiteY17" fmla="*/ 0 h 147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15374" h="1476581" fill="none" extrusionOk="0">
                <a:moveTo>
                  <a:pt x="0" y="0"/>
                </a:moveTo>
                <a:cubicBezTo>
                  <a:pt x="278546" y="-1091"/>
                  <a:pt x="362601" y="-6879"/>
                  <a:pt x="603588" y="0"/>
                </a:cubicBezTo>
                <a:cubicBezTo>
                  <a:pt x="844575" y="6879"/>
                  <a:pt x="929003" y="9444"/>
                  <a:pt x="1207176" y="0"/>
                </a:cubicBezTo>
                <a:cubicBezTo>
                  <a:pt x="1485349" y="-9444"/>
                  <a:pt x="1558030" y="11480"/>
                  <a:pt x="1893072" y="0"/>
                </a:cubicBezTo>
                <a:cubicBezTo>
                  <a:pt x="2228114" y="-11480"/>
                  <a:pt x="2409119" y="-22929"/>
                  <a:pt x="2578968" y="0"/>
                </a:cubicBezTo>
                <a:cubicBezTo>
                  <a:pt x="2748817" y="22929"/>
                  <a:pt x="3095183" y="544"/>
                  <a:pt x="3347171" y="0"/>
                </a:cubicBezTo>
                <a:cubicBezTo>
                  <a:pt x="3599159" y="-544"/>
                  <a:pt x="3763073" y="4248"/>
                  <a:pt x="4115374" y="0"/>
                </a:cubicBezTo>
                <a:cubicBezTo>
                  <a:pt x="4104027" y="242658"/>
                  <a:pt x="4104036" y="334617"/>
                  <a:pt x="4115374" y="521725"/>
                </a:cubicBezTo>
                <a:cubicBezTo>
                  <a:pt x="4126712" y="708834"/>
                  <a:pt x="4133772" y="818071"/>
                  <a:pt x="4115374" y="1028685"/>
                </a:cubicBezTo>
                <a:cubicBezTo>
                  <a:pt x="4096976" y="1239299"/>
                  <a:pt x="4134566" y="1260834"/>
                  <a:pt x="4115374" y="1476581"/>
                </a:cubicBezTo>
                <a:cubicBezTo>
                  <a:pt x="3838817" y="1442244"/>
                  <a:pt x="3576557" y="1466219"/>
                  <a:pt x="3388325" y="1476581"/>
                </a:cubicBezTo>
                <a:cubicBezTo>
                  <a:pt x="3200093" y="1486943"/>
                  <a:pt x="2780524" y="1485106"/>
                  <a:pt x="2620121" y="1476581"/>
                </a:cubicBezTo>
                <a:cubicBezTo>
                  <a:pt x="2459718" y="1468056"/>
                  <a:pt x="2129040" y="1473047"/>
                  <a:pt x="1851918" y="1476581"/>
                </a:cubicBezTo>
                <a:cubicBezTo>
                  <a:pt x="1574796" y="1480115"/>
                  <a:pt x="1359989" y="1460084"/>
                  <a:pt x="1124869" y="1476581"/>
                </a:cubicBezTo>
                <a:cubicBezTo>
                  <a:pt x="889749" y="1493078"/>
                  <a:pt x="556372" y="1497370"/>
                  <a:pt x="0" y="1476581"/>
                </a:cubicBezTo>
                <a:cubicBezTo>
                  <a:pt x="-5970" y="1329605"/>
                  <a:pt x="9089" y="1216250"/>
                  <a:pt x="0" y="984387"/>
                </a:cubicBezTo>
                <a:cubicBezTo>
                  <a:pt x="-9089" y="752524"/>
                  <a:pt x="-19019" y="685987"/>
                  <a:pt x="0" y="477428"/>
                </a:cubicBezTo>
                <a:cubicBezTo>
                  <a:pt x="19019" y="268869"/>
                  <a:pt x="11186" y="210702"/>
                  <a:pt x="0" y="0"/>
                </a:cubicBezTo>
                <a:close/>
              </a:path>
              <a:path w="4115374" h="1476581" stroke="0" extrusionOk="0">
                <a:moveTo>
                  <a:pt x="0" y="0"/>
                </a:moveTo>
                <a:cubicBezTo>
                  <a:pt x="323982" y="6432"/>
                  <a:pt x="464973" y="-8548"/>
                  <a:pt x="685896" y="0"/>
                </a:cubicBezTo>
                <a:cubicBezTo>
                  <a:pt x="906819" y="8548"/>
                  <a:pt x="1149025" y="-25383"/>
                  <a:pt x="1454099" y="0"/>
                </a:cubicBezTo>
                <a:cubicBezTo>
                  <a:pt x="1759173" y="25383"/>
                  <a:pt x="1786760" y="24779"/>
                  <a:pt x="2016533" y="0"/>
                </a:cubicBezTo>
                <a:cubicBezTo>
                  <a:pt x="2246306" y="-24779"/>
                  <a:pt x="2457659" y="11882"/>
                  <a:pt x="2702429" y="0"/>
                </a:cubicBezTo>
                <a:cubicBezTo>
                  <a:pt x="2947199" y="-11882"/>
                  <a:pt x="3273710" y="-11412"/>
                  <a:pt x="3429478" y="0"/>
                </a:cubicBezTo>
                <a:cubicBezTo>
                  <a:pt x="3585246" y="11412"/>
                  <a:pt x="3902675" y="2188"/>
                  <a:pt x="4115374" y="0"/>
                </a:cubicBezTo>
                <a:cubicBezTo>
                  <a:pt x="4124591" y="173026"/>
                  <a:pt x="4124491" y="355116"/>
                  <a:pt x="4115374" y="447896"/>
                </a:cubicBezTo>
                <a:cubicBezTo>
                  <a:pt x="4106257" y="540676"/>
                  <a:pt x="4137842" y="710068"/>
                  <a:pt x="4115374" y="910558"/>
                </a:cubicBezTo>
                <a:cubicBezTo>
                  <a:pt x="4092906" y="1111048"/>
                  <a:pt x="4100384" y="1276015"/>
                  <a:pt x="4115374" y="1476581"/>
                </a:cubicBezTo>
                <a:cubicBezTo>
                  <a:pt x="3863045" y="1491203"/>
                  <a:pt x="3662129" y="1504237"/>
                  <a:pt x="3347171" y="1476581"/>
                </a:cubicBezTo>
                <a:cubicBezTo>
                  <a:pt x="3032213" y="1448925"/>
                  <a:pt x="2960143" y="1510321"/>
                  <a:pt x="2661275" y="1476581"/>
                </a:cubicBezTo>
                <a:cubicBezTo>
                  <a:pt x="2362407" y="1442841"/>
                  <a:pt x="2216209" y="1500956"/>
                  <a:pt x="2016533" y="1476581"/>
                </a:cubicBezTo>
                <a:cubicBezTo>
                  <a:pt x="1816857" y="1452206"/>
                  <a:pt x="1581931" y="1472276"/>
                  <a:pt x="1454099" y="1476581"/>
                </a:cubicBezTo>
                <a:cubicBezTo>
                  <a:pt x="1326267" y="1480886"/>
                  <a:pt x="993022" y="1488908"/>
                  <a:pt x="727049" y="1476581"/>
                </a:cubicBezTo>
                <a:cubicBezTo>
                  <a:pt x="461076" y="1464255"/>
                  <a:pt x="223820" y="1441086"/>
                  <a:pt x="0" y="1476581"/>
                </a:cubicBezTo>
                <a:cubicBezTo>
                  <a:pt x="2733" y="1231712"/>
                  <a:pt x="1063" y="1185462"/>
                  <a:pt x="0" y="969622"/>
                </a:cubicBezTo>
                <a:cubicBezTo>
                  <a:pt x="-1063" y="753782"/>
                  <a:pt x="3041" y="704884"/>
                  <a:pt x="0" y="492194"/>
                </a:cubicBezTo>
                <a:cubicBezTo>
                  <a:pt x="-3041" y="279504"/>
                  <a:pt x="7081" y="183152"/>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94BEF6B-6F57-5855-B7A3-06E7787D4E3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65752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B99D6-240C-4567-ADCF-0DDA6B2F7FCC}"/>
              </a:ext>
            </a:extLst>
          </p:cNvPr>
          <p:cNvSpPr>
            <a:spLocks noGrp="1"/>
          </p:cNvSpPr>
          <p:nvPr>
            <p:ph type="title"/>
          </p:nvPr>
        </p:nvSpPr>
        <p:spPr/>
        <p:txBody>
          <a:bodyPr/>
          <a:lstStyle/>
          <a:p>
            <a:r>
              <a:rPr lang="de-DE" dirty="0" err="1"/>
              <a:t>Assignment</a:t>
            </a:r>
            <a:r>
              <a:rPr lang="de-DE" dirty="0"/>
              <a:t> </a:t>
            </a:r>
            <a:r>
              <a:rPr lang="de-DE" dirty="0" err="1"/>
              <a:t>operator</a:t>
            </a:r>
            <a:r>
              <a:rPr lang="de-DE" dirty="0"/>
              <a:t> &lt;- </a:t>
            </a:r>
          </a:p>
        </p:txBody>
      </p:sp>
      <p:sp>
        <p:nvSpPr>
          <p:cNvPr id="5" name="Foliennummernplatzhalter 4">
            <a:extLst>
              <a:ext uri="{FF2B5EF4-FFF2-40B4-BE49-F238E27FC236}">
                <a16:creationId xmlns:a16="http://schemas.microsoft.com/office/drawing/2014/main" id="{A0838517-B7EF-4C40-B87C-AA9629B8EAB3}"/>
              </a:ext>
            </a:extLst>
          </p:cNvPr>
          <p:cNvSpPr>
            <a:spLocks noGrp="1"/>
          </p:cNvSpPr>
          <p:nvPr>
            <p:ph type="sldNum" sz="quarter" idx="12"/>
          </p:nvPr>
        </p:nvSpPr>
        <p:spPr/>
        <p:txBody>
          <a:bodyPr/>
          <a:lstStyle/>
          <a:p>
            <a:fld id="{1206269C-C24E-4E80-9A4B-E7E19BB59A67}" type="slidenum">
              <a:rPr lang="de-AT" smtClean="0"/>
              <a:pPr/>
              <a:t>43</a:t>
            </a:fld>
            <a:endParaRPr lang="de-AT" dirty="0"/>
          </a:p>
        </p:txBody>
      </p:sp>
      <p:sp>
        <p:nvSpPr>
          <p:cNvPr id="7" name="Textfeld 6">
            <a:extLst>
              <a:ext uri="{FF2B5EF4-FFF2-40B4-BE49-F238E27FC236}">
                <a16:creationId xmlns:a16="http://schemas.microsoft.com/office/drawing/2014/main" id="{C8D25BAF-7B49-4D32-B486-F0D5E20217A8}"/>
              </a:ext>
            </a:extLst>
          </p:cNvPr>
          <p:cNvSpPr txBox="1"/>
          <p:nvPr/>
        </p:nvSpPr>
        <p:spPr>
          <a:xfrm>
            <a:off x="536693" y="3936723"/>
            <a:ext cx="7981832"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sz="1600" dirty="0">
                <a:highlight>
                  <a:srgbClr val="E6EFF3"/>
                </a:highlight>
                <a:latin typeface="Lucida Console" panose="020B0609040504020204" pitchFamily="49" charset="0"/>
                <a:cs typeface="Calibri" panose="020F0502020204030204" pitchFamily="34" charset="0"/>
              </a:rPr>
              <a:t>in R: </a:t>
            </a:r>
            <a:r>
              <a:rPr lang="de-DE" sz="1600" dirty="0" err="1">
                <a:highlight>
                  <a:srgbClr val="E6EFF3"/>
                </a:highlight>
                <a:latin typeface="Lucida Console" panose="020B0609040504020204" pitchFamily="49" charset="0"/>
                <a:cs typeface="Calibri" panose="020F0502020204030204" pitchFamily="34" charset="0"/>
              </a:rPr>
              <a:t>my_object</a:t>
            </a:r>
            <a:r>
              <a:rPr lang="de-DE" sz="1600" dirty="0">
                <a:highlight>
                  <a:srgbClr val="E6EFF3"/>
                </a:highlight>
                <a:latin typeface="Lucida Console" panose="020B0609040504020204" pitchFamily="49" charset="0"/>
                <a:cs typeface="Calibri" panose="020F0502020204030204" pitchFamily="34" charset="0"/>
              </a:rPr>
              <a:t> &lt;- </a:t>
            </a:r>
            <a:r>
              <a:rPr lang="de-DE" sz="1600" dirty="0" err="1">
                <a:highlight>
                  <a:srgbClr val="E6EFF3"/>
                </a:highlight>
                <a:latin typeface="Lucida Console" panose="020B0609040504020204" pitchFamily="49" charset="0"/>
                <a:cs typeface="Calibri" panose="020F0502020204030204" pitchFamily="34" charset="0"/>
              </a:rPr>
              <a:t>function</a:t>
            </a:r>
            <a:r>
              <a:rPr lang="de-DE" sz="1600" dirty="0">
                <a:highlight>
                  <a:srgbClr val="E6EFF3"/>
                </a:highlight>
                <a:latin typeface="Lucida Console" panose="020B0609040504020204" pitchFamily="49" charset="0"/>
                <a:cs typeface="Calibri" panose="020F0502020204030204" pitchFamily="34" charset="0"/>
              </a:rPr>
              <a:t>(x) </a:t>
            </a:r>
          </a:p>
        </p:txBody>
      </p:sp>
      <p:sp>
        <p:nvSpPr>
          <p:cNvPr id="8" name="Textfeld 7">
            <a:extLst>
              <a:ext uri="{FF2B5EF4-FFF2-40B4-BE49-F238E27FC236}">
                <a16:creationId xmlns:a16="http://schemas.microsoft.com/office/drawing/2014/main" id="{FF351BEC-5A72-4634-B6D6-8C61B80AFD23}"/>
              </a:ext>
            </a:extLst>
          </p:cNvPr>
          <p:cNvSpPr txBox="1"/>
          <p:nvPr/>
        </p:nvSpPr>
        <p:spPr>
          <a:xfrm>
            <a:off x="4572001"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❶ </a:t>
            </a:r>
            <a:r>
              <a:rPr lang="de-DE" dirty="0" err="1">
                <a:latin typeface="Calibri" panose="020F0502020204030204" pitchFamily="34" charset="0"/>
                <a:cs typeface="Calibri" panose="020F0502020204030204" pitchFamily="34" charset="0"/>
              </a:rPr>
              <a:t>calculate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term</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right</a:t>
            </a:r>
            <a:endParaRPr lang="de-DE" dirty="0">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id="{6FB2C25B-61A5-4BBA-82CE-F0E7828A12F3}"/>
              </a:ext>
            </a:extLst>
          </p:cNvPr>
          <p:cNvSpPr txBox="1"/>
          <p:nvPr/>
        </p:nvSpPr>
        <p:spPr>
          <a:xfrm>
            <a:off x="536693"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❷ and </a:t>
            </a:r>
            <a:r>
              <a:rPr lang="de-DE" dirty="0" err="1">
                <a:latin typeface="Calibri" panose="020F0502020204030204" pitchFamily="34" charset="0"/>
                <a:cs typeface="Calibri" panose="020F0502020204030204" pitchFamily="34" charset="0"/>
              </a:rPr>
              <a:t>put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it</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this</a:t>
            </a:r>
            <a:r>
              <a:rPr lang="de-DE" dirty="0">
                <a:latin typeface="Calibri" panose="020F0502020204030204" pitchFamily="34" charset="0"/>
                <a:cs typeface="Calibri" panose="020F0502020204030204" pitchFamily="34" charset="0"/>
              </a:rPr>
              <a:t> box.</a:t>
            </a:r>
          </a:p>
        </p:txBody>
      </p:sp>
      <p:grpSp>
        <p:nvGrpSpPr>
          <p:cNvPr id="22" name="Gruppieren 21">
            <a:extLst>
              <a:ext uri="{FF2B5EF4-FFF2-40B4-BE49-F238E27FC236}">
                <a16:creationId xmlns:a16="http://schemas.microsoft.com/office/drawing/2014/main" id="{EAF35B7D-90B8-42AE-819B-9D58A0B2C324}"/>
              </a:ext>
            </a:extLst>
          </p:cNvPr>
          <p:cNvGrpSpPr/>
          <p:nvPr/>
        </p:nvGrpSpPr>
        <p:grpSpPr>
          <a:xfrm>
            <a:off x="3015948" y="1544872"/>
            <a:ext cx="3237939" cy="1777241"/>
            <a:chOff x="2273583" y="1104857"/>
            <a:chExt cx="3237939" cy="1777241"/>
          </a:xfrm>
        </p:grpSpPr>
        <p:sp>
          <p:nvSpPr>
            <p:cNvPr id="14" name="Pfeil: nach unten gekrümmt 13">
              <a:extLst>
                <a:ext uri="{FF2B5EF4-FFF2-40B4-BE49-F238E27FC236}">
                  <a16:creationId xmlns:a16="http://schemas.microsoft.com/office/drawing/2014/main" id="{A3D8AF67-3FB8-4FC8-A3FF-A3358970E036}"/>
                </a:ext>
              </a:extLst>
            </p:cNvPr>
            <p:cNvSpPr/>
            <p:nvPr/>
          </p:nvSpPr>
          <p:spPr>
            <a:xfrm flipH="1">
              <a:off x="2846327" y="1104857"/>
              <a:ext cx="2035055" cy="528184"/>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solidFill>
                  <a:schemeClr val="tx1"/>
                </a:solidFill>
              </a:endParaRPr>
            </a:p>
          </p:txBody>
        </p:sp>
        <p:grpSp>
          <p:nvGrpSpPr>
            <p:cNvPr id="19" name="Gruppieren 18">
              <a:extLst>
                <a:ext uri="{FF2B5EF4-FFF2-40B4-BE49-F238E27FC236}">
                  <a16:creationId xmlns:a16="http://schemas.microsoft.com/office/drawing/2014/main" id="{96DE1034-5B1C-4704-ADB9-3BB741E28833}"/>
                </a:ext>
              </a:extLst>
            </p:cNvPr>
            <p:cNvGrpSpPr/>
            <p:nvPr/>
          </p:nvGrpSpPr>
          <p:grpSpPr>
            <a:xfrm>
              <a:off x="2273583" y="1565579"/>
              <a:ext cx="1259230" cy="1309742"/>
              <a:chOff x="2273583" y="1565579"/>
              <a:chExt cx="1259230" cy="1309742"/>
            </a:xfrm>
          </p:grpSpPr>
          <p:pic>
            <p:nvPicPr>
              <p:cNvPr id="11" name="Grafik 10" descr="Karton geöffnet Silhouette">
                <a:extLst>
                  <a:ext uri="{FF2B5EF4-FFF2-40B4-BE49-F238E27FC236}">
                    <a16:creationId xmlns:a16="http://schemas.microsoft.com/office/drawing/2014/main" id="{C5257ED5-7B38-4797-A363-FDCD1BB14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2876" y="1565579"/>
                <a:ext cx="1129937" cy="1129937"/>
              </a:xfrm>
              <a:prstGeom prst="rect">
                <a:avLst/>
              </a:prstGeom>
            </p:spPr>
          </p:pic>
          <p:sp>
            <p:nvSpPr>
              <p:cNvPr id="18" name="Textfeld 17">
                <a:extLst>
                  <a:ext uri="{FF2B5EF4-FFF2-40B4-BE49-F238E27FC236}">
                    <a16:creationId xmlns:a16="http://schemas.microsoft.com/office/drawing/2014/main" id="{EA7D5769-3C1D-4461-84C9-4106FAAE9C17}"/>
                  </a:ext>
                </a:extLst>
              </p:cNvPr>
              <p:cNvSpPr txBox="1"/>
              <p:nvPr/>
            </p:nvSpPr>
            <p:spPr>
              <a:xfrm>
                <a:off x="2273583" y="2505989"/>
                <a:ext cx="1210588"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my_</a:t>
                </a:r>
                <a:r>
                  <a:rPr lang="de-DE" b="1" dirty="0" err="1">
                    <a:latin typeface="Calibri" panose="020F0502020204030204" pitchFamily="34" charset="0"/>
                    <a:cs typeface="Calibri" panose="020F0502020204030204" pitchFamily="34" charset="0"/>
                  </a:rPr>
                  <a:t>object</a:t>
                </a:r>
                <a:endParaRPr lang="de-DE" b="1" dirty="0">
                  <a:latin typeface="Calibri" panose="020F0502020204030204" pitchFamily="34" charset="0"/>
                  <a:cs typeface="Calibri" panose="020F0502020204030204" pitchFamily="34" charset="0"/>
                </a:endParaRPr>
              </a:p>
            </p:txBody>
          </p:sp>
        </p:grpSp>
        <p:grpSp>
          <p:nvGrpSpPr>
            <p:cNvPr id="21" name="Gruppieren 20">
              <a:extLst>
                <a:ext uri="{FF2B5EF4-FFF2-40B4-BE49-F238E27FC236}">
                  <a16:creationId xmlns:a16="http://schemas.microsoft.com/office/drawing/2014/main" id="{B058A459-4AF4-4CC9-8C25-7C2B7891FC5C}"/>
                </a:ext>
              </a:extLst>
            </p:cNvPr>
            <p:cNvGrpSpPr/>
            <p:nvPr/>
          </p:nvGrpSpPr>
          <p:grpSpPr>
            <a:xfrm>
              <a:off x="4233608" y="1671895"/>
              <a:ext cx="1277914" cy="1210203"/>
              <a:chOff x="4233608" y="1671895"/>
              <a:chExt cx="1277914" cy="1210203"/>
            </a:xfrm>
          </p:grpSpPr>
          <p:pic>
            <p:nvPicPr>
              <p:cNvPr id="16" name="Grafik 15" descr="Taschenrechner Silhouette">
                <a:extLst>
                  <a:ext uri="{FF2B5EF4-FFF2-40B4-BE49-F238E27FC236}">
                    <a16:creationId xmlns:a16="http://schemas.microsoft.com/office/drawing/2014/main" id="{0C863DB9-63C2-448D-B450-73399156F3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24182" y="1671895"/>
                <a:ext cx="914400" cy="914400"/>
              </a:xfrm>
              <a:prstGeom prst="rect">
                <a:avLst/>
              </a:prstGeom>
            </p:spPr>
          </p:pic>
          <p:sp>
            <p:nvSpPr>
              <p:cNvPr id="20" name="Textfeld 19">
                <a:extLst>
                  <a:ext uri="{FF2B5EF4-FFF2-40B4-BE49-F238E27FC236}">
                    <a16:creationId xmlns:a16="http://schemas.microsoft.com/office/drawing/2014/main" id="{D92892A0-C59E-4C58-A811-2D0689651B01}"/>
                  </a:ext>
                </a:extLst>
              </p:cNvPr>
              <p:cNvSpPr txBox="1"/>
              <p:nvPr/>
            </p:nvSpPr>
            <p:spPr>
              <a:xfrm>
                <a:off x="4233608" y="2512766"/>
                <a:ext cx="1277914"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function</a:t>
                </a:r>
                <a:r>
                  <a:rPr lang="de-DE" b="1" dirty="0"/>
                  <a:t>(x)</a:t>
                </a:r>
                <a:endParaRPr lang="de-DE" b="1" dirty="0">
                  <a:latin typeface="Calibri" panose="020F0502020204030204" pitchFamily="34" charset="0"/>
                  <a:cs typeface="Calibri" panose="020F0502020204030204" pitchFamily="34" charset="0"/>
                </a:endParaRPr>
              </a:p>
            </p:txBody>
          </p:sp>
        </p:grpSp>
      </p:grpSp>
      <p:sp>
        <p:nvSpPr>
          <p:cNvPr id="3" name="Fußzeilenplatzhalter 2">
            <a:extLst>
              <a:ext uri="{FF2B5EF4-FFF2-40B4-BE49-F238E27FC236}">
                <a16:creationId xmlns:a16="http://schemas.microsoft.com/office/drawing/2014/main" id="{1A02E856-4AE8-5153-E1E0-BD2CEA78112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054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077004-98D8-484F-B1D5-E62E953FA24F}"/>
              </a:ext>
            </a:extLst>
          </p:cNvPr>
          <p:cNvSpPr>
            <a:spLocks noGrp="1"/>
          </p:cNvSpPr>
          <p:nvPr>
            <p:ph type="title"/>
          </p:nvPr>
        </p:nvSpPr>
        <p:spPr/>
        <p:txBody>
          <a:bodyPr/>
          <a:lstStyle/>
          <a:p>
            <a:r>
              <a:rPr lang="en-US" dirty="0"/>
              <a:t>Objects are put in the environment</a:t>
            </a:r>
            <a:endParaRPr lang="de-DE" dirty="0"/>
          </a:p>
        </p:txBody>
      </p:sp>
      <p:sp>
        <p:nvSpPr>
          <p:cNvPr id="3" name="Textplatzhalter 2">
            <a:extLst>
              <a:ext uri="{FF2B5EF4-FFF2-40B4-BE49-F238E27FC236}">
                <a16:creationId xmlns:a16="http://schemas.microsoft.com/office/drawing/2014/main" id="{4F5608FF-2B96-437E-84B0-568079B59763}"/>
              </a:ext>
            </a:extLst>
          </p:cNvPr>
          <p:cNvSpPr>
            <a:spLocks noGrp="1"/>
          </p:cNvSpPr>
          <p:nvPr>
            <p:ph type="body" sz="quarter" idx="13"/>
          </p:nvPr>
        </p:nvSpPr>
        <p:spPr>
          <a:xfrm>
            <a:off x="5138381" y="1485900"/>
            <a:ext cx="3380145" cy="3122100"/>
          </a:xfrm>
        </p:spPr>
        <p:txBody>
          <a:bodyPr>
            <a:normAutofit lnSpcReduction="10000"/>
          </a:bodyPr>
          <a:lstStyle/>
          <a:p>
            <a:r>
              <a:rPr lang="en-US" dirty="0"/>
              <a:t>Objects in the environment can be displayed in the console</a:t>
            </a:r>
            <a:r>
              <a:rPr lang="de-DE" dirty="0"/>
              <a:t>, …</a:t>
            </a:r>
          </a:p>
          <a:p>
            <a:pPr lvl="1"/>
            <a:r>
              <a:rPr lang="de-DE" sz="1600" dirty="0" err="1">
                <a:highlight>
                  <a:srgbClr val="E6EFF3"/>
                </a:highlight>
                <a:latin typeface="Lucida Console" panose="020B0609040504020204" pitchFamily="49" charset="0"/>
              </a:rPr>
              <a:t>print</a:t>
            </a:r>
            <a:r>
              <a:rPr lang="de-DE" sz="1600" dirty="0">
                <a:highlight>
                  <a:srgbClr val="E6EFF3"/>
                </a:highlight>
                <a:latin typeface="Lucida Console" panose="020B0609040504020204" pitchFamily="49" charset="0"/>
              </a:rPr>
              <a:t>(   )</a:t>
            </a:r>
          </a:p>
          <a:p>
            <a:endParaRPr lang="de-DE" dirty="0"/>
          </a:p>
          <a:p>
            <a:r>
              <a:rPr lang="de-DE" dirty="0" err="1"/>
              <a:t>processed</a:t>
            </a:r>
            <a:r>
              <a:rPr lang="de-DE" dirty="0"/>
              <a:t> </a:t>
            </a:r>
            <a:r>
              <a:rPr lang="de-DE" dirty="0" err="1"/>
              <a:t>further</a:t>
            </a:r>
            <a:r>
              <a:rPr lang="de-DE" dirty="0"/>
              <a:t> and …</a:t>
            </a:r>
          </a:p>
          <a:p>
            <a:pPr lvl="1"/>
            <a:r>
              <a:rPr lang="de-DE" dirty="0"/>
              <a:t>       + 5</a:t>
            </a:r>
          </a:p>
          <a:p>
            <a:endParaRPr lang="de-DE" dirty="0"/>
          </a:p>
          <a:p>
            <a:r>
              <a:rPr lang="de-DE" dirty="0" err="1"/>
              <a:t>saved</a:t>
            </a:r>
            <a:r>
              <a:rPr lang="de-DE" dirty="0"/>
              <a:t> </a:t>
            </a:r>
            <a:r>
              <a:rPr lang="de-DE" dirty="0" err="1"/>
              <a:t>into</a:t>
            </a:r>
            <a:r>
              <a:rPr lang="de-DE" dirty="0"/>
              <a:t> different </a:t>
            </a:r>
            <a:r>
              <a:rPr lang="de-DE" dirty="0" err="1"/>
              <a:t>or</a:t>
            </a:r>
            <a:r>
              <a:rPr lang="de-DE" dirty="0"/>
              <a:t> </a:t>
            </a:r>
            <a:r>
              <a:rPr lang="de-DE" dirty="0" err="1"/>
              <a:t>the</a:t>
            </a:r>
            <a:r>
              <a:rPr lang="de-DE" dirty="0"/>
              <a:t> same </a:t>
            </a:r>
            <a:r>
              <a:rPr lang="de-DE" dirty="0" err="1"/>
              <a:t>objects</a:t>
            </a:r>
            <a:r>
              <a:rPr lang="de-DE" dirty="0"/>
              <a:t>.</a:t>
            </a:r>
          </a:p>
          <a:p>
            <a:pPr lvl="1"/>
            <a:r>
              <a:rPr lang="de-DE" dirty="0"/>
              <a:t>        &lt;-           + 5</a:t>
            </a:r>
          </a:p>
        </p:txBody>
      </p:sp>
      <p:sp>
        <p:nvSpPr>
          <p:cNvPr id="5" name="Foliennummernplatzhalter 4">
            <a:extLst>
              <a:ext uri="{FF2B5EF4-FFF2-40B4-BE49-F238E27FC236}">
                <a16:creationId xmlns:a16="http://schemas.microsoft.com/office/drawing/2014/main" id="{51AC1F31-213A-44E2-B2FE-661F849CEDE3}"/>
              </a:ext>
            </a:extLst>
          </p:cNvPr>
          <p:cNvSpPr>
            <a:spLocks noGrp="1"/>
          </p:cNvSpPr>
          <p:nvPr>
            <p:ph type="sldNum" sz="quarter" idx="12"/>
          </p:nvPr>
        </p:nvSpPr>
        <p:spPr/>
        <p:txBody>
          <a:bodyPr/>
          <a:lstStyle/>
          <a:p>
            <a:fld id="{1206269C-C24E-4E80-9A4B-E7E19BB59A67}" type="slidenum">
              <a:rPr lang="de-AT" smtClean="0"/>
              <a:pPr/>
              <a:t>44</a:t>
            </a:fld>
            <a:endParaRPr lang="de-AT" dirty="0"/>
          </a:p>
        </p:txBody>
      </p:sp>
      <p:grpSp>
        <p:nvGrpSpPr>
          <p:cNvPr id="35" name="Gruppieren 34">
            <a:extLst>
              <a:ext uri="{FF2B5EF4-FFF2-40B4-BE49-F238E27FC236}">
                <a16:creationId xmlns:a16="http://schemas.microsoft.com/office/drawing/2014/main" id="{B457B166-11DA-4054-899D-E49545BDB158}"/>
              </a:ext>
            </a:extLst>
          </p:cNvPr>
          <p:cNvGrpSpPr/>
          <p:nvPr/>
        </p:nvGrpSpPr>
        <p:grpSpPr>
          <a:xfrm>
            <a:off x="485335" y="1499140"/>
            <a:ext cx="4546698" cy="3199986"/>
            <a:chOff x="485335" y="1499140"/>
            <a:chExt cx="4546698" cy="3199986"/>
          </a:xfrm>
        </p:grpSpPr>
        <p:pic>
          <p:nvPicPr>
            <p:cNvPr id="7" name="Grafik 6">
              <a:extLst>
                <a:ext uri="{FF2B5EF4-FFF2-40B4-BE49-F238E27FC236}">
                  <a16:creationId xmlns:a16="http://schemas.microsoft.com/office/drawing/2014/main" id="{7A6D2199-877C-4843-B284-B516930879B9}"/>
                </a:ext>
              </a:extLst>
            </p:cNvPr>
            <p:cNvPicPr>
              <a:picLocks noChangeAspect="1"/>
            </p:cNvPicPr>
            <p:nvPr/>
          </p:nvPicPr>
          <p:blipFill>
            <a:blip r:embed="rId2"/>
            <a:stretch>
              <a:fillRect/>
            </a:stretch>
          </p:blipFill>
          <p:spPr>
            <a:xfrm>
              <a:off x="485335" y="1499140"/>
              <a:ext cx="4546698" cy="3199986"/>
            </a:xfrm>
            <a:prstGeom prst="rect">
              <a:avLst/>
            </a:prstGeom>
          </p:spPr>
        </p:pic>
        <p:sp>
          <p:nvSpPr>
            <p:cNvPr id="10" name="Rechteck 9">
              <a:extLst>
                <a:ext uri="{FF2B5EF4-FFF2-40B4-BE49-F238E27FC236}">
                  <a16:creationId xmlns:a16="http://schemas.microsoft.com/office/drawing/2014/main" id="{A3642126-2EF2-425A-A90A-DAEBCEF2C0CB}"/>
                </a:ext>
              </a:extLst>
            </p:cNvPr>
            <p:cNvSpPr/>
            <p:nvPr/>
          </p:nvSpPr>
          <p:spPr>
            <a:xfrm>
              <a:off x="519126" y="1984896"/>
              <a:ext cx="4492282" cy="269714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arton geöffnet Silhouette">
              <a:extLst>
                <a:ext uri="{FF2B5EF4-FFF2-40B4-BE49-F238E27FC236}">
                  <a16:creationId xmlns:a16="http://schemas.microsoft.com/office/drawing/2014/main" id="{3341E73A-61D7-42DA-B267-BC0EFBB244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191" y="2030582"/>
              <a:ext cx="309396" cy="309396"/>
            </a:xfrm>
            <a:prstGeom prst="rect">
              <a:avLst/>
            </a:prstGeom>
          </p:spPr>
        </p:pic>
        <p:pic>
          <p:nvPicPr>
            <p:cNvPr id="8" name="Grafik 7" descr="Karton geöffnet Silhouette">
              <a:extLst>
                <a:ext uri="{FF2B5EF4-FFF2-40B4-BE49-F238E27FC236}">
                  <a16:creationId xmlns:a16="http://schemas.microsoft.com/office/drawing/2014/main" id="{6EC0AEF6-F70C-444C-9316-7735C6E844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289" y="2030582"/>
              <a:ext cx="309396" cy="309396"/>
            </a:xfrm>
            <a:prstGeom prst="rect">
              <a:avLst/>
            </a:prstGeom>
          </p:spPr>
        </p:pic>
        <p:pic>
          <p:nvPicPr>
            <p:cNvPr id="11" name="Grafik 10" descr="Karton geöffnet Silhouette">
              <a:extLst>
                <a:ext uri="{FF2B5EF4-FFF2-40B4-BE49-F238E27FC236}">
                  <a16:creationId xmlns:a16="http://schemas.microsoft.com/office/drawing/2014/main" id="{C7A2939A-FFEC-4328-8699-A0835D23F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91" y="3341906"/>
              <a:ext cx="309396" cy="309396"/>
            </a:xfrm>
            <a:prstGeom prst="rect">
              <a:avLst/>
            </a:prstGeom>
          </p:spPr>
        </p:pic>
        <p:pic>
          <p:nvPicPr>
            <p:cNvPr id="12" name="Grafik 11" descr="Karton geöffnet Silhouette">
              <a:extLst>
                <a:ext uri="{FF2B5EF4-FFF2-40B4-BE49-F238E27FC236}">
                  <a16:creationId xmlns:a16="http://schemas.microsoft.com/office/drawing/2014/main" id="{8E6FA9E6-D7A4-44E0-9D2E-D999CB335B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191" y="2737554"/>
              <a:ext cx="309396" cy="309396"/>
            </a:xfrm>
            <a:prstGeom prst="rect">
              <a:avLst/>
            </a:prstGeom>
          </p:spPr>
        </p:pic>
        <p:pic>
          <p:nvPicPr>
            <p:cNvPr id="13" name="Grafik 12" descr="Karton geöffnet Silhouette">
              <a:extLst>
                <a:ext uri="{FF2B5EF4-FFF2-40B4-BE49-F238E27FC236}">
                  <a16:creationId xmlns:a16="http://schemas.microsoft.com/office/drawing/2014/main" id="{42A9F8C6-F023-41AB-9883-F31EC3D2444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191" y="3046950"/>
              <a:ext cx="309396" cy="309396"/>
            </a:xfrm>
            <a:prstGeom prst="rect">
              <a:avLst/>
            </a:prstGeom>
          </p:spPr>
        </p:pic>
      </p:grpSp>
      <p:grpSp>
        <p:nvGrpSpPr>
          <p:cNvPr id="36" name="Gruppieren 35">
            <a:extLst>
              <a:ext uri="{FF2B5EF4-FFF2-40B4-BE49-F238E27FC236}">
                <a16:creationId xmlns:a16="http://schemas.microsoft.com/office/drawing/2014/main" id="{8EC01B92-B8DD-4828-9C67-91536D2866ED}"/>
              </a:ext>
            </a:extLst>
          </p:cNvPr>
          <p:cNvGrpSpPr/>
          <p:nvPr/>
        </p:nvGrpSpPr>
        <p:grpSpPr>
          <a:xfrm>
            <a:off x="4675129" y="71583"/>
            <a:ext cx="3116970" cy="1340278"/>
            <a:chOff x="4675129" y="71583"/>
            <a:chExt cx="3116970" cy="1340278"/>
          </a:xfrm>
        </p:grpSpPr>
        <p:grpSp>
          <p:nvGrpSpPr>
            <p:cNvPr id="21" name="Gruppieren 20">
              <a:extLst>
                <a:ext uri="{FF2B5EF4-FFF2-40B4-BE49-F238E27FC236}">
                  <a16:creationId xmlns:a16="http://schemas.microsoft.com/office/drawing/2014/main" id="{20B1BB3B-0886-4396-81F5-42D1A7F9B0E4}"/>
                </a:ext>
              </a:extLst>
            </p:cNvPr>
            <p:cNvGrpSpPr/>
            <p:nvPr/>
          </p:nvGrpSpPr>
          <p:grpSpPr>
            <a:xfrm>
              <a:off x="5548277" y="71583"/>
              <a:ext cx="2243822" cy="1071870"/>
              <a:chOff x="5548277" y="71583"/>
              <a:chExt cx="2243822" cy="1071870"/>
            </a:xfrm>
          </p:grpSpPr>
          <p:pic>
            <p:nvPicPr>
              <p:cNvPr id="17" name="Grafik 16">
                <a:extLst>
                  <a:ext uri="{FF2B5EF4-FFF2-40B4-BE49-F238E27FC236}">
                    <a16:creationId xmlns:a16="http://schemas.microsoft.com/office/drawing/2014/main" id="{34CD7CFB-AC11-4B60-923D-A89DC4972C41}"/>
                  </a:ext>
                </a:extLst>
              </p:cNvPr>
              <p:cNvPicPr>
                <a:picLocks noChangeAspect="1"/>
              </p:cNvPicPr>
              <p:nvPr/>
            </p:nvPicPr>
            <p:blipFill>
              <a:blip r:embed="rId13"/>
              <a:stretch>
                <a:fillRect/>
              </a:stretch>
            </p:blipFill>
            <p:spPr>
              <a:xfrm>
                <a:off x="5864806" y="71583"/>
                <a:ext cx="1927293" cy="1071870"/>
              </a:xfrm>
              <a:prstGeom prst="rect">
                <a:avLst/>
              </a:prstGeom>
              <a:ln>
                <a:solidFill>
                  <a:schemeClr val="tx1"/>
                </a:solidFill>
              </a:ln>
            </p:spPr>
          </p:pic>
          <p:sp>
            <p:nvSpPr>
              <p:cNvPr id="18" name="Rechteck 17">
                <a:extLst>
                  <a:ext uri="{FF2B5EF4-FFF2-40B4-BE49-F238E27FC236}">
                    <a16:creationId xmlns:a16="http://schemas.microsoft.com/office/drawing/2014/main" id="{E7F02349-E572-463D-9075-B934AB49864C}"/>
                  </a:ext>
                </a:extLst>
              </p:cNvPr>
              <p:cNvSpPr/>
              <p:nvPr/>
            </p:nvSpPr>
            <p:spPr>
              <a:xfrm>
                <a:off x="5864806" y="607518"/>
                <a:ext cx="838502" cy="535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a:extLst>
                  <a:ext uri="{FF2B5EF4-FFF2-40B4-BE49-F238E27FC236}">
                    <a16:creationId xmlns:a16="http://schemas.microsoft.com/office/drawing/2014/main" id="{E5DF741B-CE6C-4998-BB54-2440D7724B77}"/>
                  </a:ext>
                </a:extLst>
              </p:cNvPr>
              <p:cNvCxnSpPr/>
              <p:nvPr/>
            </p:nvCxnSpPr>
            <p:spPr>
              <a:xfrm>
                <a:off x="5548277" y="693674"/>
                <a:ext cx="598141" cy="1863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cxnSp>
          <p:nvCxnSpPr>
            <p:cNvPr id="22" name="Gerade Verbindung mit Pfeil 21">
              <a:extLst>
                <a:ext uri="{FF2B5EF4-FFF2-40B4-BE49-F238E27FC236}">
                  <a16:creationId xmlns:a16="http://schemas.microsoft.com/office/drawing/2014/main" id="{A1E73BAB-9C5A-46FB-A4E5-9E802D4D9527}"/>
                </a:ext>
              </a:extLst>
            </p:cNvPr>
            <p:cNvCxnSpPr>
              <a:cxnSpLocks/>
            </p:cNvCxnSpPr>
            <p:nvPr/>
          </p:nvCxnSpPr>
          <p:spPr>
            <a:xfrm flipH="1">
              <a:off x="4675129" y="702491"/>
              <a:ext cx="873148" cy="7093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26" name="Grafik 25" descr="Karton geöffnet Silhouette">
            <a:extLst>
              <a:ext uri="{FF2B5EF4-FFF2-40B4-BE49-F238E27FC236}">
                <a16:creationId xmlns:a16="http://schemas.microsoft.com/office/drawing/2014/main" id="{B47997C9-5325-4E29-A354-8B3056D9FF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218" y="1998025"/>
            <a:ext cx="309396" cy="309396"/>
          </a:xfrm>
          <a:prstGeom prst="rect">
            <a:avLst/>
          </a:prstGeom>
        </p:spPr>
      </p:pic>
      <p:pic>
        <p:nvPicPr>
          <p:cNvPr id="27" name="Grafik 26" descr="Karton geöffnet Silhouette">
            <a:extLst>
              <a:ext uri="{FF2B5EF4-FFF2-40B4-BE49-F238E27FC236}">
                <a16:creationId xmlns:a16="http://schemas.microsoft.com/office/drawing/2014/main" id="{CCBAAE67-5718-4DC2-BAAD-B9D081BCEF6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9614" y="2944435"/>
            <a:ext cx="309396" cy="309396"/>
          </a:xfrm>
          <a:prstGeom prst="rect">
            <a:avLst/>
          </a:prstGeom>
        </p:spPr>
      </p:pic>
      <p:pic>
        <p:nvPicPr>
          <p:cNvPr id="28" name="Grafik 27" descr="Karton geöffnet Silhouette">
            <a:extLst>
              <a:ext uri="{FF2B5EF4-FFF2-40B4-BE49-F238E27FC236}">
                <a16:creationId xmlns:a16="http://schemas.microsoft.com/office/drawing/2014/main" id="{71BB13F6-2B81-4807-8C1E-04CBA6BB9E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9614" y="4165064"/>
            <a:ext cx="309396" cy="309396"/>
          </a:xfrm>
          <a:prstGeom prst="rect">
            <a:avLst/>
          </a:prstGeom>
        </p:spPr>
      </p:pic>
      <p:pic>
        <p:nvPicPr>
          <p:cNvPr id="29" name="Grafik 28" descr="Karton geöffnet Silhouette">
            <a:extLst>
              <a:ext uri="{FF2B5EF4-FFF2-40B4-BE49-F238E27FC236}">
                <a16:creationId xmlns:a16="http://schemas.microsoft.com/office/drawing/2014/main" id="{278084D4-74D6-4C42-A4FB-368EA3813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3912" y="4165064"/>
            <a:ext cx="309396" cy="309396"/>
          </a:xfrm>
          <a:prstGeom prst="rect">
            <a:avLst/>
          </a:prstGeom>
        </p:spPr>
      </p:pic>
      <p:sp>
        <p:nvSpPr>
          <p:cNvPr id="6" name="Fußzeilenplatzhalter 5">
            <a:extLst>
              <a:ext uri="{FF2B5EF4-FFF2-40B4-BE49-F238E27FC236}">
                <a16:creationId xmlns:a16="http://schemas.microsoft.com/office/drawing/2014/main" id="{B5E2B2A6-8A7F-F7BA-05F6-8904316EDD1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129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t>
            </a:r>
            <a:r>
              <a:rPr lang="de-DE" dirty="0" err="1"/>
              <a:t>objects</a:t>
            </a:r>
            <a:r>
              <a:rPr lang="de-DE" dirty="0"/>
              <a:t> </a:t>
            </a:r>
            <a:r>
              <a:rPr lang="de-DE" dirty="0" err="1"/>
              <a:t>to</a:t>
            </a:r>
            <a:r>
              <a:rPr lang="de-DE" dirty="0"/>
              <a:t> </a:t>
            </a:r>
            <a:r>
              <a:rPr lang="de-DE" dirty="0" err="1"/>
              <a:t>the</a:t>
            </a:r>
            <a:r>
              <a:rPr lang="de-DE" dirty="0"/>
              <a:t> </a:t>
            </a:r>
            <a:r>
              <a:rPr lang="de-DE" dirty="0" err="1"/>
              <a:t>environment</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45</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4" name="Grafik 13" descr="Sackkarre Silhouette">
            <a:extLst>
              <a:ext uri="{FF2B5EF4-FFF2-40B4-BE49-F238E27FC236}">
                <a16:creationId xmlns:a16="http://schemas.microsoft.com/office/drawing/2014/main" id="{1232AB03-1035-47A1-99E4-183E98DE07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3859" y="2439341"/>
            <a:ext cx="489489" cy="489489"/>
          </a:xfrm>
          <a:prstGeom prst="rect">
            <a:avLst/>
          </a:prstGeom>
        </p:spPr>
      </p:pic>
      <p:sp>
        <p:nvSpPr>
          <p:cNvPr id="6" name="Fußzeilenplatzhalter 5">
            <a:extLst>
              <a:ext uri="{FF2B5EF4-FFF2-40B4-BE49-F238E27FC236}">
                <a16:creationId xmlns:a16="http://schemas.microsoft.com/office/drawing/2014/main" id="{218F7D38-ECA5-6C1F-F838-B6456B748D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4986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2.22222E-6 L -0.00052 0.26728 " pathEditMode="relative" rAng="0" ptsTypes="AA">
                                      <p:cBhvr>
                                        <p:cTn id="6" dur="2000" fill="hold"/>
                                        <p:tgtEl>
                                          <p:spTgt spid="8"/>
                                        </p:tgtEl>
                                        <p:attrNameLst>
                                          <p:attrName>ppt_x</p:attrName>
                                          <p:attrName>ppt_y</p:attrName>
                                        </p:attrNameLst>
                                      </p:cBhvr>
                                      <p:rCtr x="-35" y="133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AND </a:t>
            </a:r>
            <a:r>
              <a:rPr lang="de-DE" dirty="0" err="1"/>
              <a:t>printing</a:t>
            </a:r>
            <a:r>
              <a:rPr lang="de-DE" dirty="0"/>
              <a:t> </a:t>
            </a:r>
            <a:r>
              <a:rPr lang="de-DE" dirty="0" err="1"/>
              <a:t>objects</a:t>
            </a:r>
            <a:r>
              <a:rPr lang="de-DE" dirty="0"/>
              <a:t> at </a:t>
            </a:r>
            <a:r>
              <a:rPr lang="de-DE" dirty="0" err="1"/>
              <a:t>the</a:t>
            </a:r>
            <a:r>
              <a:rPr lang="de-DE" dirty="0"/>
              <a:t> same time</a:t>
            </a:r>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46</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Gerade Verbindung mit Pfeil 10">
            <a:extLst>
              <a:ext uri="{FF2B5EF4-FFF2-40B4-BE49-F238E27FC236}">
                <a16:creationId xmlns:a16="http://schemas.microsoft.com/office/drawing/2014/main" id="{7425BFAA-D743-4775-9354-8FCE9071DFF1}"/>
              </a:ext>
            </a:extLst>
          </p:cNvPr>
          <p:cNvCxnSpPr>
            <a:cxnSpLocks/>
            <a:stCxn id="8" idx="3"/>
          </p:cNvCxnSpPr>
          <p:nvPr/>
        </p:nvCxnSpPr>
        <p:spPr>
          <a:xfrm>
            <a:off x="4127198" y="2200490"/>
            <a:ext cx="146233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4" name="Textfeld 13">
            <a:extLst>
              <a:ext uri="{FF2B5EF4-FFF2-40B4-BE49-F238E27FC236}">
                <a16:creationId xmlns:a16="http://schemas.microsoft.com/office/drawing/2014/main" id="{856B40DB-BA10-49A8-B10C-B0935DBE32D6}"/>
              </a:ext>
            </a:extLst>
          </p:cNvPr>
          <p:cNvSpPr txBox="1"/>
          <p:nvPr/>
        </p:nvSpPr>
        <p:spPr>
          <a:xfrm>
            <a:off x="3831878" y="2012387"/>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pic>
        <p:nvPicPr>
          <p:cNvPr id="15" name="Grafik 14" descr="Sackkarre Silhouette">
            <a:extLst>
              <a:ext uri="{FF2B5EF4-FFF2-40B4-BE49-F238E27FC236}">
                <a16:creationId xmlns:a16="http://schemas.microsoft.com/office/drawing/2014/main" id="{94442FA0-C393-4B3C-9ECA-07E93B0240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7874" y="2455758"/>
            <a:ext cx="489489" cy="489489"/>
          </a:xfrm>
          <a:prstGeom prst="rect">
            <a:avLst/>
          </a:prstGeom>
        </p:spPr>
      </p:pic>
      <p:pic>
        <p:nvPicPr>
          <p:cNvPr id="16" name="Grafik 15" descr="Sackkarre Silhouette">
            <a:extLst>
              <a:ext uri="{FF2B5EF4-FFF2-40B4-BE49-F238E27FC236}">
                <a16:creationId xmlns:a16="http://schemas.microsoft.com/office/drawing/2014/main" id="{4A315AD0-DAF3-4CCD-8989-983AC3D42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2295" y="1713072"/>
            <a:ext cx="489489" cy="489489"/>
          </a:xfrm>
          <a:prstGeom prst="rect">
            <a:avLst/>
          </a:prstGeom>
        </p:spPr>
      </p:pic>
      <p:sp>
        <p:nvSpPr>
          <p:cNvPr id="6" name="Fußzeilenplatzhalter 5">
            <a:extLst>
              <a:ext uri="{FF2B5EF4-FFF2-40B4-BE49-F238E27FC236}">
                <a16:creationId xmlns:a16="http://schemas.microsoft.com/office/drawing/2014/main" id="{3470F321-0E16-C465-B207-F0D7270C84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0624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22222E-6 L -0.00052 0.26327 " pathEditMode="relative" rAng="0" ptsTypes="AA">
                                      <p:cBhvr>
                                        <p:cTn id="6" dur="2000" fill="hold"/>
                                        <p:tgtEl>
                                          <p:spTgt spid="8"/>
                                        </p:tgtEl>
                                        <p:attrNameLst>
                                          <p:attrName>ppt_x</p:attrName>
                                          <p:attrName>ppt_y</p:attrName>
                                        </p:attrNameLst>
                                      </p:cBhvr>
                                      <p:rCtr x="-35" y="13148"/>
                                    </p:animMotion>
                                  </p:childTnLst>
                                </p:cTn>
                              </p:par>
                              <p:par>
                                <p:cTn id="7" presetID="42" presetClass="path" presetSubtype="0" accel="50000" decel="50000" fill="hold" grpId="0" nodeType="withEffect">
                                  <p:stCondLst>
                                    <p:cond delay="0"/>
                                  </p:stCondLst>
                                  <p:childTnLst>
                                    <p:animMotion origin="layout" path="M 3.33333E-6 -4.93827E-7 L 0.19444 0.00062 " pathEditMode="relative" rAng="0" ptsTypes="AA">
                                      <p:cBhvr>
                                        <p:cTn id="8" dur="2000" fill="hold"/>
                                        <p:tgtEl>
                                          <p:spTgt spid="14"/>
                                        </p:tgtEl>
                                        <p:attrNameLst>
                                          <p:attrName>ppt_x</p:attrName>
                                          <p:attrName>ppt_y</p:attrName>
                                        </p:attrNameLst>
                                      </p:cBhvr>
                                      <p:rCtr x="9722"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Printing</a:t>
            </a:r>
            <a:r>
              <a:rPr lang="de-DE" dirty="0"/>
              <a:t> </a:t>
            </a:r>
            <a:r>
              <a:rPr lang="de-DE" dirty="0" err="1"/>
              <a:t>objects</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a:t>
            </a:r>
          </a:p>
          <a:p>
            <a:r>
              <a:rPr lang="de-DE" sz="1600" dirty="0" err="1">
                <a:highlight>
                  <a:srgbClr val="FFFF00"/>
                </a:highlight>
                <a:latin typeface="Lucida Console" panose="020B0609040504020204" pitchFamily="49" charset="0"/>
              </a:rPr>
              <a:t>print</a:t>
            </a:r>
            <a:r>
              <a:rPr lang="de-DE" sz="1600" dirty="0">
                <a:highlight>
                  <a:srgbClr val="FFFF00"/>
                </a:highlight>
                <a:latin typeface="Lucida Console" panose="020B0609040504020204" pitchFamily="49" charset="0"/>
              </a:rPr>
              <a:t>(a)</a:t>
            </a:r>
          </a:p>
          <a:p>
            <a:endParaRPr lang="de-DE" sz="1600" dirty="0">
              <a:highlight>
                <a:srgbClr val="FFFF00"/>
              </a:highlight>
              <a:latin typeface="Lucida Console" panose="020B0609040504020204" pitchFamily="49" charset="0"/>
            </a:endParaRPr>
          </a:p>
          <a:p>
            <a:r>
              <a:rPr lang="de-DE" sz="1600" dirty="0">
                <a:sym typeface="Wingdings" panose="05000000000000000000" pitchFamily="2" charset="2"/>
              </a:rPr>
              <a:t> </a:t>
            </a:r>
            <a:r>
              <a:rPr lang="en-US" sz="1600" dirty="0">
                <a:sym typeface="Wingdings" panose="05000000000000000000" pitchFamily="2" charset="2"/>
              </a:rPr>
              <a:t>if things are displayed only in the console and are not visible in the environment, you have to assign them</a:t>
            </a:r>
            <a:endParaRPr lang="de-DE" dirty="0"/>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47</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777575" y="2894185"/>
            <a:ext cx="2512219" cy="1787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973859" y="3569616"/>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cxnSpLocks/>
            <a:stCxn id="8" idx="3"/>
          </p:cNvCxnSpPr>
          <p:nvPr/>
        </p:nvCxnSpPr>
        <p:spPr>
          <a:xfrm flipV="1">
            <a:off x="4272339" y="2571750"/>
            <a:ext cx="1641764" cy="11825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8" name="Grafik 17" descr="Sackkarre Silhouette">
            <a:extLst>
              <a:ext uri="{FF2B5EF4-FFF2-40B4-BE49-F238E27FC236}">
                <a16:creationId xmlns:a16="http://schemas.microsoft.com/office/drawing/2014/main" id="{B552D0A6-7A83-45FB-B40C-30DAA82025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56" y="3210927"/>
            <a:ext cx="489489" cy="489489"/>
          </a:xfrm>
          <a:prstGeom prst="rect">
            <a:avLst/>
          </a:prstGeom>
        </p:spPr>
      </p:pic>
      <p:sp>
        <p:nvSpPr>
          <p:cNvPr id="6" name="Fußzeilenplatzhalter 5">
            <a:extLst>
              <a:ext uri="{FF2B5EF4-FFF2-40B4-BE49-F238E27FC236}">
                <a16:creationId xmlns:a16="http://schemas.microsoft.com/office/drawing/2014/main" id="{B6645D4F-05B8-962B-1565-8F61289751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891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7284E-6 L 0.21701 -0.24043 " pathEditMode="relative" rAng="0" ptsTypes="AA">
                                      <p:cBhvr>
                                        <p:cTn id="6" dur="2000" fill="hold"/>
                                        <p:tgtEl>
                                          <p:spTgt spid="8"/>
                                        </p:tgtEl>
                                        <p:attrNameLst>
                                          <p:attrName>ppt_x</p:attrName>
                                          <p:attrName>ppt_y</p:attrName>
                                        </p:attrNameLst>
                                      </p:cBhvr>
                                      <p:rCtr x="10851"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endParaRPr lang="de-DE" dirty="0"/>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48</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&lt;- 1</a:t>
            </a:r>
          </a:p>
          <a:p>
            <a:r>
              <a:rPr lang="de-DE" sz="1600"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dirty="0">
                <a:highlight>
                  <a:srgbClr val="E6EFF3"/>
                </a:highlight>
                <a:latin typeface="Lucida Console" panose="020B0609040504020204" pitchFamily="49" charset="0"/>
              </a:rPr>
              <a:t>this.one &lt;- 4</a:t>
            </a:r>
          </a:p>
          <a:p>
            <a:r>
              <a:rPr lang="de-DE" sz="1600"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dirty="0" err="1">
                <a:highlight>
                  <a:srgbClr val="E6EFF3"/>
                </a:highlight>
                <a:latin typeface="Lucida Console" panose="020B0609040504020204" pitchFamily="49" charset="0"/>
              </a:rPr>
              <a:t>ThIS</a:t>
            </a:r>
            <a:r>
              <a:rPr lang="de-DE" sz="1600"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dirty="0" err="1">
                <a:highlight>
                  <a:srgbClr val="E6EFF3"/>
                </a:highlight>
                <a:latin typeface="Lucida Console" panose="020B0609040504020204" pitchFamily="49" charset="0"/>
              </a:rPr>
              <a:t>lkjasdfkjsdf</a:t>
            </a:r>
            <a:r>
              <a:rPr lang="de-DE" sz="1600"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0609DDCE-0766-9BAE-4C92-8C0FE0A562C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96648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r>
              <a:rPr lang="de-DE" dirty="0"/>
              <a:t> (</a:t>
            </a:r>
            <a:r>
              <a:rPr lang="de-DE" dirty="0" err="1"/>
              <a:t>solution</a:t>
            </a:r>
            <a:r>
              <a:rPr lang="de-DE" dirty="0"/>
              <a:t>)</a:t>
            </a:r>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49</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b="1" dirty="0" err="1">
                <a:highlight>
                  <a:srgbClr val="E6EFF3"/>
                </a:highlight>
                <a:latin typeface="Lucida Console" panose="020B0609040504020204" pitchFamily="49" charset="0"/>
              </a:rPr>
              <a:t>thisone</a:t>
            </a:r>
            <a:r>
              <a:rPr lang="de-DE" sz="1600" b="1" dirty="0">
                <a:highlight>
                  <a:srgbClr val="E6EFF3"/>
                </a:highlight>
                <a:latin typeface="Lucida Console" panose="020B0609040504020204" pitchFamily="49" charset="0"/>
              </a:rPr>
              <a:t> &lt;- 1</a:t>
            </a:r>
          </a:p>
          <a:p>
            <a:r>
              <a:rPr lang="de-DE" sz="1600" b="1"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b="1" dirty="0">
                <a:highlight>
                  <a:srgbClr val="E6EFF3"/>
                </a:highlight>
                <a:latin typeface="Lucida Console" panose="020B0609040504020204" pitchFamily="49" charset="0"/>
              </a:rPr>
              <a:t>this.one &lt;- 4</a:t>
            </a:r>
          </a:p>
          <a:p>
            <a:r>
              <a:rPr lang="de-DE" sz="1600" b="1"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b="1" dirty="0" err="1">
                <a:highlight>
                  <a:srgbClr val="E6EFF3"/>
                </a:highlight>
                <a:latin typeface="Lucida Console" panose="020B0609040504020204" pitchFamily="49" charset="0"/>
              </a:rPr>
              <a:t>ThIS</a:t>
            </a:r>
            <a:r>
              <a:rPr lang="de-DE" sz="1600" b="1"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b="1" dirty="0" err="1">
                <a:highlight>
                  <a:srgbClr val="E6EFF3"/>
                </a:highlight>
                <a:latin typeface="Lucida Console" panose="020B0609040504020204" pitchFamily="49" charset="0"/>
              </a:rPr>
              <a:t>lkjasdfkjsdf</a:t>
            </a:r>
            <a:r>
              <a:rPr lang="de-DE" sz="1600" b="1"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59A093AC-956A-7F36-7193-5AEDE568C1D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359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CA65F-B3E7-493D-A7CD-644460A9B0AC}"/>
              </a:ext>
            </a:extLst>
          </p:cNvPr>
          <p:cNvSpPr>
            <a:spLocks noGrp="1"/>
          </p:cNvSpPr>
          <p:nvPr>
            <p:ph type="title"/>
          </p:nvPr>
        </p:nvSpPr>
        <p:spPr/>
        <p:txBody>
          <a:bodyPr/>
          <a:lstStyle/>
          <a:p>
            <a:r>
              <a:rPr lang="de-DE"/>
              <a:t>Beschreibung</a:t>
            </a:r>
            <a:endParaRPr lang="de-DE" dirty="0"/>
          </a:p>
        </p:txBody>
      </p:sp>
      <p:sp>
        <p:nvSpPr>
          <p:cNvPr id="3" name="Textplatzhalter 2">
            <a:extLst>
              <a:ext uri="{FF2B5EF4-FFF2-40B4-BE49-F238E27FC236}">
                <a16:creationId xmlns:a16="http://schemas.microsoft.com/office/drawing/2014/main" id="{8ECA9006-A351-42F2-8078-B7C6B2C51BF4}"/>
              </a:ext>
            </a:extLst>
          </p:cNvPr>
          <p:cNvSpPr>
            <a:spLocks noGrp="1"/>
          </p:cNvSpPr>
          <p:nvPr>
            <p:ph type="body" sz="quarter" idx="13"/>
          </p:nvPr>
        </p:nvSpPr>
        <p:spPr>
          <a:xfrm>
            <a:off x="539751" y="1258159"/>
            <a:ext cx="7978775" cy="3532093"/>
          </a:xfrm>
        </p:spPr>
        <p:txBody>
          <a:bodyPr>
            <a:normAutofit fontScale="85000" lnSpcReduction="20000"/>
          </a:bodyPr>
          <a:lstStyle/>
          <a:p>
            <a:r>
              <a:rPr lang="en-US" dirty="0"/>
              <a:t>In recent years, the programming language and statistical software R has increasingly become the scientific standard, gradually complementing or replacing other programs. The workshop offers an introduction to R. First, basic principles such as the language itself, R packages, objects, functions and data structures are introduced. Then, with the help of practical exercises in the program R-Studio, simple calculations and the use of functions will be taught. Data import and export from different common formats as well as the most important techniques of data preparation (sorting, filtering, recoding, creating new variables,...) will be covered. The calculation of basic descriptive and inferential statistical methods is covered as well as the presentation of results in graphs or tables.</a:t>
            </a:r>
          </a:p>
          <a:p>
            <a:r>
              <a:rPr lang="en-US" dirty="0"/>
              <a:t>If the participants wish, in the last part the learned topics can be deepened or other topics, such as loops, writing own functions or useful packages (e.g. </a:t>
            </a:r>
            <a:r>
              <a:rPr lang="en-US" dirty="0" err="1"/>
              <a:t>tidyverse</a:t>
            </a:r>
            <a:r>
              <a:rPr lang="en-US" dirty="0"/>
              <a:t>, </a:t>
            </a:r>
            <a:r>
              <a:rPr lang="en-US" dirty="0" err="1"/>
              <a:t>data.table</a:t>
            </a:r>
            <a:r>
              <a:rPr lang="en-US" dirty="0"/>
              <a:t>) can be touched. "Help for self-help" is an important principle of the workshop. The goal is to give the participants useful resources and strategies to be able to continue working and learning R on their own after the workshop. </a:t>
            </a:r>
          </a:p>
          <a:p>
            <a:r>
              <a:rPr lang="en-US" dirty="0"/>
              <a:t>The workshop is aimed at people who want to gain a general insight into working with R and therefore does not require any previous knowledge of programming. The statistical basics of the covered content are not part of the workshop and are assumed. For active participation it is necessary to bring your own laptop.</a:t>
            </a:r>
            <a:endParaRPr lang="de-DE" dirty="0"/>
          </a:p>
        </p:txBody>
      </p:sp>
      <p:sp>
        <p:nvSpPr>
          <p:cNvPr id="5" name="Foliennummernplatzhalter 4">
            <a:extLst>
              <a:ext uri="{FF2B5EF4-FFF2-40B4-BE49-F238E27FC236}">
                <a16:creationId xmlns:a16="http://schemas.microsoft.com/office/drawing/2014/main" id="{50FFACB0-6E52-4CB9-8AA9-7A7962B41259}"/>
              </a:ext>
            </a:extLst>
          </p:cNvPr>
          <p:cNvSpPr>
            <a:spLocks noGrp="1"/>
          </p:cNvSpPr>
          <p:nvPr>
            <p:ph type="sldNum" sz="quarter" idx="12"/>
          </p:nvPr>
        </p:nvSpPr>
        <p:spPr/>
        <p:txBody>
          <a:bodyPr/>
          <a:lstStyle/>
          <a:p>
            <a:fld id="{1206269C-C24E-4E80-9A4B-E7E19BB59A67}" type="slidenum">
              <a:rPr lang="de-AT" smtClean="0"/>
              <a:pPr/>
              <a:t>5</a:t>
            </a:fld>
            <a:endParaRPr lang="de-AT" dirty="0"/>
          </a:p>
        </p:txBody>
      </p:sp>
      <p:sp>
        <p:nvSpPr>
          <p:cNvPr id="6" name="Fußzeilenplatzhalter 5">
            <a:extLst>
              <a:ext uri="{FF2B5EF4-FFF2-40B4-BE49-F238E27FC236}">
                <a16:creationId xmlns:a16="http://schemas.microsoft.com/office/drawing/2014/main" id="{FB840B1F-8CD3-7451-F297-ECB10B50107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386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A79B5-CED8-41DD-8E88-B4C43F6EB645}"/>
              </a:ext>
            </a:extLst>
          </p:cNvPr>
          <p:cNvSpPr>
            <a:spLocks noGrp="1"/>
          </p:cNvSpPr>
          <p:nvPr>
            <p:ph type="title"/>
          </p:nvPr>
        </p:nvSpPr>
        <p:spPr/>
        <p:txBody>
          <a:bodyPr/>
          <a:lstStyle/>
          <a:p>
            <a:r>
              <a:rPr lang="de-DE" dirty="0" err="1"/>
              <a:t>Exercise</a:t>
            </a:r>
            <a:r>
              <a:rPr lang="de-DE" dirty="0"/>
              <a:t> – </a:t>
            </a:r>
            <a:r>
              <a:rPr lang="de-DE" dirty="0" err="1"/>
              <a:t>Assignments</a:t>
            </a:r>
            <a:r>
              <a:rPr lang="de-DE" dirty="0"/>
              <a:t> </a:t>
            </a:r>
          </a:p>
        </p:txBody>
      </p:sp>
      <p:sp>
        <p:nvSpPr>
          <p:cNvPr id="4" name="Foliennummernplatzhalter 3">
            <a:extLst>
              <a:ext uri="{FF2B5EF4-FFF2-40B4-BE49-F238E27FC236}">
                <a16:creationId xmlns:a16="http://schemas.microsoft.com/office/drawing/2014/main" id="{47A004C6-27A6-4CCE-B1C3-F39486D5F90B}"/>
              </a:ext>
            </a:extLst>
          </p:cNvPr>
          <p:cNvSpPr>
            <a:spLocks noGrp="1"/>
          </p:cNvSpPr>
          <p:nvPr>
            <p:ph type="sldNum" sz="quarter" idx="11"/>
          </p:nvPr>
        </p:nvSpPr>
        <p:spPr/>
        <p:txBody>
          <a:bodyPr/>
          <a:lstStyle/>
          <a:p>
            <a:fld id="{1206269C-C24E-4E80-9A4B-E7E19BB59A67}" type="slidenum">
              <a:rPr lang="de-AT" smtClean="0"/>
              <a:pPr/>
              <a:t>50</a:t>
            </a:fld>
            <a:endParaRPr lang="de-AT" dirty="0"/>
          </a:p>
        </p:txBody>
      </p:sp>
      <p:sp>
        <p:nvSpPr>
          <p:cNvPr id="5" name="Inhaltsplatzhalter 4">
            <a:extLst>
              <a:ext uri="{FF2B5EF4-FFF2-40B4-BE49-F238E27FC236}">
                <a16:creationId xmlns:a16="http://schemas.microsoft.com/office/drawing/2014/main" id="{17B65759-6684-4599-993F-A8270BFFF5AA}"/>
              </a:ext>
            </a:extLst>
          </p:cNvPr>
          <p:cNvSpPr>
            <a:spLocks noGrp="1"/>
          </p:cNvSpPr>
          <p:nvPr>
            <p:ph sz="quarter" idx="15"/>
          </p:nvPr>
        </p:nvSpPr>
        <p:spPr/>
        <p:txBody>
          <a:bodyPr>
            <a:normAutofit/>
          </a:bodyPr>
          <a:lstStyle/>
          <a:p>
            <a:r>
              <a:rPr lang="en-US" dirty="0"/>
              <a:t>Which calls are valid and what do they do (try to guess first if you’re already advanced)</a:t>
            </a:r>
            <a:r>
              <a:rPr lang="de-DE" dirty="0"/>
              <a:t>:</a:t>
            </a:r>
          </a:p>
          <a:p>
            <a:pPr lvl="1"/>
            <a:r>
              <a:rPr lang="de-DE" sz="1600" dirty="0">
                <a:highlight>
                  <a:srgbClr val="E6EFF3"/>
                </a:highlight>
                <a:latin typeface="Lucida Console" panose="020B0609040504020204" pitchFamily="49" charset="0"/>
              </a:rPr>
              <a:t>d &lt;- 123 -&gt; e</a:t>
            </a:r>
          </a:p>
          <a:p>
            <a:pPr lvl="1"/>
            <a:r>
              <a:rPr lang="de-DE" sz="1600" dirty="0" err="1">
                <a:highlight>
                  <a:srgbClr val="E6EFF3"/>
                </a:highlight>
                <a:latin typeface="Lucida Console" panose="020B0609040504020204" pitchFamily="49" charset="0"/>
              </a:rPr>
              <a:t>pi</a:t>
            </a:r>
            <a:r>
              <a:rPr lang="de-DE" sz="1600" dirty="0">
                <a:highlight>
                  <a:srgbClr val="E6EFF3"/>
                </a:highlight>
                <a:latin typeface="Lucida Console" panose="020B0609040504020204" pitchFamily="49" charset="0"/>
              </a:rPr>
              <a:t> &lt;= 3.14</a:t>
            </a:r>
          </a:p>
          <a:p>
            <a:pPr lvl="1"/>
            <a:r>
              <a:rPr lang="de-DE" sz="1600" dirty="0">
                <a:highlight>
                  <a:srgbClr val="E6EFF3"/>
                </a:highlight>
                <a:latin typeface="Lucida Console" panose="020B0609040504020204" pitchFamily="49" charset="0"/>
              </a:rPr>
              <a:t>a = b = c = 567 -&gt; x -&gt; y -&gt; z</a:t>
            </a:r>
          </a:p>
          <a:p>
            <a:pPr lvl="1"/>
            <a:r>
              <a:rPr lang="de-DE" sz="1600" dirty="0">
                <a:highlight>
                  <a:srgbClr val="E6EFF3"/>
                </a:highlight>
                <a:latin typeface="Lucida Console" panose="020B0609040504020204" pitchFamily="49" charset="0"/>
              </a:rPr>
              <a:t>x &lt;- (5 + 2)</a:t>
            </a:r>
          </a:p>
          <a:p>
            <a:pPr lvl="1"/>
            <a:r>
              <a:rPr lang="de-DE" sz="1600" dirty="0">
                <a:highlight>
                  <a:srgbClr val="E6EFF3"/>
                </a:highlight>
                <a:latin typeface="Lucida Console" panose="020B0609040504020204" pitchFamily="49" charset="0"/>
              </a:rPr>
              <a:t>2 + 1 &lt;- 3</a:t>
            </a:r>
          </a:p>
        </p:txBody>
      </p:sp>
      <p:sp>
        <p:nvSpPr>
          <p:cNvPr id="6" name="Inhaltsplatzhalter 5">
            <a:extLst>
              <a:ext uri="{FF2B5EF4-FFF2-40B4-BE49-F238E27FC236}">
                <a16:creationId xmlns:a16="http://schemas.microsoft.com/office/drawing/2014/main" id="{9FAD0D30-E4D1-4118-81EB-88144BA0D6CB}"/>
              </a:ext>
            </a:extLst>
          </p:cNvPr>
          <p:cNvSpPr>
            <a:spLocks noGrp="1"/>
          </p:cNvSpPr>
          <p:nvPr>
            <p:ph sz="quarter" idx="16"/>
          </p:nvPr>
        </p:nvSpPr>
        <p:spPr/>
        <p:txBody>
          <a:bodyPr/>
          <a:lstStyle/>
          <a:p>
            <a:pPr lvl="1"/>
            <a:r>
              <a:rPr lang="de-DE" sz="1600" dirty="0">
                <a:highlight>
                  <a:srgbClr val="E6EFF3"/>
                </a:highlight>
                <a:latin typeface="Lucida Console" panose="020B0609040504020204" pitchFamily="49" charset="0"/>
              </a:rPr>
              <a:t>3klang &lt;- „c-e-g“</a:t>
            </a:r>
          </a:p>
          <a:p>
            <a:pPr lvl="1"/>
            <a:r>
              <a:rPr lang="de-DE" sz="1600" dirty="0">
                <a:highlight>
                  <a:srgbClr val="E6EFF3"/>
                </a:highlight>
                <a:latin typeface="Lucida Console" panose="020B0609040504020204" pitchFamily="49" charset="0"/>
              </a:rPr>
              <a:t>klang &lt;- „c-e-g“</a:t>
            </a:r>
          </a:p>
          <a:p>
            <a:pPr lvl="1"/>
            <a:r>
              <a:rPr lang="de-DE" sz="1600" dirty="0">
                <a:highlight>
                  <a:srgbClr val="E6EFF3"/>
                </a:highlight>
                <a:latin typeface="Lucida Console" panose="020B0609040504020204" pitchFamily="49" charset="0"/>
              </a:rPr>
              <a:t>( x &lt;- 5 + 3 )</a:t>
            </a:r>
          </a:p>
          <a:p>
            <a:pPr lvl="1"/>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&lt;- 13; </a:t>
            </a:r>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+ 1</a:t>
            </a:r>
          </a:p>
          <a:p>
            <a:pPr lvl="1"/>
            <a:r>
              <a:rPr lang="de-DE" sz="1600" dirty="0">
                <a:highlight>
                  <a:srgbClr val="E6EFF3"/>
                </a:highlight>
                <a:latin typeface="Lucida Console" panose="020B0609040504020204" pitchFamily="49" charset="0"/>
              </a:rPr>
              <a:t>5 &lt;- 3</a:t>
            </a:r>
          </a:p>
          <a:p>
            <a:pPr lvl="1"/>
            <a:r>
              <a:rPr lang="de-DE" sz="1600" dirty="0">
                <a:highlight>
                  <a:srgbClr val="E6EFF3"/>
                </a:highlight>
                <a:latin typeface="Lucida Console" panose="020B0609040504020204" pitchFamily="49" charset="0"/>
              </a:rPr>
              <a:t>5 &lt; -3</a:t>
            </a:r>
          </a:p>
          <a:p>
            <a:endParaRPr lang="de-DE" dirty="0"/>
          </a:p>
        </p:txBody>
      </p:sp>
      <p:sp>
        <p:nvSpPr>
          <p:cNvPr id="7" name="Fußzeilenplatzhalter 6">
            <a:extLst>
              <a:ext uri="{FF2B5EF4-FFF2-40B4-BE49-F238E27FC236}">
                <a16:creationId xmlns:a16="http://schemas.microsoft.com/office/drawing/2014/main" id="{06CAAB49-A78C-AAEE-8A88-B099EA2E4E5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00081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844325-F597-41A1-B819-FE28A69EE297}"/>
              </a:ext>
            </a:extLst>
          </p:cNvPr>
          <p:cNvSpPr>
            <a:spLocks noGrp="1"/>
          </p:cNvSpPr>
          <p:nvPr>
            <p:ph type="title"/>
          </p:nvPr>
        </p:nvSpPr>
        <p:spPr/>
        <p:txBody>
          <a:bodyPr/>
          <a:lstStyle/>
          <a:p>
            <a:r>
              <a:rPr lang="de-DE" dirty="0" err="1"/>
              <a:t>Exercise</a:t>
            </a:r>
            <a:r>
              <a:rPr lang="de-DE" dirty="0"/>
              <a:t> – </a:t>
            </a:r>
            <a:r>
              <a:rPr lang="de-DE" dirty="0" err="1"/>
              <a:t>first</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137DBE99-0C66-487F-A33A-D4201223F9B8}"/>
              </a:ext>
            </a:extLst>
          </p:cNvPr>
          <p:cNvSpPr>
            <a:spLocks noGrp="1"/>
          </p:cNvSpPr>
          <p:nvPr>
            <p:ph type="sldNum" sz="quarter" idx="11"/>
          </p:nvPr>
        </p:nvSpPr>
        <p:spPr/>
        <p:txBody>
          <a:bodyPr/>
          <a:lstStyle/>
          <a:p>
            <a:fld id="{1206269C-C24E-4E80-9A4B-E7E19BB59A67}" type="slidenum">
              <a:rPr lang="de-AT" smtClean="0"/>
              <a:pPr/>
              <a:t>51</a:t>
            </a:fld>
            <a:endParaRPr lang="de-AT" dirty="0"/>
          </a:p>
        </p:txBody>
      </p:sp>
      <p:sp>
        <p:nvSpPr>
          <p:cNvPr id="3" name="Inhaltsplatzhalter 2">
            <a:extLst>
              <a:ext uri="{FF2B5EF4-FFF2-40B4-BE49-F238E27FC236}">
                <a16:creationId xmlns:a16="http://schemas.microsoft.com/office/drawing/2014/main" id="{EC2718EF-6F43-4D18-B483-5CF2E27C63BC}"/>
              </a:ext>
            </a:extLst>
          </p:cNvPr>
          <p:cNvSpPr>
            <a:spLocks noGrp="1"/>
          </p:cNvSpPr>
          <p:nvPr>
            <p:ph sz="quarter" idx="15"/>
          </p:nvPr>
        </p:nvSpPr>
        <p:spPr/>
        <p:txBody>
          <a:bodyPr>
            <a:normAutofit fontScale="92500" lnSpcReduction="20000"/>
          </a:bodyPr>
          <a:lstStyle/>
          <a:p>
            <a:pPr marL="342900" indent="-342900">
              <a:buFont typeface="+mj-lt"/>
              <a:buAutoNum type="arabicPeriod"/>
            </a:pPr>
            <a:r>
              <a:rPr lang="de-DE" dirty="0" err="1"/>
              <a:t>Calculate</a:t>
            </a:r>
            <a:r>
              <a:rPr lang="de-DE" dirty="0"/>
              <a:t>:</a:t>
            </a:r>
          </a:p>
          <a:p>
            <a:pPr lvl="1"/>
            <a:r>
              <a:rPr lang="de-DE" sz="1700" dirty="0">
                <a:highlight>
                  <a:srgbClr val="E6EFF3"/>
                </a:highlight>
                <a:latin typeface="Lucida Console" panose="020B0609040504020204" pitchFamily="49" charset="0"/>
              </a:rPr>
              <a:t>2.6 + 5.8 </a:t>
            </a:r>
          </a:p>
          <a:p>
            <a:pPr lvl="1"/>
            <a:r>
              <a:rPr lang="de-DE" sz="1700" dirty="0">
                <a:highlight>
                  <a:srgbClr val="E6EFF3"/>
                </a:highlight>
                <a:latin typeface="Lucida Console" panose="020B0609040504020204" pitchFamily="49" charset="0"/>
              </a:rPr>
              <a:t>(7 - 10.78) / 5</a:t>
            </a:r>
          </a:p>
          <a:p>
            <a:pPr lvl="1"/>
            <a:r>
              <a:rPr lang="de-DE" sz="1700" dirty="0">
                <a:highlight>
                  <a:srgbClr val="E6EFF3"/>
                </a:highlight>
                <a:latin typeface="Lucida Console" panose="020B0609040504020204" pitchFamily="49" charset="0"/>
              </a:rPr>
              <a:t>2^5</a:t>
            </a:r>
          </a:p>
          <a:p>
            <a:pPr marL="342900" indent="-342900">
              <a:buFont typeface="+mj-lt"/>
              <a:buAutoNum type="arabicPeriod"/>
            </a:pPr>
            <a:r>
              <a:rPr lang="de-DE" dirty="0"/>
              <a:t>Check:</a:t>
            </a:r>
          </a:p>
          <a:p>
            <a:pPr lvl="1"/>
            <a:r>
              <a:rPr lang="de-DE" sz="1700" dirty="0">
                <a:highlight>
                  <a:srgbClr val="E6EFF3"/>
                </a:highlight>
                <a:latin typeface="Lucida Console" panose="020B0609040504020204" pitchFamily="49" charset="0"/>
              </a:rPr>
              <a:t>6 == 10</a:t>
            </a:r>
          </a:p>
          <a:p>
            <a:pPr lvl="1"/>
            <a:r>
              <a:rPr lang="de-DE" sz="1700" dirty="0">
                <a:highlight>
                  <a:srgbClr val="E6EFF3"/>
                </a:highlight>
                <a:latin typeface="Lucida Console" panose="020B0609040504020204" pitchFamily="49" charset="0"/>
              </a:rPr>
              <a:t>(3 * 5) &gt; (9 + 1)</a:t>
            </a:r>
          </a:p>
          <a:p>
            <a:pPr marL="342900" indent="-342900">
              <a:buFont typeface="+mj-lt"/>
              <a:buAutoNum type="arabicPeriod"/>
            </a:pPr>
            <a:r>
              <a:rPr lang="de-DE" dirty="0"/>
              <a:t>Create and </a:t>
            </a:r>
            <a:r>
              <a:rPr lang="de-DE" dirty="0" err="1"/>
              <a:t>calculate</a:t>
            </a:r>
            <a:r>
              <a:rPr lang="de-DE" dirty="0"/>
              <a:t>:</a:t>
            </a:r>
          </a:p>
          <a:p>
            <a:pPr lvl="1"/>
            <a:r>
              <a:rPr lang="de-DE" sz="1700" dirty="0">
                <a:highlight>
                  <a:srgbClr val="E6EFF3"/>
                </a:highlight>
                <a:latin typeface="Lucida Console" panose="020B0609040504020204" pitchFamily="49" charset="0"/>
              </a:rPr>
              <a:t>a = 2</a:t>
            </a:r>
          </a:p>
          <a:p>
            <a:pPr lvl="1"/>
            <a:r>
              <a:rPr lang="de-DE" sz="1700" dirty="0">
                <a:highlight>
                  <a:srgbClr val="E6EFF3"/>
                </a:highlight>
                <a:latin typeface="Lucida Console" panose="020B0609040504020204" pitchFamily="49" charset="0"/>
              </a:rPr>
              <a:t>b = 5</a:t>
            </a:r>
          </a:p>
          <a:p>
            <a:pPr lvl="1"/>
            <a:r>
              <a:rPr lang="de-DE" sz="1700" dirty="0">
                <a:highlight>
                  <a:srgbClr val="E6EFF3"/>
                </a:highlight>
                <a:latin typeface="Lucida Console" panose="020B0609040504020204" pitchFamily="49" charset="0"/>
              </a:rPr>
              <a:t>c = a + b</a:t>
            </a:r>
          </a:p>
        </p:txBody>
      </p:sp>
      <p:sp>
        <p:nvSpPr>
          <p:cNvPr id="6" name="Inhaltsplatzhalter 5">
            <a:extLst>
              <a:ext uri="{FF2B5EF4-FFF2-40B4-BE49-F238E27FC236}">
                <a16:creationId xmlns:a16="http://schemas.microsoft.com/office/drawing/2014/main" id="{8974F4B8-D696-4664-AB9B-EB594E0B3919}"/>
              </a:ext>
            </a:extLst>
          </p:cNvPr>
          <p:cNvSpPr>
            <a:spLocks noGrp="1"/>
          </p:cNvSpPr>
          <p:nvPr>
            <p:ph sz="quarter" idx="16"/>
          </p:nvPr>
        </p:nvSpPr>
        <p:spPr/>
        <p:txBody>
          <a:bodyPr/>
          <a:lstStyle/>
          <a:p>
            <a:pPr marL="342900" indent="-342900">
              <a:buFont typeface="+mj-lt"/>
              <a:buAutoNum type="arabicPeriod"/>
            </a:pPr>
            <a:r>
              <a:rPr lang="en-US" dirty="0"/>
              <a:t>Take a look at this code: What will R return after the third line? </a:t>
            </a:r>
          </a:p>
          <a:p>
            <a:pPr lvl="1"/>
            <a:r>
              <a:rPr lang="de-DE" sz="1600" dirty="0">
                <a:highlight>
                  <a:srgbClr val="E6EFF3"/>
                </a:highlight>
                <a:latin typeface="Lucida Console" panose="020B0609040504020204" pitchFamily="49" charset="0"/>
              </a:rPr>
              <a:t>a &lt;- 10</a:t>
            </a:r>
          </a:p>
          <a:p>
            <a:pPr lvl="1"/>
            <a:r>
              <a:rPr lang="de-DE" sz="1600" dirty="0">
                <a:highlight>
                  <a:srgbClr val="E6EFF3"/>
                </a:highlight>
                <a:latin typeface="Lucida Console" panose="020B0609040504020204" pitchFamily="49" charset="0"/>
              </a:rPr>
              <a:t>a + 10</a:t>
            </a:r>
          </a:p>
          <a:p>
            <a:pPr lvl="1"/>
            <a:r>
              <a:rPr lang="de-DE" sz="1600" dirty="0">
                <a:highlight>
                  <a:srgbClr val="E6EFF3"/>
                </a:highlight>
                <a:latin typeface="Lucida Console" panose="020B0609040504020204" pitchFamily="49" charset="0"/>
              </a:rPr>
              <a:t>a</a:t>
            </a:r>
          </a:p>
          <a:p>
            <a:endParaRPr lang="de-DE" dirty="0"/>
          </a:p>
        </p:txBody>
      </p:sp>
      <p:sp>
        <p:nvSpPr>
          <p:cNvPr id="7" name="Fußzeilenplatzhalter 6">
            <a:extLst>
              <a:ext uri="{FF2B5EF4-FFF2-40B4-BE49-F238E27FC236}">
                <a16:creationId xmlns:a16="http://schemas.microsoft.com/office/drawing/2014/main" id="{DD03B038-1C85-D023-62E6-98879DF379D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752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E3555-FD90-4AF1-BD56-EF654BA10411}"/>
              </a:ext>
            </a:extLst>
          </p:cNvPr>
          <p:cNvSpPr>
            <a:spLocks noGrp="1"/>
          </p:cNvSpPr>
          <p:nvPr>
            <p:ph type="title"/>
          </p:nvPr>
        </p:nvSpPr>
        <p:spPr/>
        <p:txBody>
          <a:bodyPr/>
          <a:lstStyle/>
          <a:p>
            <a:r>
              <a:rPr lang="de-DE" dirty="0" err="1"/>
              <a:t>Exercise</a:t>
            </a:r>
            <a:r>
              <a:rPr lang="de-DE" dirty="0"/>
              <a:t> – </a:t>
            </a:r>
            <a:r>
              <a:rPr lang="de-DE" dirty="0" err="1"/>
              <a:t>Types</a:t>
            </a:r>
            <a:r>
              <a:rPr lang="de-DE" dirty="0"/>
              <a:t> </a:t>
            </a:r>
            <a:r>
              <a:rPr lang="de-DE" dirty="0" err="1"/>
              <a:t>of</a:t>
            </a:r>
            <a:r>
              <a:rPr lang="de-DE" dirty="0"/>
              <a:t> </a:t>
            </a:r>
            <a:r>
              <a:rPr lang="de-DE" dirty="0" err="1"/>
              <a:t>objects</a:t>
            </a:r>
            <a:endParaRPr lang="de-DE" dirty="0"/>
          </a:p>
        </p:txBody>
      </p:sp>
      <p:sp>
        <p:nvSpPr>
          <p:cNvPr id="4" name="Foliennummernplatzhalter 3">
            <a:extLst>
              <a:ext uri="{FF2B5EF4-FFF2-40B4-BE49-F238E27FC236}">
                <a16:creationId xmlns:a16="http://schemas.microsoft.com/office/drawing/2014/main" id="{8747AB54-F731-4F2C-86AC-05C714D24245}"/>
              </a:ext>
            </a:extLst>
          </p:cNvPr>
          <p:cNvSpPr>
            <a:spLocks noGrp="1"/>
          </p:cNvSpPr>
          <p:nvPr>
            <p:ph type="sldNum" sz="quarter" idx="11"/>
          </p:nvPr>
        </p:nvSpPr>
        <p:spPr/>
        <p:txBody>
          <a:bodyPr/>
          <a:lstStyle/>
          <a:p>
            <a:fld id="{1206269C-C24E-4E80-9A4B-E7E19BB59A67}" type="slidenum">
              <a:rPr lang="de-AT" smtClean="0"/>
              <a:pPr/>
              <a:t>52</a:t>
            </a:fld>
            <a:endParaRPr lang="de-AT" dirty="0"/>
          </a:p>
        </p:txBody>
      </p:sp>
      <p:sp>
        <p:nvSpPr>
          <p:cNvPr id="5" name="Inhaltsplatzhalter 4">
            <a:extLst>
              <a:ext uri="{FF2B5EF4-FFF2-40B4-BE49-F238E27FC236}">
                <a16:creationId xmlns:a16="http://schemas.microsoft.com/office/drawing/2014/main" id="{52FF7207-BCCE-4760-88D5-0FED49F486F2}"/>
              </a:ext>
            </a:extLst>
          </p:cNvPr>
          <p:cNvSpPr>
            <a:spLocks noGrp="1"/>
          </p:cNvSpPr>
          <p:nvPr>
            <p:ph sz="quarter" idx="15"/>
          </p:nvPr>
        </p:nvSpPr>
        <p:spPr/>
        <p:txBody>
          <a:bodyPr>
            <a:normAutofit lnSpcReduction="10000"/>
          </a:bodyPr>
          <a:lstStyle/>
          <a:p>
            <a:pPr marL="0" indent="0">
              <a:buNone/>
            </a:pPr>
            <a:r>
              <a:rPr lang="en-US" dirty="0"/>
              <a:t>Create a variable for your first name, one for your last name and one for your birthplace</a:t>
            </a:r>
            <a:r>
              <a:rPr lang="de-DE" dirty="0"/>
              <a:t>.</a:t>
            </a:r>
          </a:p>
          <a:p>
            <a:pPr marL="342900" indent="-342900">
              <a:buFont typeface="+mj-lt"/>
              <a:buAutoNum type="arabicPeriod"/>
            </a:pPr>
            <a:r>
              <a:rPr lang="en-US" dirty="0"/>
              <a:t>How long is your last name (how many characters)</a:t>
            </a:r>
            <a:r>
              <a:rPr lang="de-DE" dirty="0"/>
              <a:t>?</a:t>
            </a:r>
          </a:p>
          <a:p>
            <a:pPr marL="342900" indent="-342900">
              <a:buFont typeface="+mj-lt"/>
              <a:buAutoNum type="arabicPeriod"/>
            </a:pPr>
            <a:r>
              <a:rPr lang="en-US" dirty="0"/>
              <a:t>Using </a:t>
            </a:r>
            <a:r>
              <a:rPr lang="de-DE" sz="1800" dirty="0" err="1">
                <a:highlight>
                  <a:srgbClr val="E6EFF3"/>
                </a:highlight>
                <a:latin typeface="Lucida Console" panose="020B0609040504020204" pitchFamily="49" charset="0"/>
              </a:rPr>
              <a:t>paste</a:t>
            </a:r>
            <a:r>
              <a:rPr lang="de-DE" sz="1800" dirty="0">
                <a:highlight>
                  <a:srgbClr val="E6EFF3"/>
                </a:highlight>
                <a:latin typeface="Lucida Console" panose="020B0609040504020204" pitchFamily="49" charset="0"/>
              </a:rPr>
              <a:t>()</a:t>
            </a:r>
            <a:r>
              <a:rPr lang="en-US" dirty="0"/>
              <a:t> combine your data (name, birthplace) to an appealing output ("My name is ..., I was born in ...") The last name should be displayed completely in capital letters.</a:t>
            </a:r>
            <a:endParaRPr lang="de-DE" dirty="0"/>
          </a:p>
          <a:p>
            <a:pPr marL="0" indent="0">
              <a:buNone/>
            </a:pPr>
            <a:endParaRPr lang="de-DE" dirty="0"/>
          </a:p>
        </p:txBody>
      </p:sp>
      <p:sp>
        <p:nvSpPr>
          <p:cNvPr id="6" name="Inhaltsplatzhalter 5">
            <a:extLst>
              <a:ext uri="{FF2B5EF4-FFF2-40B4-BE49-F238E27FC236}">
                <a16:creationId xmlns:a16="http://schemas.microsoft.com/office/drawing/2014/main" id="{541B54DE-336A-43FC-921C-05098A759E30}"/>
              </a:ext>
            </a:extLst>
          </p:cNvPr>
          <p:cNvSpPr>
            <a:spLocks noGrp="1"/>
          </p:cNvSpPr>
          <p:nvPr>
            <p:ph sz="quarter" idx="16"/>
          </p:nvPr>
        </p:nvSpPr>
        <p:spPr/>
        <p:txBody>
          <a:bodyPr/>
          <a:lstStyle/>
          <a:p>
            <a:pPr marL="342900" indent="-342900">
              <a:buFont typeface="+mj-lt"/>
              <a:buAutoNum type="arabicPeriod" startAt="3"/>
            </a:pPr>
            <a:r>
              <a:rPr lang="en-US" dirty="0"/>
              <a:t>Replace the first two letters of your first name with an X.</a:t>
            </a:r>
          </a:p>
          <a:p>
            <a:pPr marL="342900" indent="-342900">
              <a:buFont typeface="+mj-lt"/>
              <a:buAutoNum type="arabicPeriod" startAt="3"/>
            </a:pPr>
            <a:r>
              <a:rPr lang="en-US" dirty="0"/>
              <a:t>Create a query: Is your first name the same as your last name?</a:t>
            </a:r>
          </a:p>
          <a:p>
            <a:pPr marL="342900" indent="-342900">
              <a:buFont typeface="+mj-lt"/>
              <a:buAutoNum type="arabicPeriod" startAt="3"/>
            </a:pPr>
            <a:r>
              <a:rPr lang="en-US" dirty="0"/>
              <a:t>Create another variable for your height in cm. Check if you are shorter than 172 cm.</a:t>
            </a:r>
            <a:endParaRPr lang="de-DE" dirty="0"/>
          </a:p>
        </p:txBody>
      </p:sp>
      <p:sp>
        <p:nvSpPr>
          <p:cNvPr id="7" name="Fußzeilenplatzhalter 6">
            <a:extLst>
              <a:ext uri="{FF2B5EF4-FFF2-40B4-BE49-F238E27FC236}">
                <a16:creationId xmlns:a16="http://schemas.microsoft.com/office/drawing/2014/main" id="{EEBB139A-BEBA-AD33-5083-8115444122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73742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ED7CF3F2-4FF6-406D-B6FA-AB556D231393}"/>
              </a:ext>
            </a:extLst>
          </p:cNvPr>
          <p:cNvSpPr>
            <a:spLocks noGrp="1"/>
          </p:cNvSpPr>
          <p:nvPr>
            <p:ph type="title"/>
          </p:nvPr>
        </p:nvSpPr>
        <p:spPr/>
        <p:txBody>
          <a:bodyPr/>
          <a:lstStyle/>
          <a:p>
            <a:r>
              <a:rPr lang="de-DE" dirty="0"/>
              <a:t>Data </a:t>
            </a:r>
            <a:r>
              <a:rPr lang="de-DE" dirty="0" err="1"/>
              <a:t>structures</a:t>
            </a:r>
            <a:endParaRPr lang="de-DE" dirty="0"/>
          </a:p>
        </p:txBody>
      </p:sp>
      <p:sp>
        <p:nvSpPr>
          <p:cNvPr id="4" name="Foliennummernplatzhalter 3">
            <a:extLst>
              <a:ext uri="{FF2B5EF4-FFF2-40B4-BE49-F238E27FC236}">
                <a16:creationId xmlns:a16="http://schemas.microsoft.com/office/drawing/2014/main" id="{F553B9BB-25A6-4C0F-B536-0DE4DDCD5964}"/>
              </a:ext>
            </a:extLst>
          </p:cNvPr>
          <p:cNvSpPr>
            <a:spLocks noGrp="1"/>
          </p:cNvSpPr>
          <p:nvPr>
            <p:ph type="sldNum" sz="quarter" idx="12"/>
          </p:nvPr>
        </p:nvSpPr>
        <p:spPr/>
        <p:txBody>
          <a:bodyPr/>
          <a:lstStyle/>
          <a:p>
            <a:fld id="{1206269C-C24E-4E80-9A4B-E7E19BB59A67}" type="slidenum">
              <a:rPr lang="de-AT" smtClean="0"/>
              <a:pPr/>
              <a:t>53</a:t>
            </a:fld>
            <a:endParaRPr lang="de-AT" dirty="0"/>
          </a:p>
        </p:txBody>
      </p:sp>
      <p:pic>
        <p:nvPicPr>
          <p:cNvPr id="8" name="Grafik 7">
            <a:extLst>
              <a:ext uri="{FF2B5EF4-FFF2-40B4-BE49-F238E27FC236}">
                <a16:creationId xmlns:a16="http://schemas.microsoft.com/office/drawing/2014/main" id="{FB0A715D-2522-4B46-B526-79E0CD7C4844}"/>
              </a:ext>
            </a:extLst>
          </p:cNvPr>
          <p:cNvPicPr>
            <a:picLocks noChangeAspect="1"/>
          </p:cNvPicPr>
          <p:nvPr/>
        </p:nvPicPr>
        <p:blipFill>
          <a:blip r:embed="rId2"/>
          <a:stretch>
            <a:fillRect/>
          </a:stretch>
        </p:blipFill>
        <p:spPr>
          <a:xfrm>
            <a:off x="2084523" y="1232801"/>
            <a:ext cx="4974953" cy="3448619"/>
          </a:xfrm>
          <a:custGeom>
            <a:avLst/>
            <a:gdLst>
              <a:gd name="connsiteX0" fmla="*/ 0 w 4974953"/>
              <a:gd name="connsiteY0" fmla="*/ 0 h 3448619"/>
              <a:gd name="connsiteX1" fmla="*/ 472621 w 4974953"/>
              <a:gd name="connsiteY1" fmla="*/ 0 h 3448619"/>
              <a:gd name="connsiteX2" fmla="*/ 1044740 w 4974953"/>
              <a:gd name="connsiteY2" fmla="*/ 0 h 3448619"/>
              <a:gd name="connsiteX3" fmla="*/ 1616860 w 4974953"/>
              <a:gd name="connsiteY3" fmla="*/ 0 h 3448619"/>
              <a:gd name="connsiteX4" fmla="*/ 2188979 w 4974953"/>
              <a:gd name="connsiteY4" fmla="*/ 0 h 3448619"/>
              <a:gd name="connsiteX5" fmla="*/ 2810848 w 4974953"/>
              <a:gd name="connsiteY5" fmla="*/ 0 h 3448619"/>
              <a:gd name="connsiteX6" fmla="*/ 3283469 w 4974953"/>
              <a:gd name="connsiteY6" fmla="*/ 0 h 3448619"/>
              <a:gd name="connsiteX7" fmla="*/ 3955088 w 4974953"/>
              <a:gd name="connsiteY7" fmla="*/ 0 h 3448619"/>
              <a:gd name="connsiteX8" fmla="*/ 4427708 w 4974953"/>
              <a:gd name="connsiteY8" fmla="*/ 0 h 3448619"/>
              <a:gd name="connsiteX9" fmla="*/ 4974953 w 4974953"/>
              <a:gd name="connsiteY9" fmla="*/ 0 h 3448619"/>
              <a:gd name="connsiteX10" fmla="*/ 4974953 w 4974953"/>
              <a:gd name="connsiteY10" fmla="*/ 724210 h 3448619"/>
              <a:gd name="connsiteX11" fmla="*/ 4974953 w 4974953"/>
              <a:gd name="connsiteY11" fmla="*/ 1379448 h 3448619"/>
              <a:gd name="connsiteX12" fmla="*/ 4974953 w 4974953"/>
              <a:gd name="connsiteY12" fmla="*/ 2069171 h 3448619"/>
              <a:gd name="connsiteX13" fmla="*/ 4974953 w 4974953"/>
              <a:gd name="connsiteY13" fmla="*/ 2827868 h 3448619"/>
              <a:gd name="connsiteX14" fmla="*/ 4974953 w 4974953"/>
              <a:gd name="connsiteY14" fmla="*/ 3448619 h 3448619"/>
              <a:gd name="connsiteX15" fmla="*/ 4502332 w 4974953"/>
              <a:gd name="connsiteY15" fmla="*/ 3448619 h 3448619"/>
              <a:gd name="connsiteX16" fmla="*/ 3780964 w 4974953"/>
              <a:gd name="connsiteY16" fmla="*/ 3448619 h 3448619"/>
              <a:gd name="connsiteX17" fmla="*/ 3258594 w 4974953"/>
              <a:gd name="connsiteY17" fmla="*/ 3448619 h 3448619"/>
              <a:gd name="connsiteX18" fmla="*/ 2537226 w 4974953"/>
              <a:gd name="connsiteY18" fmla="*/ 3448619 h 3448619"/>
              <a:gd name="connsiteX19" fmla="*/ 2014856 w 4974953"/>
              <a:gd name="connsiteY19" fmla="*/ 3448619 h 3448619"/>
              <a:gd name="connsiteX20" fmla="*/ 1542235 w 4974953"/>
              <a:gd name="connsiteY20" fmla="*/ 3448619 h 3448619"/>
              <a:gd name="connsiteX21" fmla="*/ 920366 w 4974953"/>
              <a:gd name="connsiteY21" fmla="*/ 3448619 h 3448619"/>
              <a:gd name="connsiteX22" fmla="*/ 0 w 4974953"/>
              <a:gd name="connsiteY22" fmla="*/ 3448619 h 3448619"/>
              <a:gd name="connsiteX23" fmla="*/ 0 w 4974953"/>
              <a:gd name="connsiteY23" fmla="*/ 2827868 h 3448619"/>
              <a:gd name="connsiteX24" fmla="*/ 0 w 4974953"/>
              <a:gd name="connsiteY24" fmla="*/ 2241602 h 3448619"/>
              <a:gd name="connsiteX25" fmla="*/ 0 w 4974953"/>
              <a:gd name="connsiteY25" fmla="*/ 1482906 h 3448619"/>
              <a:gd name="connsiteX26" fmla="*/ 0 w 4974953"/>
              <a:gd name="connsiteY26" fmla="*/ 862155 h 3448619"/>
              <a:gd name="connsiteX27" fmla="*/ 0 w 4974953"/>
              <a:gd name="connsiteY27" fmla="*/ 0 h 34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74953" h="3448619" fill="none" extrusionOk="0">
                <a:moveTo>
                  <a:pt x="0" y="0"/>
                </a:moveTo>
                <a:cubicBezTo>
                  <a:pt x="175009" y="11973"/>
                  <a:pt x="281889" y="23139"/>
                  <a:pt x="472621" y="0"/>
                </a:cubicBezTo>
                <a:cubicBezTo>
                  <a:pt x="663353" y="-23139"/>
                  <a:pt x="820543" y="-4893"/>
                  <a:pt x="1044740" y="0"/>
                </a:cubicBezTo>
                <a:cubicBezTo>
                  <a:pt x="1268937" y="4893"/>
                  <a:pt x="1487283" y="-10729"/>
                  <a:pt x="1616860" y="0"/>
                </a:cubicBezTo>
                <a:cubicBezTo>
                  <a:pt x="1746437" y="10729"/>
                  <a:pt x="2005719" y="-2890"/>
                  <a:pt x="2188979" y="0"/>
                </a:cubicBezTo>
                <a:cubicBezTo>
                  <a:pt x="2372239" y="2890"/>
                  <a:pt x="2539055" y="-13400"/>
                  <a:pt x="2810848" y="0"/>
                </a:cubicBezTo>
                <a:cubicBezTo>
                  <a:pt x="3082641" y="13400"/>
                  <a:pt x="3075869" y="-18322"/>
                  <a:pt x="3283469" y="0"/>
                </a:cubicBezTo>
                <a:cubicBezTo>
                  <a:pt x="3491069" y="18322"/>
                  <a:pt x="3677436" y="26251"/>
                  <a:pt x="3955088" y="0"/>
                </a:cubicBezTo>
                <a:cubicBezTo>
                  <a:pt x="4232740" y="-26251"/>
                  <a:pt x="4332857" y="-17105"/>
                  <a:pt x="4427708" y="0"/>
                </a:cubicBezTo>
                <a:cubicBezTo>
                  <a:pt x="4522559" y="17105"/>
                  <a:pt x="4820782" y="-10912"/>
                  <a:pt x="4974953" y="0"/>
                </a:cubicBezTo>
                <a:cubicBezTo>
                  <a:pt x="4965168" y="175480"/>
                  <a:pt x="4948465" y="399503"/>
                  <a:pt x="4974953" y="724210"/>
                </a:cubicBezTo>
                <a:cubicBezTo>
                  <a:pt x="5001442" y="1048917"/>
                  <a:pt x="4975585" y="1138638"/>
                  <a:pt x="4974953" y="1379448"/>
                </a:cubicBezTo>
                <a:cubicBezTo>
                  <a:pt x="4974321" y="1620258"/>
                  <a:pt x="5006341" y="1783769"/>
                  <a:pt x="4974953" y="2069171"/>
                </a:cubicBezTo>
                <a:cubicBezTo>
                  <a:pt x="4943565" y="2354573"/>
                  <a:pt x="4985167" y="2638645"/>
                  <a:pt x="4974953" y="2827868"/>
                </a:cubicBezTo>
                <a:cubicBezTo>
                  <a:pt x="4964739" y="3017091"/>
                  <a:pt x="4959512" y="3284576"/>
                  <a:pt x="4974953" y="3448619"/>
                </a:cubicBezTo>
                <a:cubicBezTo>
                  <a:pt x="4799697" y="3437385"/>
                  <a:pt x="4598996" y="3455968"/>
                  <a:pt x="4502332" y="3448619"/>
                </a:cubicBezTo>
                <a:cubicBezTo>
                  <a:pt x="4405668" y="3441270"/>
                  <a:pt x="3982911" y="3431785"/>
                  <a:pt x="3780964" y="3448619"/>
                </a:cubicBezTo>
                <a:cubicBezTo>
                  <a:pt x="3579017" y="3465453"/>
                  <a:pt x="3478616" y="3425553"/>
                  <a:pt x="3258594" y="3448619"/>
                </a:cubicBezTo>
                <a:cubicBezTo>
                  <a:pt x="3038572" y="3471686"/>
                  <a:pt x="2858388" y="3462599"/>
                  <a:pt x="2537226" y="3448619"/>
                </a:cubicBezTo>
                <a:cubicBezTo>
                  <a:pt x="2216064" y="3434639"/>
                  <a:pt x="2147286" y="3453168"/>
                  <a:pt x="2014856" y="3448619"/>
                </a:cubicBezTo>
                <a:cubicBezTo>
                  <a:pt x="1882426" y="3444071"/>
                  <a:pt x="1685817" y="3470924"/>
                  <a:pt x="1542235" y="3448619"/>
                </a:cubicBezTo>
                <a:cubicBezTo>
                  <a:pt x="1398653" y="3426314"/>
                  <a:pt x="1230759" y="3473266"/>
                  <a:pt x="920366" y="3448619"/>
                </a:cubicBezTo>
                <a:cubicBezTo>
                  <a:pt x="609973" y="3423972"/>
                  <a:pt x="210143" y="3427341"/>
                  <a:pt x="0" y="3448619"/>
                </a:cubicBezTo>
                <a:cubicBezTo>
                  <a:pt x="-30667" y="3299186"/>
                  <a:pt x="15020" y="2956135"/>
                  <a:pt x="0" y="2827868"/>
                </a:cubicBezTo>
                <a:cubicBezTo>
                  <a:pt x="-15020" y="2699601"/>
                  <a:pt x="4427" y="2518359"/>
                  <a:pt x="0" y="2241602"/>
                </a:cubicBezTo>
                <a:cubicBezTo>
                  <a:pt x="-4427" y="1964845"/>
                  <a:pt x="-13552" y="1648369"/>
                  <a:pt x="0" y="1482906"/>
                </a:cubicBezTo>
                <a:cubicBezTo>
                  <a:pt x="13552" y="1317443"/>
                  <a:pt x="6112" y="1026665"/>
                  <a:pt x="0" y="862155"/>
                </a:cubicBezTo>
                <a:cubicBezTo>
                  <a:pt x="-6112" y="697645"/>
                  <a:pt x="29784" y="413372"/>
                  <a:pt x="0" y="0"/>
                </a:cubicBezTo>
                <a:close/>
              </a:path>
              <a:path w="4974953" h="3448619" stroke="0" extrusionOk="0">
                <a:moveTo>
                  <a:pt x="0" y="0"/>
                </a:moveTo>
                <a:cubicBezTo>
                  <a:pt x="147185" y="-11357"/>
                  <a:pt x="350983" y="-17736"/>
                  <a:pt x="572120" y="0"/>
                </a:cubicBezTo>
                <a:cubicBezTo>
                  <a:pt x="793257" y="17736"/>
                  <a:pt x="1106736" y="9053"/>
                  <a:pt x="1293488" y="0"/>
                </a:cubicBezTo>
                <a:cubicBezTo>
                  <a:pt x="1480240" y="-9053"/>
                  <a:pt x="1685357" y="-30150"/>
                  <a:pt x="1965106" y="0"/>
                </a:cubicBezTo>
                <a:cubicBezTo>
                  <a:pt x="2244855" y="30150"/>
                  <a:pt x="2425274" y="-7388"/>
                  <a:pt x="2686475" y="0"/>
                </a:cubicBezTo>
                <a:cubicBezTo>
                  <a:pt x="2947676" y="7388"/>
                  <a:pt x="3168587" y="5734"/>
                  <a:pt x="3358093" y="0"/>
                </a:cubicBezTo>
                <a:cubicBezTo>
                  <a:pt x="3547599" y="-5734"/>
                  <a:pt x="3768214" y="105"/>
                  <a:pt x="3930213" y="0"/>
                </a:cubicBezTo>
                <a:cubicBezTo>
                  <a:pt x="4092212" y="-105"/>
                  <a:pt x="4505038" y="23589"/>
                  <a:pt x="4974953" y="0"/>
                </a:cubicBezTo>
                <a:cubicBezTo>
                  <a:pt x="4948411" y="244343"/>
                  <a:pt x="4990275" y="520539"/>
                  <a:pt x="4974953" y="689724"/>
                </a:cubicBezTo>
                <a:cubicBezTo>
                  <a:pt x="4959631" y="858909"/>
                  <a:pt x="4959657" y="1158333"/>
                  <a:pt x="4974953" y="1310475"/>
                </a:cubicBezTo>
                <a:cubicBezTo>
                  <a:pt x="4990249" y="1462617"/>
                  <a:pt x="4974110" y="1909082"/>
                  <a:pt x="4974953" y="2069171"/>
                </a:cubicBezTo>
                <a:cubicBezTo>
                  <a:pt x="4975796" y="2229260"/>
                  <a:pt x="4972310" y="2521642"/>
                  <a:pt x="4974953" y="2724409"/>
                </a:cubicBezTo>
                <a:cubicBezTo>
                  <a:pt x="4977596" y="2927176"/>
                  <a:pt x="5002963" y="3225889"/>
                  <a:pt x="4974953" y="3448619"/>
                </a:cubicBezTo>
                <a:cubicBezTo>
                  <a:pt x="4714523" y="3446670"/>
                  <a:pt x="4635783" y="3434334"/>
                  <a:pt x="4303334" y="3448619"/>
                </a:cubicBezTo>
                <a:cubicBezTo>
                  <a:pt x="3970885" y="3462904"/>
                  <a:pt x="3954860" y="3448973"/>
                  <a:pt x="3830714" y="3448619"/>
                </a:cubicBezTo>
                <a:cubicBezTo>
                  <a:pt x="3706568" y="3448265"/>
                  <a:pt x="3425968" y="3440337"/>
                  <a:pt x="3308344" y="3448619"/>
                </a:cubicBezTo>
                <a:cubicBezTo>
                  <a:pt x="3190720" y="3456902"/>
                  <a:pt x="2951973" y="3425409"/>
                  <a:pt x="2736224" y="3448619"/>
                </a:cubicBezTo>
                <a:cubicBezTo>
                  <a:pt x="2520475" y="3471829"/>
                  <a:pt x="2286518" y="3464715"/>
                  <a:pt x="2014856" y="3448619"/>
                </a:cubicBezTo>
                <a:cubicBezTo>
                  <a:pt x="1743194" y="3432523"/>
                  <a:pt x="1477125" y="3422765"/>
                  <a:pt x="1293488" y="3448619"/>
                </a:cubicBezTo>
                <a:cubicBezTo>
                  <a:pt x="1109851" y="3474473"/>
                  <a:pt x="953537" y="3472365"/>
                  <a:pt x="621869" y="3448619"/>
                </a:cubicBezTo>
                <a:cubicBezTo>
                  <a:pt x="290201" y="3424873"/>
                  <a:pt x="196353" y="3425299"/>
                  <a:pt x="0" y="3448619"/>
                </a:cubicBezTo>
                <a:cubicBezTo>
                  <a:pt x="33525" y="3127316"/>
                  <a:pt x="23735" y="2986752"/>
                  <a:pt x="0" y="2758895"/>
                </a:cubicBezTo>
                <a:cubicBezTo>
                  <a:pt x="-23735" y="2531038"/>
                  <a:pt x="-32672" y="2397273"/>
                  <a:pt x="0" y="2103658"/>
                </a:cubicBezTo>
                <a:cubicBezTo>
                  <a:pt x="32672" y="1810043"/>
                  <a:pt x="37681" y="1542979"/>
                  <a:pt x="0" y="1344961"/>
                </a:cubicBezTo>
                <a:cubicBezTo>
                  <a:pt x="-37681" y="1146943"/>
                  <a:pt x="6480" y="933678"/>
                  <a:pt x="0" y="758696"/>
                </a:cubicBezTo>
                <a:cubicBezTo>
                  <a:pt x="-6480" y="583714"/>
                  <a:pt x="21400" y="250103"/>
                  <a:pt x="0" y="0"/>
                </a:cubicBezTo>
                <a:close/>
              </a:path>
            </a:pathLst>
          </a:custGeom>
          <a:ln w="19050">
            <a:solidFill>
              <a:srgbClr val="940126"/>
            </a:solidFill>
            <a:extLst>
              <a:ext uri="{C807C97D-BFC1-408E-A445-0C87EB9F89A2}">
                <ask:lineSketchStyleProps xmlns:ask="http://schemas.microsoft.com/office/drawing/2018/sketchyshapes" sd="1532465203">
                  <a:prstGeom prst="rect">
                    <a:avLst/>
                  </a:prstGeom>
                  <ask:type>
                    <ask:lineSketchFreehand/>
                  </ask:type>
                </ask:lineSketchStyleProps>
              </a:ext>
            </a:extLst>
          </a:ln>
        </p:spPr>
      </p:pic>
      <p:sp>
        <p:nvSpPr>
          <p:cNvPr id="9" name="Textfeld 8">
            <a:extLst>
              <a:ext uri="{FF2B5EF4-FFF2-40B4-BE49-F238E27FC236}">
                <a16:creationId xmlns:a16="http://schemas.microsoft.com/office/drawing/2014/main" id="{015AC184-3B7E-4303-AD14-CA356FEEFD45}"/>
              </a:ext>
            </a:extLst>
          </p:cNvPr>
          <p:cNvSpPr txBox="1"/>
          <p:nvPr/>
        </p:nvSpPr>
        <p:spPr>
          <a:xfrm>
            <a:off x="7329290" y="4572588"/>
            <a:ext cx="1274708" cy="261610"/>
          </a:xfrm>
          <a:prstGeom prst="rect">
            <a:avLst/>
          </a:prstGeom>
          <a:noFill/>
        </p:spPr>
        <p:txBody>
          <a:bodyPr wrap="none" rtlCol="0">
            <a:spAutoFit/>
          </a:bodyPr>
          <a:lstStyle/>
          <a:p>
            <a:r>
              <a:rPr lang="de-DE" sz="1100" dirty="0"/>
              <a:t>aus </a:t>
            </a:r>
            <a:r>
              <a:rPr lang="de-DE" sz="1100" dirty="0" err="1"/>
              <a:t>Kabacoff</a:t>
            </a:r>
            <a:r>
              <a:rPr lang="de-DE" sz="1100" dirty="0"/>
              <a:t>, 2011</a:t>
            </a:r>
            <a:endParaRPr lang="de-DE" dirty="0"/>
          </a:p>
        </p:txBody>
      </p:sp>
      <p:sp>
        <p:nvSpPr>
          <p:cNvPr id="2" name="Fußzeilenplatzhalter 1">
            <a:extLst>
              <a:ext uri="{FF2B5EF4-FFF2-40B4-BE49-F238E27FC236}">
                <a16:creationId xmlns:a16="http://schemas.microsoft.com/office/drawing/2014/main" id="{61E87D25-20D1-1AB1-278F-B9D98D70F286}"/>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Rechteck 2">
            <a:extLst>
              <a:ext uri="{FF2B5EF4-FFF2-40B4-BE49-F238E27FC236}">
                <a16:creationId xmlns:a16="http://schemas.microsoft.com/office/drawing/2014/main" id="{D8DC30CC-078F-42EE-1883-A9740932BF75}"/>
              </a:ext>
            </a:extLst>
          </p:cNvPr>
          <p:cNvSpPr/>
          <p:nvPr/>
        </p:nvSpPr>
        <p:spPr>
          <a:xfrm>
            <a:off x="2156460" y="1470660"/>
            <a:ext cx="1645920" cy="3101928"/>
          </a:xfrm>
          <a:prstGeom prst="rect">
            <a:avLst/>
          </a:prstGeom>
          <a:solidFill>
            <a:srgbClr val="FFFF00">
              <a:alpha val="1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8359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4A53A-348E-46C3-AE19-2328A2B8BC9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68431AB-B373-4E29-A189-4F60413E40A3}"/>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476C75DF-F010-494B-A0C5-F8AFA610A32D}"/>
              </a:ext>
            </a:extLst>
          </p:cNvPr>
          <p:cNvSpPr>
            <a:spLocks noGrp="1"/>
          </p:cNvSpPr>
          <p:nvPr>
            <p:ph type="sldNum" sz="quarter" idx="12"/>
          </p:nvPr>
        </p:nvSpPr>
        <p:spPr/>
        <p:txBody>
          <a:bodyPr/>
          <a:lstStyle/>
          <a:p>
            <a:fld id="{1206269C-C24E-4E80-9A4B-E7E19BB59A67}" type="slidenum">
              <a:rPr lang="de-AT" smtClean="0"/>
              <a:pPr/>
              <a:t>54</a:t>
            </a:fld>
            <a:endParaRPr lang="de-AT" dirty="0"/>
          </a:p>
        </p:txBody>
      </p:sp>
      <p:pic>
        <p:nvPicPr>
          <p:cNvPr id="7" name="Grafik 6">
            <a:extLst>
              <a:ext uri="{FF2B5EF4-FFF2-40B4-BE49-F238E27FC236}">
                <a16:creationId xmlns:a16="http://schemas.microsoft.com/office/drawing/2014/main" id="{34454643-E150-4AAF-B814-7719033E2DB2}"/>
              </a:ext>
            </a:extLst>
          </p:cNvPr>
          <p:cNvPicPr>
            <a:picLocks noChangeAspect="1"/>
          </p:cNvPicPr>
          <p:nvPr/>
        </p:nvPicPr>
        <p:blipFill>
          <a:blip r:embed="rId2"/>
          <a:stretch>
            <a:fillRect/>
          </a:stretch>
        </p:blipFill>
        <p:spPr>
          <a:xfrm>
            <a:off x="1672098" y="834726"/>
            <a:ext cx="5799804" cy="3773274"/>
          </a:xfrm>
          <a:prstGeom prst="rect">
            <a:avLst/>
          </a:prstGeom>
        </p:spPr>
      </p:pic>
      <p:sp>
        <p:nvSpPr>
          <p:cNvPr id="8" name="Textfeld 7">
            <a:extLst>
              <a:ext uri="{FF2B5EF4-FFF2-40B4-BE49-F238E27FC236}">
                <a16:creationId xmlns:a16="http://schemas.microsoft.com/office/drawing/2014/main" id="{C82EFD1A-4C4B-4F2D-8A78-C64C3A3F06AE}"/>
              </a:ext>
            </a:extLst>
          </p:cNvPr>
          <p:cNvSpPr txBox="1"/>
          <p:nvPr/>
        </p:nvSpPr>
        <p:spPr>
          <a:xfrm>
            <a:off x="5755142" y="4575196"/>
            <a:ext cx="2848857" cy="261610"/>
          </a:xfrm>
          <a:prstGeom prst="rect">
            <a:avLst/>
          </a:prstGeom>
          <a:noFill/>
        </p:spPr>
        <p:txBody>
          <a:bodyPr wrap="none" rtlCol="0">
            <a:spAutoFit/>
          </a:bodyPr>
          <a:lstStyle/>
          <a:p>
            <a:r>
              <a:rPr lang="de-DE" sz="1100" dirty="0"/>
              <a:t>aus „Data </a:t>
            </a:r>
            <a:r>
              <a:rPr lang="de-DE" sz="1100" dirty="0" err="1"/>
              <a:t>Rectangling</a:t>
            </a:r>
            <a:r>
              <a:rPr lang="de-DE" sz="1100" dirty="0"/>
              <a:t>“ von Jenny Bryan, 2018</a:t>
            </a:r>
            <a:endParaRPr lang="de-DE" dirty="0"/>
          </a:p>
        </p:txBody>
      </p:sp>
      <p:sp>
        <p:nvSpPr>
          <p:cNvPr id="6" name="Fußzeilenplatzhalter 5">
            <a:extLst>
              <a:ext uri="{FF2B5EF4-FFF2-40B4-BE49-F238E27FC236}">
                <a16:creationId xmlns:a16="http://schemas.microsoft.com/office/drawing/2014/main" id="{6C6CFA58-C7CC-068C-69BD-65696FA92D0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99750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4F403-38FE-48A1-91A7-B40EDAE8083C}"/>
              </a:ext>
            </a:extLst>
          </p:cNvPr>
          <p:cNvSpPr>
            <a:spLocks noGrp="1"/>
          </p:cNvSpPr>
          <p:nvPr>
            <p:ph type="title"/>
          </p:nvPr>
        </p:nvSpPr>
        <p:spPr/>
        <p:txBody>
          <a:bodyPr/>
          <a:lstStyle/>
          <a:p>
            <a:r>
              <a:rPr lang="de-DE" dirty="0"/>
              <a:t>Matrices</a:t>
            </a:r>
          </a:p>
        </p:txBody>
      </p:sp>
      <p:sp>
        <p:nvSpPr>
          <p:cNvPr id="3" name="Textplatzhalter 2">
            <a:extLst>
              <a:ext uri="{FF2B5EF4-FFF2-40B4-BE49-F238E27FC236}">
                <a16:creationId xmlns:a16="http://schemas.microsoft.com/office/drawing/2014/main" id="{B8B5EE77-B347-42F8-B7DF-C02E781AB1FE}"/>
              </a:ext>
            </a:extLst>
          </p:cNvPr>
          <p:cNvSpPr>
            <a:spLocks noGrp="1"/>
          </p:cNvSpPr>
          <p:nvPr>
            <p:ph type="body" sz="quarter" idx="13"/>
          </p:nvPr>
        </p:nvSpPr>
        <p:spPr/>
        <p:txBody>
          <a:bodyPr/>
          <a:lstStyle/>
          <a:p>
            <a:r>
              <a:rPr lang="de-DE" dirty="0"/>
              <a:t>A </a:t>
            </a:r>
            <a:r>
              <a:rPr lang="de-DE" dirty="0" err="1"/>
              <a:t>matrix</a:t>
            </a:r>
            <a:r>
              <a:rPr lang="de-DE" dirty="0"/>
              <a:t> </a:t>
            </a:r>
            <a:r>
              <a:rPr lang="de-DE" dirty="0" err="1"/>
              <a:t>is</a:t>
            </a:r>
            <a:r>
              <a:rPr lang="de-DE" dirty="0"/>
              <a:t> a </a:t>
            </a:r>
            <a:r>
              <a:rPr lang="de-DE" dirty="0" err="1"/>
              <a:t>two</a:t>
            </a:r>
            <a:r>
              <a:rPr lang="de-DE" dirty="0"/>
              <a:t>-dimensional </a:t>
            </a:r>
            <a:r>
              <a:rPr lang="de-DE" dirty="0" err="1"/>
              <a:t>object</a:t>
            </a:r>
            <a:r>
              <a:rPr lang="de-DE" dirty="0"/>
              <a:t> </a:t>
            </a:r>
            <a:r>
              <a:rPr lang="de-DE" dirty="0">
                <a:sym typeface="Wingdings" panose="05000000000000000000" pitchFamily="2" charset="2"/>
              </a:rPr>
              <a:t> </a:t>
            </a:r>
            <a:r>
              <a:rPr lang="en-US" dirty="0">
                <a:sym typeface="Wingdings" panose="05000000000000000000" pitchFamily="2" charset="2"/>
              </a:rPr>
              <a:t>Rows and columns, similar to an Excel spreadsheet</a:t>
            </a:r>
          </a:p>
          <a:p>
            <a:r>
              <a:rPr lang="en-US" dirty="0">
                <a:sym typeface="Wingdings" panose="05000000000000000000" pitchFamily="2" charset="2"/>
              </a:rPr>
              <a:t>contains only data of the same type</a:t>
            </a:r>
          </a:p>
          <a:p>
            <a:r>
              <a:rPr lang="en-US" dirty="0">
                <a:sym typeface="Wingdings" panose="05000000000000000000" pitchFamily="2" charset="2"/>
              </a:rPr>
              <a:t>is created with the function </a:t>
            </a:r>
            <a:r>
              <a:rPr lang="de-DE" sz="1600" dirty="0" err="1">
                <a:highlight>
                  <a:srgbClr val="E6EFF3"/>
                </a:highlight>
                <a:latin typeface="Lucida Console" panose="020B0609040504020204" pitchFamily="49" charset="0"/>
                <a:sym typeface="Wingdings" panose="05000000000000000000" pitchFamily="2" charset="2"/>
              </a:rPr>
              <a:t>matrix</a:t>
            </a:r>
            <a:r>
              <a:rPr lang="de-DE" sz="1600" dirty="0">
                <a:highlight>
                  <a:srgbClr val="E6EFF3"/>
                </a:highlight>
                <a:latin typeface="Lucida Console" panose="020B0609040504020204" pitchFamily="49" charset="0"/>
                <a:sym typeface="Wingdings" panose="05000000000000000000" pitchFamily="2" charset="2"/>
              </a:rPr>
              <a:t>()</a:t>
            </a:r>
            <a:endParaRPr lang="de-DE" dirty="0">
              <a:sym typeface="Wingdings" panose="05000000000000000000" pitchFamily="2" charset="2"/>
            </a:endParaRPr>
          </a:p>
          <a:p>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accessed</a:t>
            </a:r>
            <a:r>
              <a:rPr lang="de-DE" dirty="0">
                <a:sym typeface="Wingdings" panose="05000000000000000000" pitchFamily="2" charset="2"/>
              </a:rPr>
              <a:t> </a:t>
            </a:r>
            <a:r>
              <a:rPr lang="de-DE" dirty="0" err="1">
                <a:sym typeface="Wingdings" panose="05000000000000000000" pitchFamily="2" charset="2"/>
              </a:rPr>
              <a:t>by</a:t>
            </a:r>
            <a:r>
              <a:rPr lang="de-DE" dirty="0">
                <a:sym typeface="Wingdings" panose="05000000000000000000" pitchFamily="2" charset="2"/>
              </a:rPr>
              <a:t> </a:t>
            </a:r>
            <a:r>
              <a:rPr lang="de-DE" dirty="0" err="1">
                <a:sym typeface="Wingdings" panose="05000000000000000000" pitchFamily="2" charset="2"/>
              </a:rPr>
              <a:t>square</a:t>
            </a:r>
            <a:r>
              <a:rPr lang="de-DE" dirty="0">
                <a:sym typeface="Wingdings" panose="05000000000000000000" pitchFamily="2" charset="2"/>
              </a:rPr>
              <a:t> </a:t>
            </a:r>
            <a:r>
              <a:rPr lang="de-DE" dirty="0" err="1">
                <a:sym typeface="Wingdings" panose="05000000000000000000" pitchFamily="2" charset="2"/>
              </a:rPr>
              <a:t>brackets</a:t>
            </a:r>
            <a:r>
              <a:rPr lang="de-DE" dirty="0">
                <a:sym typeface="Wingdings" panose="05000000000000000000" pitchFamily="2" charset="2"/>
              </a:rPr>
              <a:t> </a:t>
            </a:r>
            <a:r>
              <a:rPr lang="de-DE" sz="1600" dirty="0">
                <a:highlight>
                  <a:srgbClr val="E6EFF3"/>
                </a:highlight>
                <a:latin typeface="Lucida Console" panose="020B0609040504020204" pitchFamily="49" charset="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 </a:t>
            </a:r>
            <a:r>
              <a:rPr lang="de-DE" dirty="0" err="1">
                <a:sym typeface="Wingdings" panose="05000000000000000000" pitchFamily="2" charset="2"/>
              </a:rPr>
              <a:t>comma</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select</a:t>
            </a:r>
            <a:r>
              <a:rPr lang="de-DE" dirty="0">
                <a:sym typeface="Wingdings" panose="05000000000000000000" pitchFamily="2" charset="2"/>
              </a:rPr>
              <a:t> </a:t>
            </a:r>
            <a:r>
              <a:rPr lang="de-DE" dirty="0" err="1">
                <a:sym typeface="Wingdings" panose="05000000000000000000" pitchFamily="2" charset="2"/>
              </a:rPr>
              <a:t>rows</a:t>
            </a:r>
            <a:r>
              <a:rPr lang="de-DE" dirty="0">
                <a:sym typeface="Wingdings" panose="05000000000000000000" pitchFamily="2" charset="2"/>
              </a:rPr>
              <a:t> and </a:t>
            </a:r>
            <a:r>
              <a:rPr lang="de-DE" dirty="0" err="1">
                <a:sym typeface="Wingdings" panose="05000000000000000000" pitchFamily="2" charset="2"/>
              </a:rPr>
              <a:t>columns</a:t>
            </a:r>
            <a:r>
              <a:rPr lang="de-DE" dirty="0">
                <a:sym typeface="Wingdings" panose="05000000000000000000" pitchFamily="2" charset="2"/>
              </a:rPr>
              <a:t> </a:t>
            </a:r>
            <a:r>
              <a:rPr lang="de-DE" dirty="0" err="1">
                <a:sym typeface="Wingdings" panose="05000000000000000000" pitchFamily="2" charset="2"/>
              </a:rPr>
              <a:t>respectively</a:t>
            </a:r>
            <a:endParaRPr lang="de-DE" dirty="0">
              <a:sym typeface="Wingdings" panose="05000000000000000000" pitchFamily="2" charset="2"/>
            </a:endParaRPr>
          </a:p>
          <a:p>
            <a:endParaRPr lang="de-DE" dirty="0">
              <a:sym typeface="Wingdings" panose="05000000000000000000" pitchFamily="2" charset="2"/>
            </a:endParaRPr>
          </a:p>
        </p:txBody>
      </p:sp>
      <p:sp>
        <p:nvSpPr>
          <p:cNvPr id="5" name="Foliennummernplatzhalter 4">
            <a:extLst>
              <a:ext uri="{FF2B5EF4-FFF2-40B4-BE49-F238E27FC236}">
                <a16:creationId xmlns:a16="http://schemas.microsoft.com/office/drawing/2014/main" id="{CB430D8F-B945-4386-9B26-3E294A1622A4}"/>
              </a:ext>
            </a:extLst>
          </p:cNvPr>
          <p:cNvSpPr>
            <a:spLocks noGrp="1"/>
          </p:cNvSpPr>
          <p:nvPr>
            <p:ph type="sldNum" sz="quarter" idx="12"/>
          </p:nvPr>
        </p:nvSpPr>
        <p:spPr/>
        <p:txBody>
          <a:bodyPr/>
          <a:lstStyle/>
          <a:p>
            <a:fld id="{1206269C-C24E-4E80-9A4B-E7E19BB59A67}" type="slidenum">
              <a:rPr lang="de-AT" smtClean="0"/>
              <a:pPr/>
              <a:t>55</a:t>
            </a:fld>
            <a:endParaRPr lang="de-AT" dirty="0"/>
          </a:p>
        </p:txBody>
      </p:sp>
      <p:sp>
        <p:nvSpPr>
          <p:cNvPr id="6" name="Textfeld 5">
            <a:extLst>
              <a:ext uri="{FF2B5EF4-FFF2-40B4-BE49-F238E27FC236}">
                <a16:creationId xmlns:a16="http://schemas.microsoft.com/office/drawing/2014/main" id="{3733C0B0-0614-408C-A0ED-EC35544DE3B4}"/>
              </a:ext>
            </a:extLst>
          </p:cNvPr>
          <p:cNvSpPr txBox="1"/>
          <p:nvPr/>
        </p:nvSpPr>
        <p:spPr>
          <a:xfrm>
            <a:off x="2596940" y="3714438"/>
            <a:ext cx="3531736" cy="369332"/>
          </a:xfrm>
          <a:custGeom>
            <a:avLst/>
            <a:gdLst>
              <a:gd name="connsiteX0" fmla="*/ 0 w 3531736"/>
              <a:gd name="connsiteY0" fmla="*/ 0 h 369332"/>
              <a:gd name="connsiteX1" fmla="*/ 482671 w 3531736"/>
              <a:gd name="connsiteY1" fmla="*/ 0 h 369332"/>
              <a:gd name="connsiteX2" fmla="*/ 1035976 w 3531736"/>
              <a:gd name="connsiteY2" fmla="*/ 0 h 369332"/>
              <a:gd name="connsiteX3" fmla="*/ 1695233 w 3531736"/>
              <a:gd name="connsiteY3" fmla="*/ 0 h 369332"/>
              <a:gd name="connsiteX4" fmla="*/ 2283856 w 3531736"/>
              <a:gd name="connsiteY4" fmla="*/ 0 h 369332"/>
              <a:gd name="connsiteX5" fmla="*/ 2837161 w 3531736"/>
              <a:gd name="connsiteY5" fmla="*/ 0 h 369332"/>
              <a:gd name="connsiteX6" fmla="*/ 3531736 w 3531736"/>
              <a:gd name="connsiteY6" fmla="*/ 0 h 369332"/>
              <a:gd name="connsiteX7" fmla="*/ 3531736 w 3531736"/>
              <a:gd name="connsiteY7" fmla="*/ 369332 h 369332"/>
              <a:gd name="connsiteX8" fmla="*/ 3013748 w 3531736"/>
              <a:gd name="connsiteY8" fmla="*/ 369332 h 369332"/>
              <a:gd name="connsiteX9" fmla="*/ 2425125 w 3531736"/>
              <a:gd name="connsiteY9" fmla="*/ 369332 h 369332"/>
              <a:gd name="connsiteX10" fmla="*/ 1907137 w 3531736"/>
              <a:gd name="connsiteY10" fmla="*/ 369332 h 369332"/>
              <a:gd name="connsiteX11" fmla="*/ 1247880 w 3531736"/>
              <a:gd name="connsiteY11" fmla="*/ 369332 h 369332"/>
              <a:gd name="connsiteX12" fmla="*/ 765209 w 3531736"/>
              <a:gd name="connsiteY12" fmla="*/ 369332 h 369332"/>
              <a:gd name="connsiteX13" fmla="*/ 0 w 3531736"/>
              <a:gd name="connsiteY13" fmla="*/ 369332 h 369332"/>
              <a:gd name="connsiteX14" fmla="*/ 0 w 3531736"/>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1736" h="369332" extrusionOk="0">
                <a:moveTo>
                  <a:pt x="0" y="0"/>
                </a:moveTo>
                <a:cubicBezTo>
                  <a:pt x="209081" y="-4555"/>
                  <a:pt x="298664" y="20649"/>
                  <a:pt x="482671" y="0"/>
                </a:cubicBezTo>
                <a:cubicBezTo>
                  <a:pt x="666678" y="-20649"/>
                  <a:pt x="843940" y="6086"/>
                  <a:pt x="1035976" y="0"/>
                </a:cubicBezTo>
                <a:cubicBezTo>
                  <a:pt x="1228013" y="-6086"/>
                  <a:pt x="1518237" y="-23678"/>
                  <a:pt x="1695233" y="0"/>
                </a:cubicBezTo>
                <a:cubicBezTo>
                  <a:pt x="1872229" y="23678"/>
                  <a:pt x="2103161" y="-13344"/>
                  <a:pt x="2283856" y="0"/>
                </a:cubicBezTo>
                <a:cubicBezTo>
                  <a:pt x="2464551" y="13344"/>
                  <a:pt x="2701449" y="653"/>
                  <a:pt x="2837161" y="0"/>
                </a:cubicBezTo>
                <a:cubicBezTo>
                  <a:pt x="2972873" y="-653"/>
                  <a:pt x="3344498" y="-11411"/>
                  <a:pt x="3531736" y="0"/>
                </a:cubicBezTo>
                <a:cubicBezTo>
                  <a:pt x="3525715" y="164307"/>
                  <a:pt x="3536832" y="292297"/>
                  <a:pt x="3531736" y="369332"/>
                </a:cubicBezTo>
                <a:cubicBezTo>
                  <a:pt x="3345363" y="394209"/>
                  <a:pt x="3233920" y="368576"/>
                  <a:pt x="3013748" y="369332"/>
                </a:cubicBezTo>
                <a:cubicBezTo>
                  <a:pt x="2793576" y="370088"/>
                  <a:pt x="2660498" y="373810"/>
                  <a:pt x="2425125" y="369332"/>
                </a:cubicBezTo>
                <a:cubicBezTo>
                  <a:pt x="2189752" y="364854"/>
                  <a:pt x="2022473" y="349456"/>
                  <a:pt x="1907137" y="369332"/>
                </a:cubicBezTo>
                <a:cubicBezTo>
                  <a:pt x="1791801" y="389208"/>
                  <a:pt x="1559394" y="392309"/>
                  <a:pt x="1247880" y="369332"/>
                </a:cubicBezTo>
                <a:cubicBezTo>
                  <a:pt x="936366" y="346355"/>
                  <a:pt x="981729" y="383930"/>
                  <a:pt x="765209" y="369332"/>
                </a:cubicBezTo>
                <a:cubicBezTo>
                  <a:pt x="548689" y="354734"/>
                  <a:pt x="365406" y="333429"/>
                  <a:pt x="0" y="369332"/>
                </a:cubicBezTo>
                <a:cubicBezTo>
                  <a:pt x="14512" y="232760"/>
                  <a:pt x="7266" y="175534"/>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rows</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columns</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00831E5-167A-6098-3BB0-7A546202CBF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49587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highlight>
                  <a:srgbClr val="FFFF00"/>
                </a:highlight>
              </a:rPr>
              <a:t>my_matrix</a:t>
            </a:r>
            <a:r>
              <a:rPr lang="de-DE" b="1" dirty="0">
                <a:highlight>
                  <a:srgbClr val="FFFF00"/>
                </a:highlight>
              </a:rPr>
              <a:t>[3, 2] </a:t>
            </a:r>
            <a:r>
              <a:rPr lang="en-US" dirty="0">
                <a:highlight>
                  <a:srgbClr val="FFFF00"/>
                </a:highlight>
              </a:rPr>
              <a:t>corresponds to the 3rd line in the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56</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A3B0C2CC-5C2B-56EF-AB52-DCEDD7CF287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18340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highlight>
                  <a:srgbClr val="FFFF00"/>
                </a:highlight>
              </a:rPr>
              <a:t>my_matrix</a:t>
            </a:r>
            <a:r>
              <a:rPr lang="de-DE" b="1" dirty="0">
                <a:highlight>
                  <a:srgbClr val="FFFF00"/>
                </a:highlight>
              </a:rPr>
              <a:t>[3, ] </a:t>
            </a:r>
            <a:r>
              <a:rPr lang="en-US" dirty="0">
                <a:highlight>
                  <a:srgbClr val="FFFF00"/>
                </a:highlight>
              </a:rPr>
              <a:t>corresponds to the entire 3rd line</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57</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highlight>
                            <a:srgbClr val="FFFF00"/>
                          </a:highlight>
                          <a:latin typeface="Calibri" panose="020F0502020204030204" pitchFamily="34" charset="0"/>
                          <a:cs typeface="Calibri" panose="020F0502020204030204" pitchFamily="34" charset="0"/>
                        </a:rPr>
                        <a:t>[3, 3]</a:t>
                      </a:r>
                      <a:endParaRPr lang="de-DE" dirty="0">
                        <a:highlight>
                          <a:srgbClr val="FFFF00"/>
                        </a:highlight>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[3, 4]</a:t>
                      </a: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4986FC6-8242-92C7-77FA-A5F8B30BCFD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23933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t>my_matrix</a:t>
            </a:r>
            <a:r>
              <a:rPr lang="de-DE" b="1" dirty="0"/>
              <a:t>[3, ] </a:t>
            </a:r>
            <a:r>
              <a:rPr lang="en-US" dirty="0"/>
              <a:t>corresponds to the entire 3rd line</a:t>
            </a:r>
            <a:endParaRPr lang="de-DE" dirty="0"/>
          </a:p>
          <a:p>
            <a:r>
              <a:rPr lang="de-DE" b="1" dirty="0" err="1">
                <a:highlight>
                  <a:srgbClr val="FFFF00"/>
                </a:highlight>
              </a:rPr>
              <a:t>my_matrix</a:t>
            </a:r>
            <a:r>
              <a:rPr lang="de-DE" b="1" dirty="0">
                <a:highlight>
                  <a:srgbClr val="FFFF00"/>
                </a:highlight>
              </a:rPr>
              <a:t>[ , 2] </a:t>
            </a:r>
            <a:r>
              <a:rPr lang="en-US" dirty="0">
                <a:highlight>
                  <a:srgbClr val="FFFF00"/>
                </a:highlight>
              </a:rPr>
              <a:t>corresponds to the entire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58</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[2,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[4,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[5, 2]</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C95E0939-506A-0536-A861-19DFF0165B6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8292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B3664-B448-4A81-8BD0-CCDC4F91B1BB}"/>
              </a:ext>
            </a:extLst>
          </p:cNvPr>
          <p:cNvSpPr>
            <a:spLocks noGrp="1"/>
          </p:cNvSpPr>
          <p:nvPr>
            <p:ph type="title"/>
          </p:nvPr>
        </p:nvSpPr>
        <p:spPr/>
        <p:txBody>
          <a:bodyPr/>
          <a:lstStyle/>
          <a:p>
            <a:r>
              <a:rPr lang="de-DE" dirty="0"/>
              <a:t>Data Frames</a:t>
            </a:r>
          </a:p>
        </p:txBody>
      </p:sp>
      <p:sp>
        <p:nvSpPr>
          <p:cNvPr id="3" name="Inhaltsplatzhalter 2">
            <a:extLst>
              <a:ext uri="{FF2B5EF4-FFF2-40B4-BE49-F238E27FC236}">
                <a16:creationId xmlns:a16="http://schemas.microsoft.com/office/drawing/2014/main" id="{1559933B-CF38-41DB-9FCD-BE45B5DB8568}"/>
              </a:ext>
            </a:extLst>
          </p:cNvPr>
          <p:cNvSpPr>
            <a:spLocks noGrp="1"/>
          </p:cNvSpPr>
          <p:nvPr>
            <p:ph sz="quarter" idx="13"/>
          </p:nvPr>
        </p:nvSpPr>
        <p:spPr/>
        <p:txBody>
          <a:bodyPr/>
          <a:lstStyle/>
          <a:p>
            <a:r>
              <a:rPr lang="en-US" dirty="0"/>
              <a:t>Data frames are the most important data structure for statistical analysis and most similar to the data structure in e.g. SPSS</a:t>
            </a:r>
          </a:p>
          <a:p>
            <a:r>
              <a:rPr lang="en-US" dirty="0"/>
              <a:t>most of the time you will not enter data manually into R, but load it from existing files (Excel, SPSS, ...)</a:t>
            </a:r>
          </a:p>
          <a:p>
            <a:r>
              <a:rPr lang="de-DE" dirty="0"/>
              <a:t>Base R </a:t>
            </a:r>
            <a:r>
              <a:rPr lang="de-DE" dirty="0" err="1"/>
              <a:t>comes</a:t>
            </a:r>
            <a:r>
              <a:rPr lang="de-DE" dirty="0"/>
              <a:t> </a:t>
            </a:r>
            <a:r>
              <a:rPr lang="de-DE" dirty="0" err="1"/>
              <a:t>with</a:t>
            </a:r>
            <a:r>
              <a:rPr lang="de-DE" dirty="0"/>
              <a:t> </a:t>
            </a:r>
            <a:r>
              <a:rPr lang="de-DE" dirty="0" err="1"/>
              <a:t>preinstalled</a:t>
            </a:r>
            <a:r>
              <a:rPr lang="de-DE" dirty="0"/>
              <a:t> </a:t>
            </a:r>
            <a:r>
              <a:rPr lang="de-DE" dirty="0" err="1"/>
              <a:t>datasets</a:t>
            </a:r>
            <a:r>
              <a:rPr lang="de-DE" dirty="0"/>
              <a:t>, </a:t>
            </a:r>
            <a:r>
              <a:rPr lang="de-DE" dirty="0" err="1"/>
              <a:t>with</a:t>
            </a:r>
            <a:r>
              <a:rPr lang="de-DE" dirty="0"/>
              <a:t> </a:t>
            </a:r>
            <a:r>
              <a:rPr lang="de-DE" dirty="0" err="1"/>
              <a:t>which</a:t>
            </a:r>
            <a:r>
              <a:rPr lang="de-DE" dirty="0"/>
              <a:t> </a:t>
            </a:r>
            <a:r>
              <a:rPr lang="de-DE" dirty="0" err="1"/>
              <a:t>you</a:t>
            </a:r>
            <a:r>
              <a:rPr lang="de-DE" dirty="0"/>
              <a:t> </a:t>
            </a:r>
            <a:r>
              <a:rPr lang="de-DE" dirty="0" err="1"/>
              <a:t>can</a:t>
            </a:r>
            <a:r>
              <a:rPr lang="de-DE" dirty="0"/>
              <a:t> </a:t>
            </a:r>
            <a:r>
              <a:rPr lang="de-DE" dirty="0" err="1"/>
              <a:t>run</a:t>
            </a:r>
            <a:r>
              <a:rPr lang="de-DE" dirty="0"/>
              <a:t> code </a:t>
            </a:r>
            <a:r>
              <a:rPr lang="de-DE" dirty="0" err="1"/>
              <a:t>examples</a:t>
            </a:r>
            <a:r>
              <a:rPr lang="de-DE" dirty="0"/>
              <a:t> (</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help</a:t>
            </a:r>
            <a:r>
              <a:rPr lang="de-DE" sz="1400" dirty="0">
                <a:highlight>
                  <a:srgbClr val="E6EFF3"/>
                </a:highlight>
                <a:latin typeface="Lucida Console" panose="020B0609040504020204" pitchFamily="49" charset="0"/>
              </a:rPr>
              <a:t> = „</a:t>
            </a:r>
            <a:r>
              <a:rPr lang="de-DE" sz="1400" dirty="0" err="1">
                <a:highlight>
                  <a:srgbClr val="E6EFF3"/>
                </a:highlight>
                <a:latin typeface="Lucida Console" panose="020B0609040504020204" pitchFamily="49" charset="0"/>
              </a:rPr>
              <a:t>datasets</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4A65024A-1573-4E7B-A50E-49130CE497A4}"/>
              </a:ext>
            </a:extLst>
          </p:cNvPr>
          <p:cNvSpPr>
            <a:spLocks noGrp="1"/>
          </p:cNvSpPr>
          <p:nvPr>
            <p:ph type="sldNum" sz="quarter" idx="12"/>
          </p:nvPr>
        </p:nvSpPr>
        <p:spPr/>
        <p:txBody>
          <a:bodyPr/>
          <a:lstStyle/>
          <a:p>
            <a:fld id="{1206269C-C24E-4E80-9A4B-E7E19BB59A67}" type="slidenum">
              <a:rPr lang="de-AT" smtClean="0"/>
              <a:pPr/>
              <a:t>59</a:t>
            </a:fld>
            <a:endParaRPr lang="de-AT" dirty="0"/>
          </a:p>
        </p:txBody>
      </p:sp>
      <p:sp>
        <p:nvSpPr>
          <p:cNvPr id="6" name="Fußzeilenplatzhalter 5">
            <a:extLst>
              <a:ext uri="{FF2B5EF4-FFF2-40B4-BE49-F238E27FC236}">
                <a16:creationId xmlns:a16="http://schemas.microsoft.com/office/drawing/2014/main" id="{5964D4EC-F5DD-1BDF-74E0-FA945AC0CD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734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F852D-790E-4E9F-9FC6-AABDA9D6C137}"/>
              </a:ext>
            </a:extLst>
          </p:cNvPr>
          <p:cNvSpPr>
            <a:spLocks noGrp="1"/>
          </p:cNvSpPr>
          <p:nvPr>
            <p:ph type="title"/>
          </p:nvPr>
        </p:nvSpPr>
        <p:spPr>
          <a:xfrm>
            <a:off x="540001" y="789771"/>
            <a:ext cx="7978525" cy="482976"/>
          </a:xfrm>
        </p:spPr>
        <p:txBody>
          <a:bodyPr>
            <a:normAutofit/>
          </a:bodyPr>
          <a:lstStyle/>
          <a:p>
            <a:r>
              <a:rPr lang="de-DE" dirty="0"/>
              <a:t>Who </a:t>
            </a:r>
            <a:r>
              <a:rPr lang="de-DE" dirty="0" err="1"/>
              <a:t>are</a:t>
            </a:r>
            <a:r>
              <a:rPr lang="de-DE" dirty="0"/>
              <a:t> </a:t>
            </a:r>
            <a:r>
              <a:rPr lang="de-DE" dirty="0" err="1"/>
              <a:t>we</a:t>
            </a:r>
            <a:r>
              <a:rPr lang="de-DE" dirty="0"/>
              <a:t>?</a:t>
            </a:r>
          </a:p>
        </p:txBody>
      </p:sp>
      <p:sp>
        <p:nvSpPr>
          <p:cNvPr id="4" name="Fußzeilenplatzhalter 3">
            <a:extLst>
              <a:ext uri="{FF2B5EF4-FFF2-40B4-BE49-F238E27FC236}">
                <a16:creationId xmlns:a16="http://schemas.microsoft.com/office/drawing/2014/main" id="{4CF36803-3E00-4D62-9435-3EBE1F9D1A8E}"/>
              </a:ext>
            </a:extLst>
          </p:cNvPr>
          <p:cNvSpPr>
            <a:spLocks noGrp="1"/>
          </p:cNvSpPr>
          <p:nvPr>
            <p:ph type="ftr" sz="quarter" idx="10"/>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5E12D925-D2E6-4353-A3BD-1EC7D1E9E535}"/>
              </a:ext>
            </a:extLst>
          </p:cNvPr>
          <p:cNvSpPr>
            <a:spLocks noGrp="1"/>
          </p:cNvSpPr>
          <p:nvPr>
            <p:ph type="sldNum" sz="quarter" idx="11"/>
          </p:nvPr>
        </p:nvSpPr>
        <p:spPr/>
        <p:txBody>
          <a:bodyPr/>
          <a:lstStyle/>
          <a:p>
            <a:fld id="{1206269C-C24E-4E80-9A4B-E7E19BB59A67}" type="slidenum">
              <a:rPr lang="de-AT" smtClean="0"/>
              <a:pPr/>
              <a:t>6</a:t>
            </a:fld>
            <a:endParaRPr lang="de-AT" dirty="0"/>
          </a:p>
        </p:txBody>
      </p:sp>
      <p:sp>
        <p:nvSpPr>
          <p:cNvPr id="8" name="Inhaltsplatzhalter 7">
            <a:extLst>
              <a:ext uri="{FF2B5EF4-FFF2-40B4-BE49-F238E27FC236}">
                <a16:creationId xmlns:a16="http://schemas.microsoft.com/office/drawing/2014/main" id="{B797EEA5-ED77-44F3-8B2D-2C849649ADAA}"/>
              </a:ext>
            </a:extLst>
          </p:cNvPr>
          <p:cNvSpPr>
            <a:spLocks noGrp="1"/>
          </p:cNvSpPr>
          <p:nvPr>
            <p:ph sz="quarter" idx="15"/>
          </p:nvPr>
        </p:nvSpPr>
        <p:spPr>
          <a:xfrm>
            <a:off x="540000" y="1272747"/>
            <a:ext cx="3209961" cy="3335253"/>
          </a:xfrm>
        </p:spPr>
        <p:txBody>
          <a:bodyPr>
            <a:normAutofit fontScale="92500"/>
          </a:bodyPr>
          <a:lstStyle/>
          <a:p>
            <a:r>
              <a:rPr lang="de-DE" dirty="0"/>
              <a:t>Elisabeth Rothe</a:t>
            </a:r>
          </a:p>
          <a:p>
            <a:r>
              <a:rPr lang="de-DE" dirty="0"/>
              <a:t>Diploma (</a:t>
            </a:r>
            <a:r>
              <a:rPr lang="de-DE" dirty="0" err="1"/>
              <a:t>MSc</a:t>
            </a:r>
            <a:r>
              <a:rPr lang="de-DE" dirty="0"/>
              <a:t>) in </a:t>
            </a:r>
            <a:r>
              <a:rPr lang="de-DE" dirty="0" err="1"/>
              <a:t>Psychology</a:t>
            </a:r>
            <a:r>
              <a:rPr lang="de-DE" dirty="0"/>
              <a:t> in Munich</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de-DE" dirty="0" err="1"/>
              <a:t>During</a:t>
            </a:r>
            <a:r>
              <a:rPr lang="de-DE" dirty="0"/>
              <a:t> </a:t>
            </a:r>
            <a:r>
              <a:rPr lang="de-DE" dirty="0" err="1"/>
              <a:t>my</a:t>
            </a:r>
            <a:r>
              <a:rPr lang="de-DE" dirty="0"/>
              <a:t> </a:t>
            </a:r>
            <a:r>
              <a:rPr lang="de-DE" dirty="0" err="1"/>
              <a:t>studies</a:t>
            </a:r>
            <a:r>
              <a:rPr lang="de-DE" dirty="0"/>
              <a:t> a </a:t>
            </a:r>
            <a:r>
              <a:rPr lang="de-DE" dirty="0" err="1"/>
              <a:t>seminar</a:t>
            </a:r>
            <a:r>
              <a:rPr lang="de-DE" dirty="0"/>
              <a:t> </a:t>
            </a:r>
            <a:r>
              <a:rPr lang="de-DE" dirty="0" err="1"/>
              <a:t>with</a:t>
            </a:r>
            <a:r>
              <a:rPr lang="de-DE" dirty="0"/>
              <a:t> R (still </a:t>
            </a:r>
            <a:r>
              <a:rPr lang="de-DE" dirty="0" err="1"/>
              <a:t>without</a:t>
            </a:r>
            <a:r>
              <a:rPr lang="de-DE" dirty="0"/>
              <a:t> </a:t>
            </a:r>
            <a:r>
              <a:rPr lang="de-DE" dirty="0" err="1"/>
              <a:t>RStudio</a:t>
            </a:r>
            <a:r>
              <a:rPr lang="de-DE" dirty="0"/>
              <a:t>)</a:t>
            </a:r>
          </a:p>
          <a:p>
            <a:r>
              <a:rPr lang="de-DE" dirty="0"/>
              <a:t>Experience </a:t>
            </a:r>
            <a:r>
              <a:rPr lang="de-DE" dirty="0" err="1"/>
              <a:t>with</a:t>
            </a:r>
            <a:r>
              <a:rPr lang="de-DE" dirty="0"/>
              <a:t> </a:t>
            </a:r>
            <a:r>
              <a:rPr lang="de-DE" dirty="0" err="1"/>
              <a:t>other</a:t>
            </a:r>
            <a:r>
              <a:rPr lang="de-DE" dirty="0"/>
              <a:t> </a:t>
            </a:r>
            <a:r>
              <a:rPr lang="de-DE" dirty="0" err="1"/>
              <a:t>programming</a:t>
            </a:r>
            <a:r>
              <a:rPr lang="de-DE" dirty="0"/>
              <a:t> </a:t>
            </a:r>
            <a:r>
              <a:rPr lang="de-DE" dirty="0" err="1"/>
              <a:t>languages</a:t>
            </a:r>
            <a:endParaRPr lang="de-DE" dirty="0"/>
          </a:p>
          <a:p>
            <a:r>
              <a:rPr lang="de-DE" dirty="0"/>
              <a:t>Learning on </a:t>
            </a:r>
            <a:r>
              <a:rPr lang="de-DE" dirty="0" err="1"/>
              <a:t>the</a:t>
            </a:r>
            <a:r>
              <a:rPr lang="de-DE" dirty="0"/>
              <a:t> </a:t>
            </a:r>
            <a:r>
              <a:rPr lang="de-DE" dirty="0" err="1"/>
              <a:t>job</a:t>
            </a:r>
            <a:r>
              <a:rPr lang="de-DE" dirty="0"/>
              <a:t> (</a:t>
            </a:r>
            <a:r>
              <a:rPr lang="de-DE" dirty="0" err="1"/>
              <a:t>from</a:t>
            </a:r>
            <a:r>
              <a:rPr lang="de-DE" dirty="0"/>
              <a:t> </a:t>
            </a:r>
            <a:r>
              <a:rPr lang="de-DE" dirty="0" err="1"/>
              <a:t>other</a:t>
            </a:r>
            <a:r>
              <a:rPr lang="de-DE" dirty="0"/>
              <a:t> </a:t>
            </a:r>
            <a:r>
              <a:rPr lang="de-DE" dirty="0" err="1"/>
              <a:t>people</a:t>
            </a:r>
            <a:r>
              <a:rPr lang="de-DE" dirty="0"/>
              <a:t>, </a:t>
            </a:r>
            <a:r>
              <a:rPr lang="de-DE" dirty="0" err="1"/>
              <a:t>scripts</a:t>
            </a:r>
            <a:r>
              <a:rPr lang="de-DE" dirty="0"/>
              <a:t>, </a:t>
            </a:r>
            <a:r>
              <a:rPr lang="de-DE" dirty="0" err="1"/>
              <a:t>books</a:t>
            </a:r>
            <a:r>
              <a:rPr lang="de-DE" dirty="0"/>
              <a:t>, </a:t>
            </a:r>
            <a:r>
              <a:rPr lang="de-DE" dirty="0" err="1"/>
              <a:t>internet</a:t>
            </a:r>
            <a:r>
              <a:rPr lang="de-DE" dirty="0"/>
              <a:t>…)</a:t>
            </a:r>
          </a:p>
        </p:txBody>
      </p:sp>
      <p:sp>
        <p:nvSpPr>
          <p:cNvPr id="9" name="Inhaltsplatzhalter 8">
            <a:extLst>
              <a:ext uri="{FF2B5EF4-FFF2-40B4-BE49-F238E27FC236}">
                <a16:creationId xmlns:a16="http://schemas.microsoft.com/office/drawing/2014/main" id="{C39853FE-D21F-4E74-BA4F-A587DF814CB6}"/>
              </a:ext>
            </a:extLst>
          </p:cNvPr>
          <p:cNvSpPr>
            <a:spLocks noGrp="1"/>
          </p:cNvSpPr>
          <p:nvPr>
            <p:ph sz="quarter" idx="16"/>
          </p:nvPr>
        </p:nvSpPr>
        <p:spPr>
          <a:xfrm>
            <a:off x="4679952" y="1272748"/>
            <a:ext cx="3343246" cy="3335252"/>
          </a:xfrm>
        </p:spPr>
        <p:txBody>
          <a:bodyPr/>
          <a:lstStyle/>
          <a:p>
            <a:r>
              <a:rPr lang="de-DE" dirty="0"/>
              <a:t>Gabriele von Eichhorn (Gabi)</a:t>
            </a:r>
          </a:p>
          <a:p>
            <a:r>
              <a:rPr lang="de-DE" dirty="0" err="1"/>
              <a:t>MSc</a:t>
            </a:r>
            <a:r>
              <a:rPr lang="de-DE" dirty="0"/>
              <a:t> in </a:t>
            </a:r>
            <a:r>
              <a:rPr lang="de-DE" dirty="0" err="1"/>
              <a:t>Psychology</a:t>
            </a:r>
            <a:r>
              <a:rPr lang="de-DE" dirty="0"/>
              <a:t> and BA in Education Sciences in Salzburg</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en-US" dirty="0"/>
              <a:t>Introductory course to R in my master’s studies </a:t>
            </a:r>
            <a:r>
              <a:rPr lang="en-US" dirty="0">
                <a:sym typeface="Wingdings" panose="05000000000000000000" pitchFamily="2" charset="2"/>
              </a:rPr>
              <a:t></a:t>
            </a:r>
            <a:r>
              <a:rPr lang="en-US" dirty="0"/>
              <a:t> </a:t>
            </a:r>
            <a:r>
              <a:rPr lang="en-US" dirty="0" err="1"/>
              <a:t>analysed</a:t>
            </a:r>
            <a:r>
              <a:rPr lang="en-US" dirty="0"/>
              <a:t> my theses with R </a:t>
            </a:r>
            <a:r>
              <a:rPr lang="en-US" dirty="0">
                <a:sym typeface="Wingdings" panose="05000000000000000000" pitchFamily="2" charset="2"/>
              </a:rPr>
              <a:t> some more introductory courses  l</a:t>
            </a:r>
            <a:r>
              <a:rPr lang="en-US" dirty="0"/>
              <a:t>earning by doing at IQS</a:t>
            </a:r>
            <a:endParaRPr lang="de-DE" dirty="0"/>
          </a:p>
        </p:txBody>
      </p:sp>
      <p:pic>
        <p:nvPicPr>
          <p:cNvPr id="10" name="Grafik 9" descr="Ein Bild, das Person enthält.&#10;&#10;Automatisch generierte Beschreibung">
            <a:extLst>
              <a:ext uri="{FF2B5EF4-FFF2-40B4-BE49-F238E27FC236}">
                <a16:creationId xmlns:a16="http://schemas.microsoft.com/office/drawing/2014/main" id="{3F66F01B-39B6-4444-A77B-31DD08D05BD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a14:imgEffect>
                  </a14:imgLayer>
                </a14:imgProps>
              </a:ext>
              <a:ext uri="{28A0092B-C50C-407E-A947-70E740481C1C}">
                <a14:useLocalDpi xmlns:a14="http://schemas.microsoft.com/office/drawing/2010/main" val="0"/>
              </a:ext>
            </a:extLst>
          </a:blip>
          <a:srcRect t="16029"/>
          <a:stretch/>
        </p:blipFill>
        <p:spPr>
          <a:xfrm>
            <a:off x="8023197" y="1276757"/>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fik 10" descr="Ein Bild, das Person, Wand, Frau, drinnen enthält.&#10;&#10;Automatisch generierte Beschreibung">
            <a:extLst>
              <a:ext uri="{FF2B5EF4-FFF2-40B4-BE49-F238E27FC236}">
                <a16:creationId xmlns:a16="http://schemas.microsoft.com/office/drawing/2014/main" id="{CCA65643-08F2-4BD6-A6E9-9B069B03F4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84" r="7178"/>
          <a:stretch/>
        </p:blipFill>
        <p:spPr>
          <a:xfrm>
            <a:off x="3719628" y="1271208"/>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4014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2B8C4-CB3F-4803-BA44-237BD933411E}"/>
              </a:ext>
            </a:extLst>
          </p:cNvPr>
          <p:cNvSpPr>
            <a:spLocks noGrp="1"/>
          </p:cNvSpPr>
          <p:nvPr>
            <p:ph type="title"/>
          </p:nvPr>
        </p:nvSpPr>
        <p:spPr/>
        <p:txBody>
          <a:bodyPr/>
          <a:lstStyle/>
          <a:p>
            <a:r>
              <a:rPr lang="de-DE" dirty="0"/>
              <a:t>Well-</a:t>
            </a:r>
            <a:r>
              <a:rPr lang="de-DE" dirty="0" err="1"/>
              <a:t>known</a:t>
            </a:r>
            <a:r>
              <a:rPr lang="de-DE" dirty="0"/>
              <a:t> </a:t>
            </a:r>
            <a:r>
              <a:rPr lang="de-DE" dirty="0" err="1"/>
              <a:t>datasets</a:t>
            </a:r>
            <a:endParaRPr lang="de-DE" dirty="0"/>
          </a:p>
        </p:txBody>
      </p:sp>
      <p:sp>
        <p:nvSpPr>
          <p:cNvPr id="3" name="Inhaltsplatzhalter 2">
            <a:extLst>
              <a:ext uri="{FF2B5EF4-FFF2-40B4-BE49-F238E27FC236}">
                <a16:creationId xmlns:a16="http://schemas.microsoft.com/office/drawing/2014/main" id="{DA962CF1-BE5B-4B28-82E0-34A2EE962AD3}"/>
              </a:ext>
            </a:extLst>
          </p:cNvPr>
          <p:cNvSpPr>
            <a:spLocks noGrp="1"/>
          </p:cNvSpPr>
          <p:nvPr>
            <p:ph sz="quarter" idx="13"/>
          </p:nvPr>
        </p:nvSpPr>
        <p:spPr>
          <a:xfrm>
            <a:off x="539751" y="1347537"/>
            <a:ext cx="7978775" cy="3260463"/>
          </a:xfrm>
        </p:spPr>
        <p:txBody>
          <a:bodyPr>
            <a:normAutofit fontScale="77500" lnSpcReduction="20000"/>
          </a:bodyPr>
          <a:lstStyle/>
          <a:p>
            <a:r>
              <a:rPr lang="de-DE" b="1" dirty="0" err="1"/>
              <a:t>iris</a:t>
            </a:r>
            <a:r>
              <a:rPr lang="de-DE" dirty="0"/>
              <a:t> (150 </a:t>
            </a:r>
            <a:r>
              <a:rPr lang="de-DE" dirty="0" err="1"/>
              <a:t>observations</a:t>
            </a:r>
            <a:r>
              <a:rPr lang="de-DE" dirty="0"/>
              <a:t>, 5 variables)</a:t>
            </a:r>
          </a:p>
          <a:p>
            <a:pPr lvl="1"/>
            <a:r>
              <a:rPr lang="en-US" dirty="0"/>
              <a:t>Petal length and width for 3 species of </a:t>
            </a:r>
            <a:r>
              <a:rPr lang="de-AT" dirty="0" err="1"/>
              <a:t>irises</a:t>
            </a:r>
            <a:r>
              <a:rPr lang="de-AT" dirty="0"/>
              <a:t> </a:t>
            </a:r>
            <a:r>
              <a:rPr lang="de-DE" dirty="0"/>
              <a:t>(</a:t>
            </a:r>
            <a:r>
              <a:rPr lang="de-DE" dirty="0" err="1"/>
              <a:t>data</a:t>
            </a:r>
            <a:r>
              <a:rPr lang="de-DE" dirty="0"/>
              <a:t> </a:t>
            </a:r>
            <a:r>
              <a:rPr lang="de-DE" dirty="0" err="1"/>
              <a:t>by</a:t>
            </a:r>
            <a:r>
              <a:rPr lang="de-DE" dirty="0"/>
              <a:t> Edgar Anderson, 1935)</a:t>
            </a:r>
          </a:p>
          <a:p>
            <a:r>
              <a:rPr lang="de-DE" b="1" dirty="0" err="1"/>
              <a:t>mtcars</a:t>
            </a:r>
            <a:r>
              <a:rPr lang="de-DE" dirty="0"/>
              <a:t> (32 </a:t>
            </a:r>
            <a:r>
              <a:rPr lang="de-DE" dirty="0" err="1"/>
              <a:t>rows</a:t>
            </a:r>
            <a:r>
              <a:rPr lang="de-DE" dirty="0"/>
              <a:t>, 11 variables)</a:t>
            </a:r>
          </a:p>
          <a:p>
            <a:pPr lvl="1"/>
            <a:r>
              <a:rPr lang="en-US" dirty="0"/>
              <a:t>Fuel consumption and other automobile characteristics for 32 automobiles </a:t>
            </a:r>
            <a:r>
              <a:rPr lang="de-DE" dirty="0"/>
              <a:t>(</a:t>
            </a:r>
            <a:r>
              <a:rPr lang="de-DE" dirty="0" err="1"/>
              <a:t>from</a:t>
            </a:r>
            <a:r>
              <a:rPr lang="de-DE" dirty="0"/>
              <a:t> </a:t>
            </a:r>
            <a:r>
              <a:rPr lang="de-DE" dirty="0" err="1"/>
              <a:t>the</a:t>
            </a:r>
            <a:r>
              <a:rPr lang="de-DE" dirty="0"/>
              <a:t> 1974 Motor Trend US Magazine)</a:t>
            </a:r>
          </a:p>
          <a:p>
            <a:r>
              <a:rPr lang="de-DE" b="1" dirty="0" err="1"/>
              <a:t>ToothGrowth</a:t>
            </a:r>
            <a:r>
              <a:rPr lang="de-DE" dirty="0"/>
              <a:t> (60 </a:t>
            </a:r>
            <a:r>
              <a:rPr lang="de-DE" dirty="0" err="1"/>
              <a:t>observations</a:t>
            </a:r>
            <a:r>
              <a:rPr lang="de-DE" dirty="0"/>
              <a:t>, 3 variables)</a:t>
            </a:r>
          </a:p>
          <a:p>
            <a:pPr lvl="1"/>
            <a:r>
              <a:rPr lang="en-US" dirty="0"/>
              <a:t>Tooth length of guinea pigs in different experimental conditions </a:t>
            </a:r>
            <a:r>
              <a:rPr lang="de-DE" dirty="0"/>
              <a:t>(</a:t>
            </a:r>
            <a:r>
              <a:rPr lang="en-US" dirty="0"/>
              <a:t>Vitamin C dose * method of administration</a:t>
            </a:r>
            <a:r>
              <a:rPr lang="de-DE" dirty="0"/>
              <a:t>)</a:t>
            </a:r>
          </a:p>
          <a:p>
            <a:r>
              <a:rPr lang="de-DE" b="1" dirty="0" err="1"/>
              <a:t>ChickWeight</a:t>
            </a:r>
            <a:r>
              <a:rPr lang="de-DE" dirty="0"/>
              <a:t> (578 </a:t>
            </a:r>
            <a:r>
              <a:rPr lang="de-DE" dirty="0" err="1"/>
              <a:t>rows</a:t>
            </a:r>
            <a:r>
              <a:rPr lang="de-DE" dirty="0"/>
              <a:t>, 4 variables)</a:t>
            </a:r>
          </a:p>
          <a:p>
            <a:pPr lvl="1"/>
            <a:r>
              <a:rPr lang="en-US" dirty="0"/>
              <a:t>Weight of chicks at multiple measurement time points, by diet condition</a:t>
            </a:r>
          </a:p>
          <a:p>
            <a:r>
              <a:rPr lang="de-DE" b="1" dirty="0"/>
              <a:t>nycflights13::</a:t>
            </a:r>
            <a:r>
              <a:rPr lang="de-DE" b="1" dirty="0" err="1"/>
              <a:t>flights</a:t>
            </a:r>
            <a:r>
              <a:rPr lang="de-DE" b="1" dirty="0"/>
              <a:t> </a:t>
            </a:r>
            <a:r>
              <a:rPr lang="de-DE" dirty="0"/>
              <a:t>(336776 </a:t>
            </a:r>
            <a:r>
              <a:rPr lang="de-DE" dirty="0" err="1"/>
              <a:t>rows</a:t>
            </a:r>
            <a:r>
              <a:rPr lang="de-DE" dirty="0"/>
              <a:t>, 19 variables)</a:t>
            </a:r>
          </a:p>
          <a:p>
            <a:pPr lvl="1"/>
            <a:r>
              <a:rPr lang="en-US" dirty="0"/>
              <a:t>Arrival and departure information for all New York airports flights in 2013</a:t>
            </a:r>
            <a:endParaRPr lang="de-DE" dirty="0"/>
          </a:p>
          <a:p>
            <a:r>
              <a:rPr lang="de-DE" b="1" dirty="0" err="1"/>
              <a:t>palmerpenguins</a:t>
            </a:r>
            <a:r>
              <a:rPr lang="de-DE" b="1" dirty="0"/>
              <a:t>::</a:t>
            </a:r>
            <a:r>
              <a:rPr lang="de-DE" b="1" dirty="0" err="1"/>
              <a:t>penguins</a:t>
            </a:r>
            <a:r>
              <a:rPr lang="de-DE" b="1" dirty="0"/>
              <a:t> </a:t>
            </a:r>
            <a:r>
              <a:rPr lang="de-DE" dirty="0"/>
              <a:t>(344 </a:t>
            </a:r>
            <a:r>
              <a:rPr lang="de-DE" dirty="0" err="1"/>
              <a:t>rows</a:t>
            </a:r>
            <a:r>
              <a:rPr lang="de-DE" dirty="0"/>
              <a:t>, 8 variables)</a:t>
            </a:r>
          </a:p>
          <a:p>
            <a:pPr lvl="1"/>
            <a:r>
              <a:rPr lang="en-US" dirty="0"/>
              <a:t>Measured values of 344 penguins from different islands and species</a:t>
            </a:r>
            <a:endParaRPr lang="de-DE" dirty="0"/>
          </a:p>
        </p:txBody>
      </p:sp>
      <p:sp>
        <p:nvSpPr>
          <p:cNvPr id="5" name="Foliennummernplatzhalter 4">
            <a:extLst>
              <a:ext uri="{FF2B5EF4-FFF2-40B4-BE49-F238E27FC236}">
                <a16:creationId xmlns:a16="http://schemas.microsoft.com/office/drawing/2014/main" id="{ED2A6F90-BB95-4E7F-9C57-99DDDC132F22}"/>
              </a:ext>
            </a:extLst>
          </p:cNvPr>
          <p:cNvSpPr>
            <a:spLocks noGrp="1"/>
          </p:cNvSpPr>
          <p:nvPr>
            <p:ph type="sldNum" sz="quarter" idx="12"/>
          </p:nvPr>
        </p:nvSpPr>
        <p:spPr/>
        <p:txBody>
          <a:bodyPr/>
          <a:lstStyle/>
          <a:p>
            <a:fld id="{1206269C-C24E-4E80-9A4B-E7E19BB59A67}" type="slidenum">
              <a:rPr lang="de-AT" smtClean="0"/>
              <a:pPr/>
              <a:t>60</a:t>
            </a:fld>
            <a:endParaRPr lang="de-AT" dirty="0"/>
          </a:p>
        </p:txBody>
      </p:sp>
      <p:sp>
        <p:nvSpPr>
          <p:cNvPr id="6" name="Fußzeilenplatzhalter 5">
            <a:extLst>
              <a:ext uri="{FF2B5EF4-FFF2-40B4-BE49-F238E27FC236}">
                <a16:creationId xmlns:a16="http://schemas.microsoft.com/office/drawing/2014/main" id="{F019270E-CD8C-7372-AB23-2CEF9B5B573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3444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A8622-2FA6-467B-9C8E-EBE85FD2EDA1}"/>
              </a:ext>
            </a:extLst>
          </p:cNvPr>
          <p:cNvSpPr>
            <a:spLocks noGrp="1"/>
          </p:cNvSpPr>
          <p:nvPr>
            <p:ph type="title"/>
          </p:nvPr>
        </p:nvSpPr>
        <p:spPr/>
        <p:txBody>
          <a:bodyPr/>
          <a:lstStyle/>
          <a:p>
            <a:r>
              <a:rPr lang="de-DE" dirty="0" err="1"/>
              <a:t>Exercise</a:t>
            </a:r>
            <a:r>
              <a:rPr lang="de-DE" dirty="0"/>
              <a:t> – Data Frames</a:t>
            </a:r>
          </a:p>
        </p:txBody>
      </p:sp>
      <p:sp>
        <p:nvSpPr>
          <p:cNvPr id="3" name="Inhaltsplatzhalter 2">
            <a:extLst>
              <a:ext uri="{FF2B5EF4-FFF2-40B4-BE49-F238E27FC236}">
                <a16:creationId xmlns:a16="http://schemas.microsoft.com/office/drawing/2014/main" id="{A8204A83-3325-4A5D-BB8C-B14093D33A8A}"/>
              </a:ext>
            </a:extLst>
          </p:cNvPr>
          <p:cNvSpPr>
            <a:spLocks noGrp="1"/>
          </p:cNvSpPr>
          <p:nvPr>
            <p:ph sz="quarter" idx="13"/>
          </p:nvPr>
        </p:nvSpPr>
        <p:spPr>
          <a:xfrm>
            <a:off x="539751" y="1411861"/>
            <a:ext cx="7978775" cy="3196139"/>
          </a:xfrm>
        </p:spPr>
        <p:txBody>
          <a:bodyPr>
            <a:normAutofit fontScale="92500"/>
          </a:bodyPr>
          <a:lstStyle/>
          <a:p>
            <a:r>
              <a:rPr lang="en-US" dirty="0"/>
              <a:t>You are planning a grocery trip and make a shopping list in R. Create a data frame with the columns Product, Department and Quantity.</a:t>
            </a:r>
          </a:p>
          <a:p>
            <a:r>
              <a:rPr lang="en-US" dirty="0"/>
              <a:t>You would like to purchase the following products </a:t>
            </a:r>
            <a:r>
              <a:rPr lang="de-DE" dirty="0"/>
              <a:t>(</a:t>
            </a:r>
            <a:r>
              <a:rPr lang="de-DE" dirty="0" err="1"/>
              <a:t>quantity</a:t>
            </a:r>
            <a:r>
              <a:rPr lang="de-DE" dirty="0"/>
              <a:t> in </a:t>
            </a:r>
            <a:r>
              <a:rPr lang="de-DE" dirty="0" err="1"/>
              <a:t>brackets</a:t>
            </a:r>
            <a:r>
              <a:rPr lang="de-DE" dirty="0"/>
              <a:t>): Saft(4), Paprika(1), Zwiebel(2), Banane(1), Apfel(3), Ananas(1) and Bier(2). </a:t>
            </a:r>
            <a:r>
              <a:rPr lang="en-US" dirty="0"/>
              <a:t>Assign these products to the respective department in the supermarket: beverages, fruits and vegetables.</a:t>
            </a:r>
          </a:p>
          <a:p>
            <a:r>
              <a:rPr lang="en-US" dirty="0"/>
              <a:t>You are cycling to the supermarket and want to know which products may be very heavy. Therefore, have the data frame output so that only the products drinks are displayed anymore</a:t>
            </a:r>
            <a:r>
              <a:rPr lang="de-DE" dirty="0"/>
              <a:t>.</a:t>
            </a:r>
          </a:p>
          <a:p>
            <a:pPr lvl="1"/>
            <a:r>
              <a:rPr lang="en-US" dirty="0"/>
              <a:t>Create a new column “more_than_2” in the dataset which indicates with 0 whether the quantity is less than 2 and with 1 whether the quantity is greater than or equal to 2</a:t>
            </a:r>
            <a:r>
              <a:rPr lang="de-DE" dirty="0"/>
              <a:t>.</a:t>
            </a:r>
          </a:p>
          <a:p>
            <a:endParaRPr lang="de-DE" dirty="0"/>
          </a:p>
        </p:txBody>
      </p:sp>
      <p:sp>
        <p:nvSpPr>
          <p:cNvPr id="5" name="Foliennummernplatzhalter 4">
            <a:extLst>
              <a:ext uri="{FF2B5EF4-FFF2-40B4-BE49-F238E27FC236}">
                <a16:creationId xmlns:a16="http://schemas.microsoft.com/office/drawing/2014/main" id="{3B610C9B-07D1-45F2-8614-747E1588F1D6}"/>
              </a:ext>
            </a:extLst>
          </p:cNvPr>
          <p:cNvSpPr>
            <a:spLocks noGrp="1"/>
          </p:cNvSpPr>
          <p:nvPr>
            <p:ph type="sldNum" sz="quarter" idx="12"/>
          </p:nvPr>
        </p:nvSpPr>
        <p:spPr/>
        <p:txBody>
          <a:bodyPr/>
          <a:lstStyle/>
          <a:p>
            <a:fld id="{1206269C-C24E-4E80-9A4B-E7E19BB59A67}" type="slidenum">
              <a:rPr lang="de-AT" smtClean="0"/>
              <a:pPr/>
              <a:t>61</a:t>
            </a:fld>
            <a:endParaRPr lang="de-AT" dirty="0"/>
          </a:p>
        </p:txBody>
      </p:sp>
      <p:sp>
        <p:nvSpPr>
          <p:cNvPr id="6" name="Fußzeilenplatzhalter 5">
            <a:extLst>
              <a:ext uri="{FF2B5EF4-FFF2-40B4-BE49-F238E27FC236}">
                <a16:creationId xmlns:a16="http://schemas.microsoft.com/office/drawing/2014/main" id="{EFC07361-0B51-12BA-E1ED-8051485D2F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894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Basics: Packages</a:t>
            </a:r>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62</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grpSp>
        <p:nvGrpSpPr>
          <p:cNvPr id="3" name="Gruppieren 2">
            <a:extLst>
              <a:ext uri="{FF2B5EF4-FFF2-40B4-BE49-F238E27FC236}">
                <a16:creationId xmlns:a16="http://schemas.microsoft.com/office/drawing/2014/main" id="{345A6B19-D12A-514E-2F83-CBDB2C70DF9E}"/>
              </a:ext>
            </a:extLst>
          </p:cNvPr>
          <p:cNvGrpSpPr/>
          <p:nvPr/>
        </p:nvGrpSpPr>
        <p:grpSpPr>
          <a:xfrm>
            <a:off x="4653799" y="2114608"/>
            <a:ext cx="2904402" cy="916392"/>
            <a:chOff x="3544422" y="404788"/>
            <a:chExt cx="2904402" cy="916392"/>
          </a:xfrm>
        </p:grpSpPr>
        <p:pic>
          <p:nvPicPr>
            <p:cNvPr id="5" name="Grafik 4" descr="Bücher im Regal Silhouette">
              <a:extLst>
                <a:ext uri="{FF2B5EF4-FFF2-40B4-BE49-F238E27FC236}">
                  <a16:creationId xmlns:a16="http://schemas.microsoft.com/office/drawing/2014/main" id="{A8F5638A-AB21-BDE2-A347-E4F28FA62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534424" y="406780"/>
              <a:ext cx="914400" cy="914400"/>
            </a:xfrm>
            <a:prstGeom prst="rect">
              <a:avLst/>
            </a:prstGeom>
          </p:spPr>
        </p:pic>
        <p:pic>
          <p:nvPicPr>
            <p:cNvPr id="8" name="Grafik 7" descr="Bücher im Regal Silhouette">
              <a:extLst>
                <a:ext uri="{FF2B5EF4-FFF2-40B4-BE49-F238E27FC236}">
                  <a16:creationId xmlns:a16="http://schemas.microsoft.com/office/drawing/2014/main" id="{338DECC2-B970-D289-937B-E13F552FF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0147" y="406780"/>
              <a:ext cx="914400" cy="914400"/>
            </a:xfrm>
            <a:prstGeom prst="rect">
              <a:avLst/>
            </a:prstGeom>
          </p:spPr>
        </p:pic>
        <p:pic>
          <p:nvPicPr>
            <p:cNvPr id="9" name="Grafik 8" descr="Bücher im Regal Silhouette">
              <a:extLst>
                <a:ext uri="{FF2B5EF4-FFF2-40B4-BE49-F238E27FC236}">
                  <a16:creationId xmlns:a16="http://schemas.microsoft.com/office/drawing/2014/main" id="{14FB5DFB-E9EA-2F72-184F-47C4B5485A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2409" y="406780"/>
              <a:ext cx="914400" cy="914400"/>
            </a:xfrm>
            <a:prstGeom prst="rect">
              <a:avLst/>
            </a:prstGeom>
          </p:spPr>
        </p:pic>
        <p:pic>
          <p:nvPicPr>
            <p:cNvPr id="10" name="Grafik 9" descr="Bücher im Regal Silhouette">
              <a:extLst>
                <a:ext uri="{FF2B5EF4-FFF2-40B4-BE49-F238E27FC236}">
                  <a16:creationId xmlns:a16="http://schemas.microsoft.com/office/drawing/2014/main" id="{C1F212D4-6E6A-646E-1276-A311AC59A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44422" y="404788"/>
              <a:ext cx="914400" cy="914400"/>
            </a:xfrm>
            <a:prstGeom prst="rect">
              <a:avLst/>
            </a:prstGeom>
          </p:spPr>
        </p:pic>
      </p:grpSp>
    </p:spTree>
    <p:extLst>
      <p:ext uri="{BB962C8B-B14F-4D97-AF65-F5344CB8AC3E}">
        <p14:creationId xmlns:p14="http://schemas.microsoft.com/office/powerpoint/2010/main" val="3568836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E5E7B-BDCF-48F8-9F22-BDA470FEDE94}"/>
              </a:ext>
            </a:extLst>
          </p:cNvPr>
          <p:cNvSpPr>
            <a:spLocks noGrp="1"/>
          </p:cNvSpPr>
          <p:nvPr>
            <p:ph type="title"/>
          </p:nvPr>
        </p:nvSpPr>
        <p:spPr/>
        <p:txBody>
          <a:bodyPr/>
          <a:lstStyle/>
          <a:p>
            <a:r>
              <a:rPr lang="de-DE" dirty="0"/>
              <a:t>Packages („</a:t>
            </a:r>
            <a:r>
              <a:rPr lang="de-DE" dirty="0" err="1"/>
              <a:t>Packerln</a:t>
            </a:r>
            <a:r>
              <a:rPr lang="de-DE" dirty="0"/>
              <a:t>“)</a:t>
            </a:r>
          </a:p>
        </p:txBody>
      </p:sp>
      <p:sp>
        <p:nvSpPr>
          <p:cNvPr id="3" name="Inhaltsplatzhalter 2">
            <a:extLst>
              <a:ext uri="{FF2B5EF4-FFF2-40B4-BE49-F238E27FC236}">
                <a16:creationId xmlns:a16="http://schemas.microsoft.com/office/drawing/2014/main" id="{ECA3502A-C3AB-4A8A-AF98-1E3DAD342A1B}"/>
              </a:ext>
            </a:extLst>
          </p:cNvPr>
          <p:cNvSpPr>
            <a:spLocks noGrp="1"/>
          </p:cNvSpPr>
          <p:nvPr>
            <p:ph sz="quarter" idx="13"/>
          </p:nvPr>
        </p:nvSpPr>
        <p:spPr/>
        <p:txBody>
          <a:bodyPr>
            <a:normAutofit/>
          </a:bodyPr>
          <a:lstStyle/>
          <a:p>
            <a:r>
              <a:rPr lang="en-US" dirty="0"/>
              <a:t>With the start of R, </a:t>
            </a:r>
            <a:r>
              <a:rPr lang="en-US" b="1" i="1" dirty="0"/>
              <a:t>base R </a:t>
            </a:r>
            <a:r>
              <a:rPr lang="en-US" dirty="0"/>
              <a:t>is loaded: a mixture of different packages containing most of the basics </a:t>
            </a:r>
            <a:r>
              <a:rPr lang="de-DE" sz="1200" dirty="0"/>
              <a:t>(</a:t>
            </a:r>
            <a:r>
              <a:rPr lang="de-DE" sz="1200" dirty="0" err="1"/>
              <a:t>base</a:t>
            </a:r>
            <a:r>
              <a:rPr lang="de-DE" sz="1200" dirty="0"/>
              <a:t>, </a:t>
            </a:r>
            <a:r>
              <a:rPr lang="de-DE" sz="1200" dirty="0" err="1"/>
              <a:t>stats</a:t>
            </a:r>
            <a:r>
              <a:rPr lang="de-DE" sz="1200" dirty="0"/>
              <a:t>, </a:t>
            </a:r>
            <a:r>
              <a:rPr lang="de-DE" sz="1200" dirty="0" err="1"/>
              <a:t>graphics</a:t>
            </a:r>
            <a:r>
              <a:rPr lang="de-DE" sz="1200" dirty="0"/>
              <a:t>, </a:t>
            </a:r>
            <a:r>
              <a:rPr lang="de-DE" sz="1200" dirty="0" err="1"/>
              <a:t>utils</a:t>
            </a:r>
            <a:r>
              <a:rPr lang="de-DE" sz="1200" dirty="0"/>
              <a:t>, </a:t>
            </a:r>
            <a:r>
              <a:rPr lang="de-DE" sz="1200" dirty="0" err="1"/>
              <a:t>datasets</a:t>
            </a:r>
            <a:r>
              <a:rPr lang="de-DE" sz="1200" dirty="0"/>
              <a:t>, </a:t>
            </a:r>
            <a:r>
              <a:rPr lang="de-DE" sz="1200" dirty="0" err="1"/>
              <a:t>methods</a:t>
            </a:r>
            <a:r>
              <a:rPr lang="de-DE" sz="1200" dirty="0"/>
              <a:t>, </a:t>
            </a:r>
            <a:r>
              <a:rPr lang="de-DE" sz="1200" dirty="0" err="1"/>
              <a:t>grDevices</a:t>
            </a:r>
            <a:r>
              <a:rPr lang="de-DE" sz="1200" dirty="0"/>
              <a:t>) </a:t>
            </a:r>
          </a:p>
          <a:p>
            <a:r>
              <a:rPr lang="en-US" dirty="0"/>
              <a:t>If you want to use more functionalities, you can download and activate additional packages</a:t>
            </a:r>
            <a:r>
              <a:rPr lang="de-DE" dirty="0"/>
              <a:t>. </a:t>
            </a:r>
          </a:p>
          <a:p>
            <a:r>
              <a:rPr lang="en-US" dirty="0"/>
              <a:t>An R Package is a compilation of (usually specific to one topic): </a:t>
            </a:r>
          </a:p>
          <a:p>
            <a:pPr lvl="1"/>
            <a:r>
              <a:rPr lang="de-DE" dirty="0"/>
              <a:t>Data</a:t>
            </a:r>
          </a:p>
          <a:p>
            <a:pPr lvl="1"/>
            <a:r>
              <a:rPr lang="de-DE" dirty="0" err="1"/>
              <a:t>Functions</a:t>
            </a:r>
            <a:endParaRPr lang="de-DE" dirty="0"/>
          </a:p>
          <a:p>
            <a:pPr lvl="1"/>
            <a:r>
              <a:rPr lang="de-DE" dirty="0"/>
              <a:t>Help </a:t>
            </a:r>
            <a:r>
              <a:rPr lang="de-DE" dirty="0" err="1"/>
              <a:t>pages</a:t>
            </a:r>
            <a:endParaRPr lang="de-DE" dirty="0"/>
          </a:p>
          <a:p>
            <a:pPr lvl="1"/>
            <a:r>
              <a:rPr lang="de-DE" dirty="0" err="1"/>
              <a:t>Vignettes</a:t>
            </a:r>
            <a:r>
              <a:rPr lang="de-DE" dirty="0"/>
              <a:t> / </a:t>
            </a:r>
            <a:r>
              <a:rPr lang="de-DE" dirty="0" err="1"/>
              <a:t>Examples</a:t>
            </a:r>
            <a:endParaRPr lang="de-DE" dirty="0"/>
          </a:p>
        </p:txBody>
      </p:sp>
      <p:sp>
        <p:nvSpPr>
          <p:cNvPr id="5" name="Foliennummernplatzhalter 4">
            <a:extLst>
              <a:ext uri="{FF2B5EF4-FFF2-40B4-BE49-F238E27FC236}">
                <a16:creationId xmlns:a16="http://schemas.microsoft.com/office/drawing/2014/main" id="{BA53F665-4DDA-4AEE-B73F-DEC347FDEAFB}"/>
              </a:ext>
            </a:extLst>
          </p:cNvPr>
          <p:cNvSpPr>
            <a:spLocks noGrp="1"/>
          </p:cNvSpPr>
          <p:nvPr>
            <p:ph type="sldNum" sz="quarter" idx="12"/>
          </p:nvPr>
        </p:nvSpPr>
        <p:spPr/>
        <p:txBody>
          <a:bodyPr/>
          <a:lstStyle/>
          <a:p>
            <a:fld id="{1206269C-C24E-4E80-9A4B-E7E19BB59A67}" type="slidenum">
              <a:rPr lang="de-AT" smtClean="0"/>
              <a:pPr/>
              <a:t>63</a:t>
            </a:fld>
            <a:endParaRPr lang="de-AT" dirty="0"/>
          </a:p>
        </p:txBody>
      </p:sp>
      <p:sp>
        <p:nvSpPr>
          <p:cNvPr id="6" name="Fußzeilenplatzhalter 5">
            <a:extLst>
              <a:ext uri="{FF2B5EF4-FFF2-40B4-BE49-F238E27FC236}">
                <a16:creationId xmlns:a16="http://schemas.microsoft.com/office/drawing/2014/main" id="{A898B8D2-EBF0-CA26-ACDB-F555F92B13A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91063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3A9D-A63F-4EBB-8A09-1885C35526AC}"/>
              </a:ext>
            </a:extLst>
          </p:cNvPr>
          <p:cNvSpPr>
            <a:spLocks noGrp="1"/>
          </p:cNvSpPr>
          <p:nvPr>
            <p:ph type="title"/>
          </p:nvPr>
        </p:nvSpPr>
        <p:spPr/>
        <p:txBody>
          <a:bodyPr/>
          <a:lstStyle/>
          <a:p>
            <a:r>
              <a:rPr lang="de-DE" dirty="0"/>
              <a:t>Packages</a:t>
            </a:r>
          </a:p>
        </p:txBody>
      </p:sp>
      <p:sp>
        <p:nvSpPr>
          <p:cNvPr id="4" name="Fußzeilenplatzhalter 3">
            <a:extLst>
              <a:ext uri="{FF2B5EF4-FFF2-40B4-BE49-F238E27FC236}">
                <a16:creationId xmlns:a16="http://schemas.microsoft.com/office/drawing/2014/main" id="{BABCE528-F58A-4059-5A29-44FCDDC6F14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3" name="Inhaltsplatzhalter 2">
            <a:extLst>
              <a:ext uri="{FF2B5EF4-FFF2-40B4-BE49-F238E27FC236}">
                <a16:creationId xmlns:a16="http://schemas.microsoft.com/office/drawing/2014/main" id="{B7F6EF60-DC4C-4313-B153-C1350CA827C5}"/>
              </a:ext>
            </a:extLst>
          </p:cNvPr>
          <p:cNvSpPr>
            <a:spLocks noGrp="1"/>
          </p:cNvSpPr>
          <p:nvPr>
            <p:ph sz="quarter" idx="13"/>
          </p:nvPr>
        </p:nvSpPr>
        <p:spPr>
          <a:xfrm>
            <a:off x="539751" y="1402630"/>
            <a:ext cx="7978775" cy="3205370"/>
          </a:xfrm>
        </p:spPr>
        <p:txBody>
          <a:bodyPr>
            <a:normAutofit/>
          </a:bodyPr>
          <a:lstStyle/>
          <a:p>
            <a:r>
              <a:rPr lang="en-US" dirty="0"/>
              <a:t>Packages are like books that you buy and put on the shelf </a:t>
            </a:r>
            <a:r>
              <a:rPr lang="de-DE" dirty="0"/>
              <a:t>(</a:t>
            </a:r>
            <a:r>
              <a:rPr lang="de-DE" sz="1400" dirty="0" err="1">
                <a:highlight>
                  <a:srgbClr val="E6EFF3"/>
                </a:highlight>
                <a:latin typeface="Lucida Console" panose="020B0609040504020204" pitchFamily="49" charset="0"/>
              </a:rPr>
              <a:t>install.packages</a:t>
            </a:r>
            <a:r>
              <a:rPr lang="de-DE" sz="1400" dirty="0">
                <a:highlight>
                  <a:srgbClr val="E6EFF3"/>
                </a:highlight>
                <a:latin typeface="Lucida Console" panose="020B0609040504020204" pitchFamily="49" charset="0"/>
              </a:rPr>
              <a:t>()</a:t>
            </a:r>
            <a:r>
              <a:rPr lang="de-DE" dirty="0"/>
              <a:t>). </a:t>
            </a:r>
            <a:r>
              <a:rPr lang="en-US" dirty="0"/>
              <a:t>You can access the contents only when you take out the book and put it on the desk </a:t>
            </a:r>
            <a:r>
              <a:rPr lang="de-DE" dirty="0"/>
              <a:t>(</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966FDF5F-F33F-4B5F-9CBD-26EF6C45DFC0}"/>
              </a:ext>
            </a:extLst>
          </p:cNvPr>
          <p:cNvSpPr>
            <a:spLocks noGrp="1"/>
          </p:cNvSpPr>
          <p:nvPr>
            <p:ph type="sldNum" sz="quarter" idx="12"/>
          </p:nvPr>
        </p:nvSpPr>
        <p:spPr/>
        <p:txBody>
          <a:bodyPr/>
          <a:lstStyle/>
          <a:p>
            <a:fld id="{1206269C-C24E-4E80-9A4B-E7E19BB59A67}" type="slidenum">
              <a:rPr lang="de-AT" smtClean="0"/>
              <a:pPr/>
              <a:t>64</a:t>
            </a:fld>
            <a:endParaRPr lang="de-AT" dirty="0"/>
          </a:p>
        </p:txBody>
      </p:sp>
      <p:grpSp>
        <p:nvGrpSpPr>
          <p:cNvPr id="13" name="Gruppieren 12">
            <a:extLst>
              <a:ext uri="{FF2B5EF4-FFF2-40B4-BE49-F238E27FC236}">
                <a16:creationId xmlns:a16="http://schemas.microsoft.com/office/drawing/2014/main" id="{5B4E85A5-C45B-4DC8-AAED-B9407F54700E}"/>
              </a:ext>
            </a:extLst>
          </p:cNvPr>
          <p:cNvGrpSpPr/>
          <p:nvPr/>
        </p:nvGrpSpPr>
        <p:grpSpPr>
          <a:xfrm>
            <a:off x="4446795" y="129540"/>
            <a:ext cx="2904402" cy="916392"/>
            <a:chOff x="3544422" y="404788"/>
            <a:chExt cx="2904402" cy="916392"/>
          </a:xfrm>
        </p:grpSpPr>
        <p:pic>
          <p:nvPicPr>
            <p:cNvPr id="8" name="Grafik 7" descr="Bücher im Regal Silhouette">
              <a:extLst>
                <a:ext uri="{FF2B5EF4-FFF2-40B4-BE49-F238E27FC236}">
                  <a16:creationId xmlns:a16="http://schemas.microsoft.com/office/drawing/2014/main" id="{D511ACA2-9A16-49E1-BB70-966FEB0EB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34424" y="406780"/>
              <a:ext cx="914400" cy="914400"/>
            </a:xfrm>
            <a:prstGeom prst="rect">
              <a:avLst/>
            </a:prstGeom>
          </p:spPr>
        </p:pic>
        <p:pic>
          <p:nvPicPr>
            <p:cNvPr id="10" name="Grafik 9" descr="Bücher im Regal Silhouette">
              <a:extLst>
                <a:ext uri="{FF2B5EF4-FFF2-40B4-BE49-F238E27FC236}">
                  <a16:creationId xmlns:a16="http://schemas.microsoft.com/office/drawing/2014/main" id="{9B28797E-3E9C-4CA4-8A7C-1E7321BE2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0147" y="406780"/>
              <a:ext cx="914400" cy="914400"/>
            </a:xfrm>
            <a:prstGeom prst="rect">
              <a:avLst/>
            </a:prstGeom>
          </p:spPr>
        </p:pic>
        <p:pic>
          <p:nvPicPr>
            <p:cNvPr id="11" name="Grafik 10" descr="Bücher im Regal Silhouette">
              <a:extLst>
                <a:ext uri="{FF2B5EF4-FFF2-40B4-BE49-F238E27FC236}">
                  <a16:creationId xmlns:a16="http://schemas.microsoft.com/office/drawing/2014/main" id="{A5B6CEEC-3F53-45B9-BF0E-B49BF594C8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409" y="406780"/>
              <a:ext cx="914400" cy="914400"/>
            </a:xfrm>
            <a:prstGeom prst="rect">
              <a:avLst/>
            </a:prstGeom>
          </p:spPr>
        </p:pic>
        <p:pic>
          <p:nvPicPr>
            <p:cNvPr id="12" name="Grafik 11" descr="Bücher im Regal Silhouette">
              <a:extLst>
                <a:ext uri="{FF2B5EF4-FFF2-40B4-BE49-F238E27FC236}">
                  <a16:creationId xmlns:a16="http://schemas.microsoft.com/office/drawing/2014/main" id="{281D6A3B-6691-4ADE-8974-711B7A9321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544422" y="404788"/>
              <a:ext cx="914400" cy="914400"/>
            </a:xfrm>
            <a:prstGeom prst="rect">
              <a:avLst/>
            </a:prstGeom>
          </p:spPr>
        </p:pic>
      </p:grpSp>
      <p:pic>
        <p:nvPicPr>
          <p:cNvPr id="19" name="Grafik 18">
            <a:extLst>
              <a:ext uri="{FF2B5EF4-FFF2-40B4-BE49-F238E27FC236}">
                <a16:creationId xmlns:a16="http://schemas.microsoft.com/office/drawing/2014/main" id="{BA0933A2-B8B1-4936-94E3-8437D03A2B07}"/>
              </a:ext>
            </a:extLst>
          </p:cNvPr>
          <p:cNvPicPr>
            <a:picLocks noChangeAspect="1"/>
          </p:cNvPicPr>
          <p:nvPr/>
        </p:nvPicPr>
        <p:blipFill>
          <a:blip r:embed="rId6"/>
          <a:stretch>
            <a:fillRect/>
          </a:stretch>
        </p:blipFill>
        <p:spPr>
          <a:xfrm>
            <a:off x="1386376" y="2362925"/>
            <a:ext cx="6285523" cy="4696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fik 16">
            <a:extLst>
              <a:ext uri="{FF2B5EF4-FFF2-40B4-BE49-F238E27FC236}">
                <a16:creationId xmlns:a16="http://schemas.microsoft.com/office/drawing/2014/main" id="{411C30DB-C1B9-46A0-A530-688C485007E4}"/>
              </a:ext>
            </a:extLst>
          </p:cNvPr>
          <p:cNvPicPr>
            <a:picLocks noChangeAspect="1"/>
          </p:cNvPicPr>
          <p:nvPr/>
        </p:nvPicPr>
        <p:blipFill rotWithShape="1">
          <a:blip r:embed="rId7"/>
          <a:srcRect t="7664"/>
          <a:stretch/>
        </p:blipFill>
        <p:spPr>
          <a:xfrm>
            <a:off x="4087734" y="983054"/>
            <a:ext cx="3882895" cy="226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022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672709C-7F59-48A8-8487-7BBF174AFAEF}"/>
              </a:ext>
            </a:extLst>
          </p:cNvPr>
          <p:cNvSpPr>
            <a:spLocks noGrp="1"/>
          </p:cNvSpPr>
          <p:nvPr>
            <p:ph type="title"/>
          </p:nvPr>
        </p:nvSpPr>
        <p:spPr/>
        <p:txBody>
          <a:bodyPr/>
          <a:lstStyle/>
          <a:p>
            <a:r>
              <a:rPr lang="de-DE" dirty="0" err="1"/>
              <a:t>Using</a:t>
            </a:r>
            <a:r>
              <a:rPr lang="de-DE" dirty="0"/>
              <a:t> </a:t>
            </a:r>
            <a:r>
              <a:rPr lang="de-DE" dirty="0" err="1"/>
              <a:t>packages</a:t>
            </a:r>
            <a:r>
              <a:rPr lang="de-DE" dirty="0"/>
              <a:t> (I)</a:t>
            </a:r>
          </a:p>
        </p:txBody>
      </p:sp>
      <p:sp>
        <p:nvSpPr>
          <p:cNvPr id="5" name="Foliennummernplatzhalter 4">
            <a:extLst>
              <a:ext uri="{FF2B5EF4-FFF2-40B4-BE49-F238E27FC236}">
                <a16:creationId xmlns:a16="http://schemas.microsoft.com/office/drawing/2014/main" id="{1A38950F-5DCB-44E6-99EE-79EBE0DB35ED}"/>
              </a:ext>
            </a:extLst>
          </p:cNvPr>
          <p:cNvSpPr>
            <a:spLocks noGrp="1"/>
          </p:cNvSpPr>
          <p:nvPr>
            <p:ph type="sldNum" sz="quarter" idx="11"/>
          </p:nvPr>
        </p:nvSpPr>
        <p:spPr/>
        <p:txBody>
          <a:bodyPr/>
          <a:lstStyle/>
          <a:p>
            <a:fld id="{1206269C-C24E-4E80-9A4B-E7E19BB59A67}" type="slidenum">
              <a:rPr lang="de-AT" smtClean="0"/>
              <a:pPr/>
              <a:t>65</a:t>
            </a:fld>
            <a:endParaRPr lang="de-AT" dirty="0"/>
          </a:p>
        </p:txBody>
      </p:sp>
      <p:pic>
        <p:nvPicPr>
          <p:cNvPr id="10" name="Grafik 9">
            <a:extLst>
              <a:ext uri="{FF2B5EF4-FFF2-40B4-BE49-F238E27FC236}">
                <a16:creationId xmlns:a16="http://schemas.microsoft.com/office/drawing/2014/main" id="{2CEBBC26-81F1-4CEC-9F09-ED98CABA8175}"/>
              </a:ext>
            </a:extLst>
          </p:cNvPr>
          <p:cNvPicPr>
            <a:picLocks noChangeAspect="1"/>
          </p:cNvPicPr>
          <p:nvPr/>
        </p:nvPicPr>
        <p:blipFill>
          <a:blip r:embed="rId3"/>
          <a:stretch>
            <a:fillRect/>
          </a:stretch>
        </p:blipFill>
        <p:spPr>
          <a:xfrm>
            <a:off x="960076" y="2444585"/>
            <a:ext cx="2998421" cy="254330"/>
          </a:xfrm>
          <a:prstGeom prst="rect">
            <a:avLst/>
          </a:prstGeom>
          <a:ln>
            <a:solidFill>
              <a:schemeClr val="tx1"/>
            </a:solidFill>
            <a:extLst>
              <a:ext uri="{C807C97D-BFC1-408E-A445-0C87EB9F89A2}">
                <ask:lineSketchStyleProps xmlns:ask="http://schemas.microsoft.com/office/drawing/2018/sketchyshapes" sd="874966754">
                  <a:custGeom>
                    <a:avLst/>
                    <a:gdLst>
                      <a:gd name="connsiteX0" fmla="*/ 0 w 2998421"/>
                      <a:gd name="connsiteY0" fmla="*/ 0 h 254330"/>
                      <a:gd name="connsiteX1" fmla="*/ 569700 w 2998421"/>
                      <a:gd name="connsiteY1" fmla="*/ 0 h 254330"/>
                      <a:gd name="connsiteX2" fmla="*/ 1139400 w 2998421"/>
                      <a:gd name="connsiteY2" fmla="*/ 0 h 254330"/>
                      <a:gd name="connsiteX3" fmla="*/ 1739084 w 2998421"/>
                      <a:gd name="connsiteY3" fmla="*/ 0 h 254330"/>
                      <a:gd name="connsiteX4" fmla="*/ 2338768 w 2998421"/>
                      <a:gd name="connsiteY4" fmla="*/ 0 h 254330"/>
                      <a:gd name="connsiteX5" fmla="*/ 2998421 w 2998421"/>
                      <a:gd name="connsiteY5" fmla="*/ 0 h 254330"/>
                      <a:gd name="connsiteX6" fmla="*/ 2998421 w 2998421"/>
                      <a:gd name="connsiteY6" fmla="*/ 254330 h 254330"/>
                      <a:gd name="connsiteX7" fmla="*/ 2488689 w 2998421"/>
                      <a:gd name="connsiteY7" fmla="*/ 254330 h 254330"/>
                      <a:gd name="connsiteX8" fmla="*/ 1948974 w 2998421"/>
                      <a:gd name="connsiteY8" fmla="*/ 254330 h 254330"/>
                      <a:gd name="connsiteX9" fmla="*/ 1289321 w 2998421"/>
                      <a:gd name="connsiteY9" fmla="*/ 254330 h 254330"/>
                      <a:gd name="connsiteX10" fmla="*/ 689637 w 2998421"/>
                      <a:gd name="connsiteY10" fmla="*/ 254330 h 254330"/>
                      <a:gd name="connsiteX11" fmla="*/ 0 w 2998421"/>
                      <a:gd name="connsiteY11" fmla="*/ 254330 h 254330"/>
                      <a:gd name="connsiteX12" fmla="*/ 0 w 2998421"/>
                      <a:gd name="connsiteY12" fmla="*/ 0 h 2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8421" h="254330" fill="none" extrusionOk="0">
                        <a:moveTo>
                          <a:pt x="0" y="0"/>
                        </a:moveTo>
                        <a:cubicBezTo>
                          <a:pt x="121073" y="-2953"/>
                          <a:pt x="421211" y="10157"/>
                          <a:pt x="569700" y="0"/>
                        </a:cubicBezTo>
                        <a:cubicBezTo>
                          <a:pt x="718189" y="-10157"/>
                          <a:pt x="872557" y="-6388"/>
                          <a:pt x="1139400" y="0"/>
                        </a:cubicBezTo>
                        <a:cubicBezTo>
                          <a:pt x="1406243" y="6388"/>
                          <a:pt x="1516228" y="-17237"/>
                          <a:pt x="1739084" y="0"/>
                        </a:cubicBezTo>
                        <a:cubicBezTo>
                          <a:pt x="1961940" y="17237"/>
                          <a:pt x="2097680" y="-10535"/>
                          <a:pt x="2338768" y="0"/>
                        </a:cubicBezTo>
                        <a:cubicBezTo>
                          <a:pt x="2579856" y="10535"/>
                          <a:pt x="2701883" y="-17465"/>
                          <a:pt x="2998421" y="0"/>
                        </a:cubicBezTo>
                        <a:cubicBezTo>
                          <a:pt x="2994662" y="75054"/>
                          <a:pt x="2987815" y="185901"/>
                          <a:pt x="2998421" y="254330"/>
                        </a:cubicBezTo>
                        <a:cubicBezTo>
                          <a:pt x="2859451" y="262151"/>
                          <a:pt x="2599745" y="247532"/>
                          <a:pt x="2488689" y="254330"/>
                        </a:cubicBezTo>
                        <a:cubicBezTo>
                          <a:pt x="2377633" y="261128"/>
                          <a:pt x="2072434" y="256256"/>
                          <a:pt x="1948974" y="254330"/>
                        </a:cubicBezTo>
                        <a:cubicBezTo>
                          <a:pt x="1825514" y="252404"/>
                          <a:pt x="1520293" y="285329"/>
                          <a:pt x="1289321" y="254330"/>
                        </a:cubicBezTo>
                        <a:cubicBezTo>
                          <a:pt x="1058349" y="223331"/>
                          <a:pt x="897443" y="263609"/>
                          <a:pt x="689637" y="254330"/>
                        </a:cubicBezTo>
                        <a:cubicBezTo>
                          <a:pt x="481831" y="245051"/>
                          <a:pt x="251652" y="224379"/>
                          <a:pt x="0" y="254330"/>
                        </a:cubicBezTo>
                        <a:cubicBezTo>
                          <a:pt x="-9706" y="173891"/>
                          <a:pt x="5774" y="118982"/>
                          <a:pt x="0" y="0"/>
                        </a:cubicBezTo>
                        <a:close/>
                      </a:path>
                      <a:path w="2998421" h="254330" stroke="0" extrusionOk="0">
                        <a:moveTo>
                          <a:pt x="0" y="0"/>
                        </a:moveTo>
                        <a:cubicBezTo>
                          <a:pt x="254098" y="24155"/>
                          <a:pt x="438213" y="-25311"/>
                          <a:pt x="569700" y="0"/>
                        </a:cubicBezTo>
                        <a:cubicBezTo>
                          <a:pt x="701187" y="25311"/>
                          <a:pt x="1015412" y="21490"/>
                          <a:pt x="1229353" y="0"/>
                        </a:cubicBezTo>
                        <a:cubicBezTo>
                          <a:pt x="1443294" y="-21490"/>
                          <a:pt x="1661731" y="-17936"/>
                          <a:pt x="1859021" y="0"/>
                        </a:cubicBezTo>
                        <a:cubicBezTo>
                          <a:pt x="2056311" y="17936"/>
                          <a:pt x="2162563" y="-19113"/>
                          <a:pt x="2398737" y="0"/>
                        </a:cubicBezTo>
                        <a:cubicBezTo>
                          <a:pt x="2634911" y="19113"/>
                          <a:pt x="2729706" y="-9980"/>
                          <a:pt x="2998421" y="0"/>
                        </a:cubicBezTo>
                        <a:cubicBezTo>
                          <a:pt x="3010413" y="52585"/>
                          <a:pt x="3008119" y="183500"/>
                          <a:pt x="2998421" y="254330"/>
                        </a:cubicBezTo>
                        <a:cubicBezTo>
                          <a:pt x="2818137" y="279920"/>
                          <a:pt x="2675240" y="232646"/>
                          <a:pt x="2368753" y="254330"/>
                        </a:cubicBezTo>
                        <a:cubicBezTo>
                          <a:pt x="2062266" y="276014"/>
                          <a:pt x="2020996" y="229550"/>
                          <a:pt x="1769068" y="254330"/>
                        </a:cubicBezTo>
                        <a:cubicBezTo>
                          <a:pt x="1517141" y="279110"/>
                          <a:pt x="1440147" y="233328"/>
                          <a:pt x="1229353" y="254330"/>
                        </a:cubicBezTo>
                        <a:cubicBezTo>
                          <a:pt x="1018559" y="275332"/>
                          <a:pt x="803734" y="278549"/>
                          <a:pt x="629668" y="254330"/>
                        </a:cubicBezTo>
                        <a:cubicBezTo>
                          <a:pt x="455603" y="230111"/>
                          <a:pt x="176311" y="240127"/>
                          <a:pt x="0" y="254330"/>
                        </a:cubicBezTo>
                        <a:cubicBezTo>
                          <a:pt x="10961" y="130617"/>
                          <a:pt x="-1290" y="79913"/>
                          <a:pt x="0" y="0"/>
                        </a:cubicBezTo>
                        <a:close/>
                      </a:path>
                    </a:pathLst>
                  </a:custGeom>
                  <ask:type>
                    <ask:lineSketchNone/>
                  </ask:type>
                </ask:lineSketchStyleProps>
              </a:ext>
            </a:extLst>
          </a:ln>
        </p:spPr>
      </p:pic>
      <p:pic>
        <p:nvPicPr>
          <p:cNvPr id="12" name="Grafik 11">
            <a:extLst>
              <a:ext uri="{FF2B5EF4-FFF2-40B4-BE49-F238E27FC236}">
                <a16:creationId xmlns:a16="http://schemas.microsoft.com/office/drawing/2014/main" id="{A5FDF13C-73AA-4BD2-9370-190EABEA8821}"/>
              </a:ext>
            </a:extLst>
          </p:cNvPr>
          <p:cNvPicPr>
            <a:picLocks noChangeAspect="1"/>
          </p:cNvPicPr>
          <p:nvPr/>
        </p:nvPicPr>
        <p:blipFill rotWithShape="1">
          <a:blip r:embed="rId4"/>
          <a:srcRect t="7584"/>
          <a:stretch/>
        </p:blipFill>
        <p:spPr>
          <a:xfrm>
            <a:off x="5333103" y="2444585"/>
            <a:ext cx="2522226" cy="258996"/>
          </a:xfrm>
          <a:prstGeom prst="rect">
            <a:avLst/>
          </a:prstGeom>
          <a:ln>
            <a:solidFill>
              <a:schemeClr val="tx1"/>
            </a:solidFill>
            <a:extLst>
              <a:ext uri="{C807C97D-BFC1-408E-A445-0C87EB9F89A2}">
                <ask:lineSketchStyleProps xmlns:ask="http://schemas.microsoft.com/office/drawing/2018/sketchyshapes" sd="188019105">
                  <a:custGeom>
                    <a:avLst/>
                    <a:gdLst>
                      <a:gd name="connsiteX0" fmla="*/ 0 w 2374679"/>
                      <a:gd name="connsiteY0" fmla="*/ 0 h 263854"/>
                      <a:gd name="connsiteX1" fmla="*/ 569923 w 2374679"/>
                      <a:gd name="connsiteY1" fmla="*/ 0 h 263854"/>
                      <a:gd name="connsiteX2" fmla="*/ 1116099 w 2374679"/>
                      <a:gd name="connsiteY2" fmla="*/ 0 h 263854"/>
                      <a:gd name="connsiteX3" fmla="*/ 1757262 w 2374679"/>
                      <a:gd name="connsiteY3" fmla="*/ 0 h 263854"/>
                      <a:gd name="connsiteX4" fmla="*/ 2374679 w 2374679"/>
                      <a:gd name="connsiteY4" fmla="*/ 0 h 263854"/>
                      <a:gd name="connsiteX5" fmla="*/ 2374679 w 2374679"/>
                      <a:gd name="connsiteY5" fmla="*/ 263854 h 263854"/>
                      <a:gd name="connsiteX6" fmla="*/ 1828503 w 2374679"/>
                      <a:gd name="connsiteY6" fmla="*/ 263854 h 263854"/>
                      <a:gd name="connsiteX7" fmla="*/ 1234833 w 2374679"/>
                      <a:gd name="connsiteY7" fmla="*/ 263854 h 263854"/>
                      <a:gd name="connsiteX8" fmla="*/ 688657 w 2374679"/>
                      <a:gd name="connsiteY8" fmla="*/ 263854 h 263854"/>
                      <a:gd name="connsiteX9" fmla="*/ 0 w 2374679"/>
                      <a:gd name="connsiteY9" fmla="*/ 263854 h 263854"/>
                      <a:gd name="connsiteX10" fmla="*/ 0 w 2374679"/>
                      <a:gd name="connsiteY10" fmla="*/ 0 h 2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679" h="263854" fill="none" extrusionOk="0">
                        <a:moveTo>
                          <a:pt x="0" y="0"/>
                        </a:moveTo>
                        <a:cubicBezTo>
                          <a:pt x="166223" y="-27169"/>
                          <a:pt x="428728" y="21909"/>
                          <a:pt x="569923" y="0"/>
                        </a:cubicBezTo>
                        <a:cubicBezTo>
                          <a:pt x="711118" y="-21909"/>
                          <a:pt x="930209" y="16630"/>
                          <a:pt x="1116099" y="0"/>
                        </a:cubicBezTo>
                        <a:cubicBezTo>
                          <a:pt x="1301989" y="-16630"/>
                          <a:pt x="1465593" y="1179"/>
                          <a:pt x="1757262" y="0"/>
                        </a:cubicBezTo>
                        <a:cubicBezTo>
                          <a:pt x="2048931" y="-1179"/>
                          <a:pt x="2127913" y="26238"/>
                          <a:pt x="2374679" y="0"/>
                        </a:cubicBezTo>
                        <a:cubicBezTo>
                          <a:pt x="2369717" y="100980"/>
                          <a:pt x="2375683" y="193580"/>
                          <a:pt x="2374679" y="263854"/>
                        </a:cubicBezTo>
                        <a:cubicBezTo>
                          <a:pt x="2128788" y="289613"/>
                          <a:pt x="1967136" y="264063"/>
                          <a:pt x="1828503" y="263854"/>
                        </a:cubicBezTo>
                        <a:cubicBezTo>
                          <a:pt x="1689870" y="263645"/>
                          <a:pt x="1491599" y="269432"/>
                          <a:pt x="1234833" y="263854"/>
                        </a:cubicBezTo>
                        <a:cubicBezTo>
                          <a:pt x="978067" y="258277"/>
                          <a:pt x="939451" y="248987"/>
                          <a:pt x="688657" y="263854"/>
                        </a:cubicBezTo>
                        <a:cubicBezTo>
                          <a:pt x="437863" y="278721"/>
                          <a:pt x="213187" y="252785"/>
                          <a:pt x="0" y="263854"/>
                        </a:cubicBezTo>
                        <a:cubicBezTo>
                          <a:pt x="11806" y="175048"/>
                          <a:pt x="-5703" y="125028"/>
                          <a:pt x="0" y="0"/>
                        </a:cubicBezTo>
                        <a:close/>
                      </a:path>
                      <a:path w="2374679" h="263854" stroke="0" extrusionOk="0">
                        <a:moveTo>
                          <a:pt x="0" y="0"/>
                        </a:moveTo>
                        <a:cubicBezTo>
                          <a:pt x="227357" y="-15492"/>
                          <a:pt x="430019" y="21196"/>
                          <a:pt x="546176" y="0"/>
                        </a:cubicBezTo>
                        <a:cubicBezTo>
                          <a:pt x="662333" y="-21196"/>
                          <a:pt x="837529" y="24850"/>
                          <a:pt x="1068606" y="0"/>
                        </a:cubicBezTo>
                        <a:cubicBezTo>
                          <a:pt x="1299683" y="-24850"/>
                          <a:pt x="1491316" y="29393"/>
                          <a:pt x="1686022" y="0"/>
                        </a:cubicBezTo>
                        <a:cubicBezTo>
                          <a:pt x="1880728" y="-29393"/>
                          <a:pt x="2063442" y="17923"/>
                          <a:pt x="2374679" y="0"/>
                        </a:cubicBezTo>
                        <a:cubicBezTo>
                          <a:pt x="2387466" y="86843"/>
                          <a:pt x="2372111" y="199475"/>
                          <a:pt x="2374679" y="263854"/>
                        </a:cubicBezTo>
                        <a:cubicBezTo>
                          <a:pt x="2214131" y="273986"/>
                          <a:pt x="2055036" y="267105"/>
                          <a:pt x="1781009" y="263854"/>
                        </a:cubicBezTo>
                        <a:cubicBezTo>
                          <a:pt x="1506982" y="260604"/>
                          <a:pt x="1362559" y="263839"/>
                          <a:pt x="1234833" y="263854"/>
                        </a:cubicBezTo>
                        <a:cubicBezTo>
                          <a:pt x="1107107" y="263869"/>
                          <a:pt x="817048" y="284261"/>
                          <a:pt x="641163" y="263854"/>
                        </a:cubicBezTo>
                        <a:cubicBezTo>
                          <a:pt x="465278" y="243448"/>
                          <a:pt x="161189" y="262051"/>
                          <a:pt x="0" y="263854"/>
                        </a:cubicBezTo>
                        <a:cubicBezTo>
                          <a:pt x="559" y="160840"/>
                          <a:pt x="-3429" y="56707"/>
                          <a:pt x="0" y="0"/>
                        </a:cubicBezTo>
                        <a:close/>
                      </a:path>
                    </a:pathLst>
                  </a:custGeom>
                  <ask:type>
                    <ask:lineSketchNone/>
                  </ask:type>
                </ask:lineSketchStyleProps>
              </a:ext>
            </a:extLst>
          </a:ln>
        </p:spPr>
      </p:pic>
      <p:sp>
        <p:nvSpPr>
          <p:cNvPr id="13" name="Textfeld 12">
            <a:extLst>
              <a:ext uri="{FF2B5EF4-FFF2-40B4-BE49-F238E27FC236}">
                <a16:creationId xmlns:a16="http://schemas.microsoft.com/office/drawing/2014/main" id="{C9EAFF7B-A6BE-4DD4-8DDC-252C1FD24407}"/>
              </a:ext>
            </a:extLst>
          </p:cNvPr>
          <p:cNvSpPr txBox="1"/>
          <p:nvPr/>
        </p:nvSpPr>
        <p:spPr>
          <a:xfrm>
            <a:off x="2277986" y="1688393"/>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1</a:t>
            </a:r>
            <a:endParaRPr lang="de-DE" b="1" dirty="0">
              <a:solidFill>
                <a:srgbClr val="940126"/>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EEAB9D40-CBF8-4346-B03F-521E9CC96A2B}"/>
              </a:ext>
            </a:extLst>
          </p:cNvPr>
          <p:cNvSpPr txBox="1"/>
          <p:nvPr/>
        </p:nvSpPr>
        <p:spPr>
          <a:xfrm>
            <a:off x="6417937" y="1692766"/>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2</a:t>
            </a:r>
            <a:endParaRPr lang="de-DE" b="1" dirty="0">
              <a:solidFill>
                <a:srgbClr val="940126"/>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F12663D-48FF-4177-A5D6-8C5841F37596}"/>
              </a:ext>
            </a:extLst>
          </p:cNvPr>
          <p:cNvSpPr txBox="1"/>
          <p:nvPr/>
        </p:nvSpPr>
        <p:spPr>
          <a:xfrm>
            <a:off x="705953" y="3054570"/>
            <a:ext cx="3530838" cy="646331"/>
          </a:xfrm>
          <a:prstGeom prst="rect">
            <a:avLst/>
          </a:prstGeom>
          <a:noFill/>
        </p:spPr>
        <p:txBody>
          <a:bodyPr wrap="none" rtlCol="0">
            <a:spAutoFit/>
          </a:bodyPr>
          <a:lstStyle/>
          <a:p>
            <a:r>
              <a:rPr lang="de-DE" dirty="0">
                <a:latin typeface="Calibri" panose="020F0502020204030204" pitchFamily="34" charset="0"/>
                <a:cs typeface="Calibri" panose="020F0502020204030204" pitchFamily="34" charset="0"/>
              </a:rPr>
              <a:t>Download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from</a:t>
            </a:r>
            <a:r>
              <a:rPr lang="de-DE" dirty="0">
                <a:latin typeface="Calibri" panose="020F0502020204030204" pitchFamily="34" charset="0"/>
                <a:cs typeface="Calibri" panose="020F0502020204030204" pitchFamily="34" charset="0"/>
              </a:rPr>
              <a:t> CRAN;</a:t>
            </a:r>
          </a:p>
          <a:p>
            <a:r>
              <a:rPr lang="de-DE" dirty="0">
                <a:latin typeface="Calibri" panose="020F0502020204030204" pitchFamily="34" charset="0"/>
                <a:cs typeface="Calibri" panose="020F0502020204030204" pitchFamily="34" charset="0"/>
              </a:rPr>
              <a:t>1x per </a:t>
            </a:r>
            <a:r>
              <a:rPr lang="de-DE" dirty="0" err="1">
                <a:latin typeface="Calibri" panose="020F0502020204030204" pitchFamily="34" charset="0"/>
                <a:cs typeface="Calibri" panose="020F0502020204030204" pitchFamily="34" charset="0"/>
              </a:rPr>
              <a:t>computer</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user</a:t>
            </a:r>
            <a:endParaRPr lang="de-DE" dirty="0">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3D7C9DC-7C34-4147-9C83-78A29EA17770}"/>
              </a:ext>
            </a:extLst>
          </p:cNvPr>
          <p:cNvSpPr txBox="1"/>
          <p:nvPr/>
        </p:nvSpPr>
        <p:spPr>
          <a:xfrm>
            <a:off x="4973059" y="3054570"/>
            <a:ext cx="2887842" cy="646331"/>
          </a:xfrm>
          <a:prstGeom prst="rect">
            <a:avLst/>
          </a:prstGeom>
          <a:noFill/>
        </p:spPr>
        <p:txBody>
          <a:bodyPr wrap="none" rtlCol="0">
            <a:spAutoFit/>
          </a:bodyPr>
          <a:lstStyle/>
          <a:p>
            <a:r>
              <a:rPr lang="de-DE" dirty="0" err="1">
                <a:latin typeface="Calibri" panose="020F0502020204030204" pitchFamily="34" charset="0"/>
                <a:cs typeface="Calibri" panose="020F0502020204030204" pitchFamily="34" charset="0"/>
              </a:rPr>
              <a:t>loads</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activates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endParaRPr lang="de-DE" dirty="0">
              <a:latin typeface="Calibri" panose="020F0502020204030204" pitchFamily="34" charset="0"/>
              <a:cs typeface="Calibri" panose="020F0502020204030204" pitchFamily="34" charset="0"/>
            </a:endParaRPr>
          </a:p>
          <a:p>
            <a:r>
              <a:rPr lang="de-DE" dirty="0">
                <a:latin typeface="Calibri" panose="020F0502020204030204" pitchFamily="34" charset="0"/>
                <a:cs typeface="Calibri" panose="020F0502020204030204" pitchFamily="34" charset="0"/>
              </a:rPr>
              <a:t>1x per R </a:t>
            </a:r>
            <a:r>
              <a:rPr lang="de-DE" dirty="0" err="1">
                <a:latin typeface="Calibri" panose="020F0502020204030204" pitchFamily="34" charset="0"/>
                <a:cs typeface="Calibri" panose="020F0502020204030204" pitchFamily="34" charset="0"/>
              </a:rPr>
              <a:t>session</a:t>
            </a:r>
            <a:endParaRPr lang="de-DE" dirty="0">
              <a:latin typeface="Calibri" panose="020F0502020204030204" pitchFamily="34" charset="0"/>
              <a:cs typeface="Calibri" panose="020F0502020204030204" pitchFamily="34" charset="0"/>
            </a:endParaRPr>
          </a:p>
        </p:txBody>
      </p:sp>
      <p:sp>
        <p:nvSpPr>
          <p:cNvPr id="17" name="Rechteck 16">
            <a:extLst>
              <a:ext uri="{FF2B5EF4-FFF2-40B4-BE49-F238E27FC236}">
                <a16:creationId xmlns:a16="http://schemas.microsoft.com/office/drawing/2014/main" id="{5D2B8080-8971-499E-A319-0EB78E856A59}"/>
              </a:ext>
            </a:extLst>
          </p:cNvPr>
          <p:cNvSpPr/>
          <p:nvPr/>
        </p:nvSpPr>
        <p:spPr>
          <a:xfrm>
            <a:off x="705953"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87F0CC8F-2BA1-46E6-9254-F4403724F97B}"/>
              </a:ext>
            </a:extLst>
          </p:cNvPr>
          <p:cNvSpPr/>
          <p:nvPr/>
        </p:nvSpPr>
        <p:spPr>
          <a:xfrm>
            <a:off x="4869147"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4F4607F9-B642-13A3-144E-2B1FE611CA4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4574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1B85A3-0EE6-4E54-9AFD-AEC84EF19033}"/>
              </a:ext>
            </a:extLst>
          </p:cNvPr>
          <p:cNvSpPr>
            <a:spLocks noGrp="1"/>
          </p:cNvSpPr>
          <p:nvPr>
            <p:ph type="title"/>
          </p:nvPr>
        </p:nvSpPr>
        <p:spPr/>
        <p:txBody>
          <a:bodyPr/>
          <a:lstStyle/>
          <a:p>
            <a:r>
              <a:rPr lang="de-DE" dirty="0" err="1"/>
              <a:t>Using</a:t>
            </a:r>
            <a:r>
              <a:rPr lang="de-DE" dirty="0"/>
              <a:t> Packages (II)</a:t>
            </a:r>
          </a:p>
        </p:txBody>
      </p:sp>
      <p:sp>
        <p:nvSpPr>
          <p:cNvPr id="7" name="Textplatzhalter 6">
            <a:extLst>
              <a:ext uri="{FF2B5EF4-FFF2-40B4-BE49-F238E27FC236}">
                <a16:creationId xmlns:a16="http://schemas.microsoft.com/office/drawing/2014/main" id="{917820D6-C5B3-4C5B-B9AD-320EE37DB70F}"/>
              </a:ext>
            </a:extLst>
          </p:cNvPr>
          <p:cNvSpPr>
            <a:spLocks noGrp="1"/>
          </p:cNvSpPr>
          <p:nvPr>
            <p:ph type="body" sz="quarter" idx="13"/>
          </p:nvPr>
        </p:nvSpPr>
        <p:spPr>
          <a:xfrm>
            <a:off x="539751" y="3411414"/>
            <a:ext cx="7978775" cy="1406491"/>
          </a:xfrm>
        </p:spPr>
        <p:txBody>
          <a:bodyPr>
            <a:normAutofit fontScale="92500" lnSpcReduction="10000"/>
          </a:bodyPr>
          <a:lstStyle/>
          <a:p>
            <a:r>
              <a:rPr lang="de-DE" dirty="0" err="1"/>
              <a:t>install</a:t>
            </a:r>
            <a:r>
              <a:rPr lang="de-DE" dirty="0"/>
              <a:t> via „</a:t>
            </a:r>
            <a:r>
              <a:rPr lang="de-DE" dirty="0" err="1"/>
              <a:t>Install</a:t>
            </a:r>
            <a:r>
              <a:rPr lang="de-DE" dirty="0"/>
              <a:t>“; </a:t>
            </a:r>
            <a:r>
              <a:rPr lang="de-DE" dirty="0" err="1"/>
              <a:t>activating</a:t>
            </a:r>
            <a:r>
              <a:rPr lang="de-DE" dirty="0"/>
              <a:t> via </a:t>
            </a:r>
            <a:r>
              <a:rPr lang="de-DE" dirty="0" err="1"/>
              <a:t>the</a:t>
            </a:r>
            <a:r>
              <a:rPr lang="de-DE" dirty="0"/>
              <a:t> </a:t>
            </a:r>
            <a:r>
              <a:rPr lang="de-DE" dirty="0" err="1"/>
              <a:t>checkbox</a:t>
            </a:r>
            <a:r>
              <a:rPr lang="de-DE" dirty="0"/>
              <a:t> </a:t>
            </a:r>
            <a:r>
              <a:rPr lang="de-DE" dirty="0" err="1"/>
              <a:t>of</a:t>
            </a:r>
            <a:r>
              <a:rPr lang="de-DE" dirty="0"/>
              <a:t> </a:t>
            </a:r>
            <a:r>
              <a:rPr lang="de-DE" dirty="0" err="1"/>
              <a:t>the</a:t>
            </a:r>
            <a:r>
              <a:rPr lang="de-DE" dirty="0"/>
              <a:t> </a:t>
            </a:r>
            <a:r>
              <a:rPr lang="de-DE" dirty="0" err="1"/>
              <a:t>package</a:t>
            </a:r>
            <a:endParaRPr lang="de-DE" dirty="0"/>
          </a:p>
          <a:p>
            <a:r>
              <a:rPr lang="de-DE" dirty="0" err="1"/>
              <a:t>loading</a:t>
            </a:r>
            <a:r>
              <a:rPr lang="de-DE" dirty="0"/>
              <a:t> </a:t>
            </a:r>
            <a:r>
              <a:rPr lang="de-DE" dirty="0" err="1"/>
              <a:t>packages</a:t>
            </a:r>
            <a:r>
              <a:rPr lang="de-DE" dirty="0"/>
              <a:t> </a:t>
            </a:r>
            <a:r>
              <a:rPr lang="de-DE" dirty="0" err="1"/>
              <a:t>should</a:t>
            </a:r>
            <a:r>
              <a:rPr lang="de-DE" dirty="0"/>
              <a:t> </a:t>
            </a:r>
            <a:r>
              <a:rPr lang="de-DE" dirty="0" err="1"/>
              <a:t>rather</a:t>
            </a:r>
            <a:r>
              <a:rPr lang="de-DE" dirty="0"/>
              <a:t> </a:t>
            </a:r>
            <a:r>
              <a:rPr lang="de-DE" dirty="0" err="1"/>
              <a:t>be</a:t>
            </a:r>
            <a:r>
              <a:rPr lang="de-DE" dirty="0"/>
              <a:t> </a:t>
            </a:r>
            <a:r>
              <a:rPr lang="de-DE" dirty="0" err="1"/>
              <a:t>done</a:t>
            </a:r>
            <a:r>
              <a:rPr lang="de-DE" dirty="0"/>
              <a:t> via code (</a:t>
            </a:r>
            <a:r>
              <a:rPr lang="de-DE" sz="1600" dirty="0" err="1">
                <a:highlight>
                  <a:srgbClr val="E6EFF3"/>
                </a:highlight>
                <a:latin typeface="Lucida Console" panose="020B0609040504020204" pitchFamily="49" charset="0"/>
              </a:rPr>
              <a:t>library</a:t>
            </a:r>
            <a:r>
              <a:rPr lang="de-DE" sz="1600" dirty="0">
                <a:highlight>
                  <a:srgbClr val="E6EFF3"/>
                </a:highlight>
                <a:latin typeface="Lucida Console" panose="020B0609040504020204" pitchFamily="49" charset="0"/>
              </a:rPr>
              <a:t>()</a:t>
            </a:r>
            <a:r>
              <a:rPr lang="de-DE" dirty="0"/>
              <a:t>), </a:t>
            </a:r>
            <a:r>
              <a:rPr lang="de-DE" dirty="0" err="1"/>
              <a:t>because</a:t>
            </a:r>
            <a:r>
              <a:rPr lang="de-DE" dirty="0"/>
              <a:t> </a:t>
            </a:r>
            <a:r>
              <a:rPr lang="de-DE" dirty="0" err="1"/>
              <a:t>otherwise</a:t>
            </a:r>
            <a:r>
              <a:rPr lang="de-DE" dirty="0"/>
              <a:t> </a:t>
            </a:r>
            <a:r>
              <a:rPr lang="de-DE" dirty="0" err="1"/>
              <a:t>your</a:t>
            </a:r>
            <a:r>
              <a:rPr lang="de-DE" dirty="0"/>
              <a:t> code </a:t>
            </a:r>
            <a:r>
              <a:rPr lang="de-DE" dirty="0" err="1"/>
              <a:t>might</a:t>
            </a:r>
            <a:r>
              <a:rPr lang="de-DE" dirty="0"/>
              <a:t> not </a:t>
            </a:r>
            <a:r>
              <a:rPr lang="de-DE" dirty="0" err="1"/>
              <a:t>be</a:t>
            </a:r>
            <a:r>
              <a:rPr lang="de-DE" dirty="0"/>
              <a:t> </a:t>
            </a:r>
            <a:r>
              <a:rPr lang="de-DE" dirty="0" err="1"/>
              <a:t>replicable</a:t>
            </a:r>
            <a:r>
              <a:rPr lang="de-DE" dirty="0"/>
              <a:t> </a:t>
            </a:r>
            <a:r>
              <a:rPr lang="de-DE" dirty="0" err="1"/>
              <a:t>by</a:t>
            </a:r>
            <a:r>
              <a:rPr lang="de-DE" dirty="0"/>
              <a:t> </a:t>
            </a:r>
            <a:r>
              <a:rPr lang="de-DE" dirty="0" err="1"/>
              <a:t>others</a:t>
            </a:r>
            <a:r>
              <a:rPr lang="de-DE" dirty="0"/>
              <a:t> </a:t>
            </a:r>
            <a:r>
              <a:rPr lang="de-DE" dirty="0" err="1"/>
              <a:t>or</a:t>
            </a:r>
            <a:r>
              <a:rPr lang="de-DE" dirty="0"/>
              <a:t> </a:t>
            </a:r>
            <a:r>
              <a:rPr lang="de-DE" dirty="0" err="1"/>
              <a:t>errors</a:t>
            </a:r>
            <a:r>
              <a:rPr lang="de-DE" dirty="0"/>
              <a:t> in </a:t>
            </a:r>
            <a:r>
              <a:rPr lang="de-DE" dirty="0" err="1"/>
              <a:t>the</a:t>
            </a:r>
            <a:r>
              <a:rPr lang="de-DE" dirty="0"/>
              <a:t> code </a:t>
            </a:r>
            <a:r>
              <a:rPr lang="de-DE" dirty="0" err="1"/>
              <a:t>may</a:t>
            </a:r>
            <a:r>
              <a:rPr lang="de-DE" dirty="0"/>
              <a:t> </a:t>
            </a:r>
            <a:r>
              <a:rPr lang="de-DE" dirty="0" err="1"/>
              <a:t>occur</a:t>
            </a:r>
            <a:endParaRPr lang="de-DE" dirty="0"/>
          </a:p>
          <a:p>
            <a:r>
              <a:rPr lang="de-DE" dirty="0" err="1"/>
              <a:t>Tip</a:t>
            </a:r>
            <a:r>
              <a:rPr lang="de-DE" dirty="0"/>
              <a:t>: </a:t>
            </a:r>
            <a:r>
              <a:rPr lang="de-DE" sz="1600" dirty="0" err="1">
                <a:highlight>
                  <a:srgbClr val="E6EFF3"/>
                </a:highlight>
                <a:latin typeface="Lucida Console" panose="020B0609040504020204" pitchFamily="49" charset="0"/>
              </a:rPr>
              <a:t>pacman</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p_load</a:t>
            </a:r>
            <a:r>
              <a:rPr lang="de-DE" sz="1600" dirty="0">
                <a:highlight>
                  <a:srgbClr val="E6EFF3"/>
                </a:highlight>
                <a:latin typeface="Lucida Console" panose="020B0609040504020204" pitchFamily="49" charset="0"/>
              </a:rPr>
              <a:t>()</a:t>
            </a:r>
            <a:r>
              <a:rPr lang="de-DE" dirty="0"/>
              <a:t> </a:t>
            </a:r>
            <a:r>
              <a:rPr lang="de-DE" dirty="0" err="1"/>
              <a:t>installs</a:t>
            </a:r>
            <a:r>
              <a:rPr lang="de-DE" dirty="0"/>
              <a:t> and </a:t>
            </a:r>
            <a:r>
              <a:rPr lang="de-DE" dirty="0" err="1"/>
              <a:t>activates</a:t>
            </a:r>
            <a:r>
              <a:rPr lang="de-DE" dirty="0"/>
              <a:t> at </a:t>
            </a:r>
            <a:r>
              <a:rPr lang="de-DE" dirty="0" err="1"/>
              <a:t>the</a:t>
            </a:r>
            <a:r>
              <a:rPr lang="de-DE" dirty="0"/>
              <a:t> same time – </a:t>
            </a:r>
            <a:r>
              <a:rPr lang="de-DE" dirty="0" err="1"/>
              <a:t>works</a:t>
            </a:r>
            <a:r>
              <a:rPr lang="de-DE" dirty="0"/>
              <a:t> </a:t>
            </a:r>
            <a:r>
              <a:rPr lang="de-DE" dirty="0" err="1"/>
              <a:t>really</a:t>
            </a:r>
            <a:r>
              <a:rPr lang="de-DE" dirty="0"/>
              <a:t> </a:t>
            </a:r>
            <a:r>
              <a:rPr lang="de-DE" dirty="0" err="1"/>
              <a:t>well</a:t>
            </a:r>
            <a:r>
              <a:rPr lang="de-DE" dirty="0"/>
              <a:t> </a:t>
            </a:r>
            <a:r>
              <a:rPr lang="de-DE" dirty="0" err="1"/>
              <a:t>when</a:t>
            </a:r>
            <a:r>
              <a:rPr lang="de-DE" dirty="0"/>
              <a:t> </a:t>
            </a:r>
            <a:r>
              <a:rPr lang="de-DE" dirty="0" err="1"/>
              <a:t>cooperating</a:t>
            </a:r>
            <a:r>
              <a:rPr lang="de-DE" dirty="0"/>
              <a:t> </a:t>
            </a:r>
            <a:r>
              <a:rPr lang="de-DE" dirty="0" err="1"/>
              <a:t>with</a:t>
            </a:r>
            <a:r>
              <a:rPr lang="de-DE" dirty="0"/>
              <a:t> </a:t>
            </a:r>
            <a:r>
              <a:rPr lang="de-DE" dirty="0" err="1"/>
              <a:t>others</a:t>
            </a:r>
            <a:r>
              <a:rPr lang="de-DE" dirty="0"/>
              <a:t> (</a:t>
            </a:r>
            <a:r>
              <a:rPr lang="de-DE" dirty="0" err="1"/>
              <a:t>who</a:t>
            </a:r>
            <a:r>
              <a:rPr lang="de-DE" dirty="0"/>
              <a:t> </a:t>
            </a:r>
            <a:r>
              <a:rPr lang="de-DE" dirty="0" err="1"/>
              <a:t>might</a:t>
            </a:r>
            <a:r>
              <a:rPr lang="de-DE" dirty="0"/>
              <a:t> not </a:t>
            </a:r>
            <a:r>
              <a:rPr lang="de-DE" dirty="0" err="1"/>
              <a:t>have</a:t>
            </a:r>
            <a:r>
              <a:rPr lang="de-DE" dirty="0"/>
              <a:t> </a:t>
            </a:r>
            <a:r>
              <a:rPr lang="de-DE" dirty="0" err="1"/>
              <a:t>the</a:t>
            </a:r>
            <a:r>
              <a:rPr lang="de-DE" dirty="0"/>
              <a:t> same </a:t>
            </a:r>
            <a:r>
              <a:rPr lang="de-DE" dirty="0" err="1"/>
              <a:t>packages</a:t>
            </a:r>
            <a:r>
              <a:rPr lang="de-DE" dirty="0"/>
              <a:t> </a:t>
            </a:r>
            <a:r>
              <a:rPr lang="de-DE" dirty="0" err="1"/>
              <a:t>as</a:t>
            </a:r>
            <a:r>
              <a:rPr lang="de-DE" dirty="0"/>
              <a:t> </a:t>
            </a:r>
            <a:r>
              <a:rPr lang="de-DE" dirty="0" err="1"/>
              <a:t>yourself</a:t>
            </a:r>
            <a:r>
              <a:rPr lang="de-DE" dirty="0"/>
              <a:t>)</a:t>
            </a:r>
          </a:p>
        </p:txBody>
      </p:sp>
      <p:sp>
        <p:nvSpPr>
          <p:cNvPr id="4" name="Foliennummernplatzhalter 3">
            <a:extLst>
              <a:ext uri="{FF2B5EF4-FFF2-40B4-BE49-F238E27FC236}">
                <a16:creationId xmlns:a16="http://schemas.microsoft.com/office/drawing/2014/main" id="{D1C6441D-44C7-4E41-9116-DB181FFE36AF}"/>
              </a:ext>
            </a:extLst>
          </p:cNvPr>
          <p:cNvSpPr>
            <a:spLocks noGrp="1"/>
          </p:cNvSpPr>
          <p:nvPr>
            <p:ph type="sldNum" sz="quarter" idx="12"/>
          </p:nvPr>
        </p:nvSpPr>
        <p:spPr/>
        <p:txBody>
          <a:bodyPr/>
          <a:lstStyle/>
          <a:p>
            <a:fld id="{1206269C-C24E-4E80-9A4B-E7E19BB59A67}" type="slidenum">
              <a:rPr lang="de-AT" smtClean="0"/>
              <a:pPr/>
              <a:t>66</a:t>
            </a:fld>
            <a:endParaRPr lang="de-AT" dirty="0"/>
          </a:p>
        </p:txBody>
      </p:sp>
      <p:pic>
        <p:nvPicPr>
          <p:cNvPr id="9" name="Grafik 8">
            <a:extLst>
              <a:ext uri="{FF2B5EF4-FFF2-40B4-BE49-F238E27FC236}">
                <a16:creationId xmlns:a16="http://schemas.microsoft.com/office/drawing/2014/main" id="{92EA69BA-55FF-4594-97DD-B6D5E9E47800}"/>
              </a:ext>
            </a:extLst>
          </p:cNvPr>
          <p:cNvPicPr>
            <a:picLocks noChangeAspect="1"/>
          </p:cNvPicPr>
          <p:nvPr/>
        </p:nvPicPr>
        <p:blipFill>
          <a:blip r:embed="rId2"/>
          <a:stretch>
            <a:fillRect/>
          </a:stretch>
        </p:blipFill>
        <p:spPr>
          <a:xfrm>
            <a:off x="518580" y="1411861"/>
            <a:ext cx="8106840" cy="1862848"/>
          </a:xfrm>
          <a:prstGeom prst="rect">
            <a:avLst/>
          </a:prstGeom>
        </p:spPr>
      </p:pic>
      <p:sp>
        <p:nvSpPr>
          <p:cNvPr id="10" name="Ellipse 9">
            <a:extLst>
              <a:ext uri="{FF2B5EF4-FFF2-40B4-BE49-F238E27FC236}">
                <a16:creationId xmlns:a16="http://schemas.microsoft.com/office/drawing/2014/main" id="{86476FBD-A7BE-4633-B495-97A5C7ED75B9}"/>
              </a:ext>
            </a:extLst>
          </p:cNvPr>
          <p:cNvSpPr/>
          <p:nvPr/>
        </p:nvSpPr>
        <p:spPr>
          <a:xfrm>
            <a:off x="511705" y="1631852"/>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1" name="Ellipse 10">
            <a:extLst>
              <a:ext uri="{FF2B5EF4-FFF2-40B4-BE49-F238E27FC236}">
                <a16:creationId xmlns:a16="http://schemas.microsoft.com/office/drawing/2014/main" id="{0355D933-06A5-428D-9B5F-269EFF69A857}"/>
              </a:ext>
            </a:extLst>
          </p:cNvPr>
          <p:cNvSpPr/>
          <p:nvPr/>
        </p:nvSpPr>
        <p:spPr>
          <a:xfrm>
            <a:off x="511705" y="3063211"/>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7221F57D-5153-E92D-C24D-10FED253F0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9390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A9AEF5E-EA34-4C1F-A699-4C23C257619E}"/>
              </a:ext>
            </a:extLst>
          </p:cNvPr>
          <p:cNvSpPr>
            <a:spLocks noGrp="1"/>
          </p:cNvSpPr>
          <p:nvPr>
            <p:ph type="subTitle" idx="1"/>
          </p:nvPr>
        </p:nvSpPr>
        <p:spPr/>
        <p:txBody>
          <a:bodyPr/>
          <a:lstStyle/>
          <a:p>
            <a:r>
              <a:rPr lang="de-DE" dirty="0" err="1"/>
              <a:t>Functions</a:t>
            </a:r>
            <a:endParaRPr lang="de-DE" dirty="0"/>
          </a:p>
        </p:txBody>
      </p:sp>
      <p:sp>
        <p:nvSpPr>
          <p:cNvPr id="4" name="Foliennummernplatzhalter 3">
            <a:extLst>
              <a:ext uri="{FF2B5EF4-FFF2-40B4-BE49-F238E27FC236}">
                <a16:creationId xmlns:a16="http://schemas.microsoft.com/office/drawing/2014/main" id="{62E2F709-5955-46F7-A3C2-C34C657AC7D1}"/>
              </a:ext>
            </a:extLst>
          </p:cNvPr>
          <p:cNvSpPr>
            <a:spLocks noGrp="1"/>
          </p:cNvSpPr>
          <p:nvPr>
            <p:ph type="sldNum" sz="quarter" idx="12"/>
          </p:nvPr>
        </p:nvSpPr>
        <p:spPr/>
        <p:txBody>
          <a:bodyPr/>
          <a:lstStyle/>
          <a:p>
            <a:fld id="{1206269C-C24E-4E80-9A4B-E7E19BB59A67}" type="slidenum">
              <a:rPr lang="de-AT" smtClean="0"/>
              <a:pPr/>
              <a:t>67</a:t>
            </a:fld>
            <a:endParaRPr lang="de-AT" dirty="0"/>
          </a:p>
        </p:txBody>
      </p:sp>
      <p:sp>
        <p:nvSpPr>
          <p:cNvPr id="5" name="Fußzeilenplatzhalter 4">
            <a:extLst>
              <a:ext uri="{FF2B5EF4-FFF2-40B4-BE49-F238E27FC236}">
                <a16:creationId xmlns:a16="http://schemas.microsoft.com/office/drawing/2014/main" id="{ECC7259B-27FB-ABDD-5BA6-3C748F873BF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3432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F7CF8-7CE9-4A82-AAFF-5B3ED7BE9CEF}"/>
              </a:ext>
            </a:extLst>
          </p:cNvPr>
          <p:cNvSpPr>
            <a:spLocks noGrp="1"/>
          </p:cNvSpPr>
          <p:nvPr>
            <p:ph type="title"/>
          </p:nvPr>
        </p:nvSpPr>
        <p:spPr/>
        <p:txBody>
          <a:bodyPr/>
          <a:lstStyle/>
          <a:p>
            <a:r>
              <a:rPr lang="de-DE" dirty="0" err="1"/>
              <a:t>Functions</a:t>
            </a:r>
            <a:endParaRPr lang="de-DE" dirty="0"/>
          </a:p>
        </p:txBody>
      </p:sp>
      <p:sp>
        <p:nvSpPr>
          <p:cNvPr id="3" name="Textplatzhalter 2">
            <a:extLst>
              <a:ext uri="{FF2B5EF4-FFF2-40B4-BE49-F238E27FC236}">
                <a16:creationId xmlns:a16="http://schemas.microsoft.com/office/drawing/2014/main" id="{5CA76FB2-ECAB-421C-AC9B-AD6C37A7B388}"/>
              </a:ext>
            </a:extLst>
          </p:cNvPr>
          <p:cNvSpPr>
            <a:spLocks noGrp="1"/>
          </p:cNvSpPr>
          <p:nvPr>
            <p:ph type="body" sz="quarter" idx="13"/>
          </p:nvPr>
        </p:nvSpPr>
        <p:spPr/>
        <p:txBody>
          <a:bodyPr/>
          <a:lstStyle/>
          <a:p>
            <a:r>
              <a:rPr lang="en-US" b="1" dirty="0"/>
              <a:t>Everything that happens is a function call (in R).</a:t>
            </a:r>
          </a:p>
          <a:p>
            <a:r>
              <a:rPr lang="de-DE" dirty="0" err="1"/>
              <a:t>Functions</a:t>
            </a:r>
            <a:r>
              <a:rPr lang="de-DE" dirty="0"/>
              <a:t> </a:t>
            </a:r>
            <a:r>
              <a:rPr lang="de-DE" dirty="0" err="1"/>
              <a:t>are</a:t>
            </a:r>
            <a:r>
              <a:rPr lang="de-DE" dirty="0"/>
              <a:t> </a:t>
            </a:r>
            <a:r>
              <a:rPr lang="de-DE" dirty="0" err="1"/>
              <a:t>processes</a:t>
            </a:r>
            <a:r>
              <a:rPr lang="de-DE" dirty="0"/>
              <a:t> :</a:t>
            </a:r>
          </a:p>
          <a:p>
            <a:pPr lvl="1"/>
            <a:r>
              <a:rPr lang="en-US" dirty="0"/>
              <a:t>The function </a:t>
            </a:r>
            <a:r>
              <a:rPr lang="en-US" b="1" dirty="0"/>
              <a:t>takes</a:t>
            </a:r>
            <a:r>
              <a:rPr lang="en-US" dirty="0"/>
              <a:t> one or more objects</a:t>
            </a:r>
            <a:r>
              <a:rPr lang="de-DE" dirty="0"/>
              <a:t>,</a:t>
            </a:r>
          </a:p>
          <a:p>
            <a:pPr lvl="1"/>
            <a:r>
              <a:rPr lang="de-DE" b="1" dirty="0" err="1"/>
              <a:t>does</a:t>
            </a:r>
            <a:r>
              <a:rPr lang="de-DE" dirty="0"/>
              <a:t> </a:t>
            </a:r>
            <a:r>
              <a:rPr lang="de-DE" dirty="0" err="1"/>
              <a:t>something</a:t>
            </a:r>
            <a:r>
              <a:rPr lang="de-DE" dirty="0"/>
              <a:t> </a:t>
            </a:r>
            <a:r>
              <a:rPr lang="de-DE" dirty="0" err="1"/>
              <a:t>with</a:t>
            </a:r>
            <a:r>
              <a:rPr lang="de-DE" dirty="0"/>
              <a:t> </a:t>
            </a:r>
            <a:r>
              <a:rPr lang="de-DE" dirty="0" err="1"/>
              <a:t>them</a:t>
            </a:r>
            <a:r>
              <a:rPr lang="de-DE" dirty="0"/>
              <a:t> and</a:t>
            </a:r>
          </a:p>
          <a:p>
            <a:pPr lvl="1"/>
            <a:r>
              <a:rPr lang="de-DE" dirty="0" err="1"/>
              <a:t>then</a:t>
            </a:r>
            <a:r>
              <a:rPr lang="de-DE" b="1" dirty="0"/>
              <a:t> </a:t>
            </a:r>
            <a:r>
              <a:rPr lang="de-DE" b="1" dirty="0" err="1"/>
              <a:t>gives</a:t>
            </a:r>
            <a:r>
              <a:rPr lang="de-DE" b="1" dirty="0"/>
              <a:t> </a:t>
            </a:r>
            <a:r>
              <a:rPr lang="de-DE" b="1" dirty="0" err="1"/>
              <a:t>something</a:t>
            </a:r>
            <a:r>
              <a:rPr lang="de-DE" b="1" dirty="0"/>
              <a:t> back</a:t>
            </a:r>
            <a:r>
              <a:rPr lang="de-DE" dirty="0"/>
              <a:t>.</a:t>
            </a:r>
          </a:p>
          <a:p>
            <a:pPr lvl="1"/>
            <a:endParaRPr lang="de-DE" dirty="0"/>
          </a:p>
        </p:txBody>
      </p:sp>
      <p:sp>
        <p:nvSpPr>
          <p:cNvPr id="5" name="Foliennummernplatzhalter 4">
            <a:extLst>
              <a:ext uri="{FF2B5EF4-FFF2-40B4-BE49-F238E27FC236}">
                <a16:creationId xmlns:a16="http://schemas.microsoft.com/office/drawing/2014/main" id="{567678AB-98B0-4157-B5D7-4677F588C659}"/>
              </a:ext>
            </a:extLst>
          </p:cNvPr>
          <p:cNvSpPr>
            <a:spLocks noGrp="1"/>
          </p:cNvSpPr>
          <p:nvPr>
            <p:ph type="sldNum" sz="quarter" idx="12"/>
          </p:nvPr>
        </p:nvSpPr>
        <p:spPr/>
        <p:txBody>
          <a:bodyPr/>
          <a:lstStyle/>
          <a:p>
            <a:fld id="{1206269C-C24E-4E80-9A4B-E7E19BB59A67}" type="slidenum">
              <a:rPr lang="de-AT" smtClean="0"/>
              <a:pPr/>
              <a:t>68</a:t>
            </a:fld>
            <a:endParaRPr lang="de-AT" dirty="0"/>
          </a:p>
        </p:txBody>
      </p:sp>
      <p:sp>
        <p:nvSpPr>
          <p:cNvPr id="6" name="Fußzeilenplatzhalter 5">
            <a:extLst>
              <a:ext uri="{FF2B5EF4-FFF2-40B4-BE49-F238E27FC236}">
                <a16:creationId xmlns:a16="http://schemas.microsoft.com/office/drawing/2014/main" id="{01E7A44D-89F3-A8C2-75D4-6FDD1BD611B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641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04087-E4BF-4E50-94F5-106074508491}"/>
              </a:ext>
            </a:extLst>
          </p:cNvPr>
          <p:cNvSpPr>
            <a:spLocks noGrp="1"/>
          </p:cNvSpPr>
          <p:nvPr>
            <p:ph type="title"/>
          </p:nvPr>
        </p:nvSpPr>
        <p:spPr/>
        <p:txBody>
          <a:bodyPr/>
          <a:lstStyle/>
          <a:p>
            <a:r>
              <a:rPr lang="de-DE" dirty="0"/>
              <a:t>Standard </a:t>
            </a:r>
            <a:r>
              <a:rPr lang="de-DE" dirty="0" err="1"/>
              <a:t>structure</a:t>
            </a:r>
            <a:r>
              <a:rPr lang="de-DE" dirty="0"/>
              <a:t> </a:t>
            </a:r>
            <a:r>
              <a:rPr lang="de-DE" dirty="0" err="1"/>
              <a:t>of</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794448AD-B8F8-4FF9-A997-A2AAFB9DC0D8}"/>
              </a:ext>
            </a:extLst>
          </p:cNvPr>
          <p:cNvSpPr>
            <a:spLocks noGrp="1"/>
          </p:cNvSpPr>
          <p:nvPr>
            <p:ph type="sldNum" sz="quarter" idx="12"/>
          </p:nvPr>
        </p:nvSpPr>
        <p:spPr/>
        <p:txBody>
          <a:bodyPr/>
          <a:lstStyle/>
          <a:p>
            <a:fld id="{1206269C-C24E-4E80-9A4B-E7E19BB59A67}" type="slidenum">
              <a:rPr lang="de-AT" smtClean="0"/>
              <a:pPr/>
              <a:t>69</a:t>
            </a:fld>
            <a:endParaRPr lang="de-AT" dirty="0"/>
          </a:p>
        </p:txBody>
      </p:sp>
      <p:sp>
        <p:nvSpPr>
          <p:cNvPr id="6" name="Textfeld 5">
            <a:extLst>
              <a:ext uri="{FF2B5EF4-FFF2-40B4-BE49-F238E27FC236}">
                <a16:creationId xmlns:a16="http://schemas.microsoft.com/office/drawing/2014/main" id="{878DE881-C046-4720-9B6E-433385B9B165}"/>
              </a:ext>
            </a:extLst>
          </p:cNvPr>
          <p:cNvSpPr txBox="1"/>
          <p:nvPr/>
        </p:nvSpPr>
        <p:spPr>
          <a:xfrm>
            <a:off x="1577974" y="2387084"/>
            <a:ext cx="5902578" cy="369332"/>
          </a:xfrm>
          <a:custGeom>
            <a:avLst/>
            <a:gdLst>
              <a:gd name="connsiteX0" fmla="*/ 0 w 5902578"/>
              <a:gd name="connsiteY0" fmla="*/ 0 h 369332"/>
              <a:gd name="connsiteX1" fmla="*/ 478765 w 5902578"/>
              <a:gd name="connsiteY1" fmla="*/ 0 h 369332"/>
              <a:gd name="connsiteX2" fmla="*/ 1075581 w 5902578"/>
              <a:gd name="connsiteY2" fmla="*/ 0 h 369332"/>
              <a:gd name="connsiteX3" fmla="*/ 1849474 w 5902578"/>
              <a:gd name="connsiteY3" fmla="*/ 0 h 369332"/>
              <a:gd name="connsiteX4" fmla="*/ 2505316 w 5902578"/>
              <a:gd name="connsiteY4" fmla="*/ 0 h 369332"/>
              <a:gd name="connsiteX5" fmla="*/ 3102133 w 5902578"/>
              <a:gd name="connsiteY5" fmla="*/ 0 h 369332"/>
              <a:gd name="connsiteX6" fmla="*/ 3817000 w 5902578"/>
              <a:gd name="connsiteY6" fmla="*/ 0 h 369332"/>
              <a:gd name="connsiteX7" fmla="*/ 4590894 w 5902578"/>
              <a:gd name="connsiteY7" fmla="*/ 0 h 369332"/>
              <a:gd name="connsiteX8" fmla="*/ 5069659 w 5902578"/>
              <a:gd name="connsiteY8" fmla="*/ 0 h 369332"/>
              <a:gd name="connsiteX9" fmla="*/ 5902578 w 5902578"/>
              <a:gd name="connsiteY9" fmla="*/ 0 h 369332"/>
              <a:gd name="connsiteX10" fmla="*/ 5902578 w 5902578"/>
              <a:gd name="connsiteY10" fmla="*/ 369332 h 369332"/>
              <a:gd name="connsiteX11" fmla="*/ 5364788 w 5902578"/>
              <a:gd name="connsiteY11" fmla="*/ 369332 h 369332"/>
              <a:gd name="connsiteX12" fmla="*/ 4886023 w 5902578"/>
              <a:gd name="connsiteY12" fmla="*/ 369332 h 369332"/>
              <a:gd name="connsiteX13" fmla="*/ 4171155 w 5902578"/>
              <a:gd name="connsiteY13" fmla="*/ 369332 h 369332"/>
              <a:gd name="connsiteX14" fmla="*/ 3397262 w 5902578"/>
              <a:gd name="connsiteY14" fmla="*/ 369332 h 369332"/>
              <a:gd name="connsiteX15" fmla="*/ 2682394 w 5902578"/>
              <a:gd name="connsiteY15" fmla="*/ 369332 h 369332"/>
              <a:gd name="connsiteX16" fmla="*/ 2085578 w 5902578"/>
              <a:gd name="connsiteY16" fmla="*/ 369332 h 369332"/>
              <a:gd name="connsiteX17" fmla="*/ 1370710 w 5902578"/>
              <a:gd name="connsiteY17" fmla="*/ 369332 h 369332"/>
              <a:gd name="connsiteX18" fmla="*/ 596816 w 5902578"/>
              <a:gd name="connsiteY18" fmla="*/ 369332 h 369332"/>
              <a:gd name="connsiteX19" fmla="*/ 0 w 5902578"/>
              <a:gd name="connsiteY19" fmla="*/ 369332 h 369332"/>
              <a:gd name="connsiteX20" fmla="*/ 0 w 5902578"/>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2578" h="369332" extrusionOk="0">
                <a:moveTo>
                  <a:pt x="0" y="0"/>
                </a:moveTo>
                <a:cubicBezTo>
                  <a:pt x="212724" y="-23726"/>
                  <a:pt x="264122" y="14586"/>
                  <a:pt x="478765" y="0"/>
                </a:cubicBezTo>
                <a:cubicBezTo>
                  <a:pt x="693408" y="-14586"/>
                  <a:pt x="920739" y="12948"/>
                  <a:pt x="1075581" y="0"/>
                </a:cubicBezTo>
                <a:cubicBezTo>
                  <a:pt x="1230423" y="-12948"/>
                  <a:pt x="1561102" y="-31519"/>
                  <a:pt x="1849474" y="0"/>
                </a:cubicBezTo>
                <a:cubicBezTo>
                  <a:pt x="2137846" y="31519"/>
                  <a:pt x="2254526" y="16159"/>
                  <a:pt x="2505316" y="0"/>
                </a:cubicBezTo>
                <a:cubicBezTo>
                  <a:pt x="2756106" y="-16159"/>
                  <a:pt x="2960376" y="15547"/>
                  <a:pt x="3102133" y="0"/>
                </a:cubicBezTo>
                <a:cubicBezTo>
                  <a:pt x="3243890" y="-15547"/>
                  <a:pt x="3494824" y="31811"/>
                  <a:pt x="3817000" y="0"/>
                </a:cubicBezTo>
                <a:cubicBezTo>
                  <a:pt x="4139176" y="-31811"/>
                  <a:pt x="4422301" y="-25754"/>
                  <a:pt x="4590894" y="0"/>
                </a:cubicBezTo>
                <a:cubicBezTo>
                  <a:pt x="4759487" y="25754"/>
                  <a:pt x="4893620" y="15655"/>
                  <a:pt x="5069659" y="0"/>
                </a:cubicBezTo>
                <a:cubicBezTo>
                  <a:pt x="5245699" y="-15655"/>
                  <a:pt x="5608484" y="-24433"/>
                  <a:pt x="5902578" y="0"/>
                </a:cubicBezTo>
                <a:cubicBezTo>
                  <a:pt x="5904243" y="90463"/>
                  <a:pt x="5892647" y="258872"/>
                  <a:pt x="5902578" y="369332"/>
                </a:cubicBezTo>
                <a:cubicBezTo>
                  <a:pt x="5748599" y="371604"/>
                  <a:pt x="5493350" y="342622"/>
                  <a:pt x="5364788" y="369332"/>
                </a:cubicBezTo>
                <a:cubicBezTo>
                  <a:pt x="5236226" y="396043"/>
                  <a:pt x="5098887" y="363545"/>
                  <a:pt x="4886023" y="369332"/>
                </a:cubicBezTo>
                <a:cubicBezTo>
                  <a:pt x="4673159" y="375119"/>
                  <a:pt x="4519314" y="351265"/>
                  <a:pt x="4171155" y="369332"/>
                </a:cubicBezTo>
                <a:cubicBezTo>
                  <a:pt x="3822996" y="387399"/>
                  <a:pt x="3579978" y="378473"/>
                  <a:pt x="3397262" y="369332"/>
                </a:cubicBezTo>
                <a:cubicBezTo>
                  <a:pt x="3214546" y="360191"/>
                  <a:pt x="2944996" y="346826"/>
                  <a:pt x="2682394" y="369332"/>
                </a:cubicBezTo>
                <a:cubicBezTo>
                  <a:pt x="2419792" y="391838"/>
                  <a:pt x="2364358" y="342705"/>
                  <a:pt x="2085578" y="369332"/>
                </a:cubicBezTo>
                <a:cubicBezTo>
                  <a:pt x="1806798" y="395959"/>
                  <a:pt x="1628660" y="395720"/>
                  <a:pt x="1370710" y="369332"/>
                </a:cubicBezTo>
                <a:cubicBezTo>
                  <a:pt x="1112760" y="342944"/>
                  <a:pt x="944508" y="337146"/>
                  <a:pt x="596816" y="369332"/>
                </a:cubicBezTo>
                <a:cubicBezTo>
                  <a:pt x="249124" y="401518"/>
                  <a:pt x="253638" y="367791"/>
                  <a:pt x="0" y="369332"/>
                </a:cubicBezTo>
                <a:cubicBezTo>
                  <a:pt x="1752" y="263697"/>
                  <a:pt x="-12317" y="104327"/>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base</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mean</a:t>
            </a:r>
            <a:r>
              <a:rPr lang="de-DE" dirty="0">
                <a:highlight>
                  <a:srgbClr val="E6EFF3"/>
                </a:highlight>
                <a:latin typeface="Lucida Console" panose="020B0609040504020204" pitchFamily="49" charset="0"/>
              </a:rPr>
              <a:t>(x, </a:t>
            </a:r>
            <a:r>
              <a:rPr lang="de-DE" dirty="0" err="1">
                <a:highlight>
                  <a:srgbClr val="E6EFF3"/>
                </a:highlight>
                <a:latin typeface="Lucida Console" panose="020B0609040504020204" pitchFamily="49" charset="0"/>
              </a:rPr>
              <a:t>trim</a:t>
            </a:r>
            <a:r>
              <a:rPr lang="de-DE" dirty="0">
                <a:highlight>
                  <a:srgbClr val="E6EFF3"/>
                </a:highlight>
                <a:latin typeface="Lucida Console" panose="020B0609040504020204" pitchFamily="49" charset="0"/>
              </a:rPr>
              <a:t> = 0, na.rm = FALSE, …)</a:t>
            </a:r>
          </a:p>
        </p:txBody>
      </p:sp>
      <p:sp>
        <p:nvSpPr>
          <p:cNvPr id="7" name="Textfeld 6">
            <a:extLst>
              <a:ext uri="{FF2B5EF4-FFF2-40B4-BE49-F238E27FC236}">
                <a16:creationId xmlns:a16="http://schemas.microsoft.com/office/drawing/2014/main" id="{CD8A091A-48B1-4161-AB9A-BD0070B54EEF}"/>
              </a:ext>
            </a:extLst>
          </p:cNvPr>
          <p:cNvSpPr txBox="1"/>
          <p:nvPr/>
        </p:nvSpPr>
        <p:spPr>
          <a:xfrm>
            <a:off x="2803203" y="4368030"/>
            <a:ext cx="5147563" cy="307777"/>
          </a:xfrm>
          <a:prstGeom prst="rect">
            <a:avLst/>
          </a:prstGeom>
          <a:noFill/>
        </p:spPr>
        <p:txBody>
          <a:bodyPr wrap="none" rtlCol="0">
            <a:spAutoFit/>
          </a:bodyPr>
          <a:lstStyle/>
          <a:p>
            <a:r>
              <a:rPr lang="de-DE"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Some functions do not have this form, e.g. operators like + and ==.</a:t>
            </a:r>
            <a:endParaRPr lang="de-DE" sz="1400" dirty="0">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BC91900-AFB5-4FF6-A7A9-E8DAF5DBE5D9}"/>
              </a:ext>
            </a:extLst>
          </p:cNvPr>
          <p:cNvSpPr txBox="1"/>
          <p:nvPr/>
        </p:nvSpPr>
        <p:spPr>
          <a:xfrm>
            <a:off x="973342" y="1693048"/>
            <a:ext cx="940065"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Package</a:t>
            </a:r>
          </a:p>
        </p:txBody>
      </p:sp>
      <p:sp>
        <p:nvSpPr>
          <p:cNvPr id="9" name="Textfeld 8">
            <a:extLst>
              <a:ext uri="{FF2B5EF4-FFF2-40B4-BE49-F238E27FC236}">
                <a16:creationId xmlns:a16="http://schemas.microsoft.com/office/drawing/2014/main" id="{F3727C64-6943-4AF8-8351-94E43817F9DE}"/>
              </a:ext>
            </a:extLst>
          </p:cNvPr>
          <p:cNvSpPr txBox="1"/>
          <p:nvPr/>
        </p:nvSpPr>
        <p:spPr>
          <a:xfrm>
            <a:off x="1489168" y="3387111"/>
            <a:ext cx="1800494" cy="369332"/>
          </a:xfrm>
          <a:prstGeom prst="rect">
            <a:avLst/>
          </a:prstGeom>
          <a:noFill/>
        </p:spPr>
        <p:txBody>
          <a:bodyPr wrap="none" rtlCol="0">
            <a:spAutoFit/>
          </a:bodyPr>
          <a:lstStyle/>
          <a:p>
            <a:pPr algn="ct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8ABDE854-B1A4-4A62-B8DF-13F4E4142047}"/>
              </a:ext>
            </a:extLst>
          </p:cNvPr>
          <p:cNvSpPr txBox="1"/>
          <p:nvPr/>
        </p:nvSpPr>
        <p:spPr>
          <a:xfrm>
            <a:off x="2509183" y="1397129"/>
            <a:ext cx="6043514" cy="646331"/>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Arguments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separated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by</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commas</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form:</a:t>
            </a:r>
          </a:p>
          <a:p>
            <a:pPr algn="ct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argument</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value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that</a:t>
            </a:r>
            <a:r>
              <a:rPr lang="de-DE" dirty="0">
                <a:latin typeface="Calibri" panose="020F0502020204030204" pitchFamily="34" charset="0"/>
                <a:cs typeface="Calibri" panose="020F0502020204030204" pitchFamily="34" charset="0"/>
              </a:rPr>
              <a:t> I </a:t>
            </a:r>
            <a:r>
              <a:rPr lang="de-DE" dirty="0" err="1">
                <a:latin typeface="Calibri" panose="020F0502020204030204" pitchFamily="34" charset="0"/>
                <a:cs typeface="Calibri" panose="020F0502020204030204" pitchFamily="34" charset="0"/>
              </a:rPr>
              <a:t>want</a:t>
            </a:r>
            <a:r>
              <a:rPr lang="de-DE" dirty="0">
                <a:latin typeface="Calibri" panose="020F0502020204030204" pitchFamily="34" charset="0"/>
                <a:cs typeface="Calibri" panose="020F0502020204030204" pitchFamily="34" charset="0"/>
              </a:rPr>
              <a:t>“</a:t>
            </a:r>
          </a:p>
        </p:txBody>
      </p:sp>
      <p:cxnSp>
        <p:nvCxnSpPr>
          <p:cNvPr id="12" name="Gerade Verbindung mit Pfeil 11">
            <a:extLst>
              <a:ext uri="{FF2B5EF4-FFF2-40B4-BE49-F238E27FC236}">
                <a16:creationId xmlns:a16="http://schemas.microsoft.com/office/drawing/2014/main" id="{990C9824-32B9-45DA-963D-1FE8DC6A3002}"/>
              </a:ext>
            </a:extLst>
          </p:cNvPr>
          <p:cNvCxnSpPr>
            <a:cxnSpLocks/>
            <a:endCxn id="8" idx="2"/>
          </p:cNvCxnSpPr>
          <p:nvPr/>
        </p:nvCxnSpPr>
        <p:spPr>
          <a:xfrm flipH="1" flipV="1">
            <a:off x="1443375" y="2062380"/>
            <a:ext cx="371358" cy="30578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ED96B250-9121-43A6-BD6B-577CBDB9E9FF}"/>
              </a:ext>
            </a:extLst>
          </p:cNvPr>
          <p:cNvCxnSpPr>
            <a:cxnSpLocks/>
            <a:endCxn id="10" idx="2"/>
          </p:cNvCxnSpPr>
          <p:nvPr/>
        </p:nvCxnSpPr>
        <p:spPr>
          <a:xfrm flipV="1">
            <a:off x="5479366" y="2043460"/>
            <a:ext cx="51574" cy="34362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5C7DD21-AB38-4BA7-B7B9-D0C596758209}"/>
              </a:ext>
            </a:extLst>
          </p:cNvPr>
          <p:cNvCxnSpPr>
            <a:cxnSpLocks/>
            <a:endCxn id="9" idx="0"/>
          </p:cNvCxnSpPr>
          <p:nvPr/>
        </p:nvCxnSpPr>
        <p:spPr>
          <a:xfrm flipH="1">
            <a:off x="2389415" y="2756416"/>
            <a:ext cx="318616" cy="6306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49AF6E-0877-4228-9CE3-7765D1F8C000}"/>
              </a:ext>
            </a:extLst>
          </p:cNvPr>
          <p:cNvCxnSpPr>
            <a:cxnSpLocks/>
          </p:cNvCxnSpPr>
          <p:nvPr/>
        </p:nvCxnSpPr>
        <p:spPr>
          <a:xfrm>
            <a:off x="3179298" y="2789958"/>
            <a:ext cx="1016592" cy="4758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ADC2E4B7-1BF0-4D7D-BD31-1BBFEB094A6B}"/>
              </a:ext>
            </a:extLst>
          </p:cNvPr>
          <p:cNvSpPr txBox="1"/>
          <p:nvPr/>
        </p:nvSpPr>
        <p:spPr>
          <a:xfrm>
            <a:off x="4064998" y="3254578"/>
            <a:ext cx="2931893"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open and </a:t>
            </a:r>
            <a:r>
              <a:rPr lang="de-DE" dirty="0" err="1">
                <a:latin typeface="Calibri" panose="020F0502020204030204" pitchFamily="34" charset="0"/>
                <a:cs typeface="Calibri" panose="020F0502020204030204" pitchFamily="34" charset="0"/>
              </a:rPr>
              <a:t>closed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parentheses</a:t>
            </a:r>
            <a:endParaRPr lang="de-DE" dirty="0">
              <a:latin typeface="Calibri" panose="020F0502020204030204" pitchFamily="34" charset="0"/>
              <a:cs typeface="Calibri" panose="020F0502020204030204" pitchFamily="34" charset="0"/>
            </a:endParaRPr>
          </a:p>
        </p:txBody>
      </p:sp>
      <p:cxnSp>
        <p:nvCxnSpPr>
          <p:cNvPr id="23" name="Gerade Verbindung mit Pfeil 22">
            <a:extLst>
              <a:ext uri="{FF2B5EF4-FFF2-40B4-BE49-F238E27FC236}">
                <a16:creationId xmlns:a16="http://schemas.microsoft.com/office/drawing/2014/main" id="{D3A24BAD-CFA6-45A6-97CB-F1956F11D1D0}"/>
              </a:ext>
            </a:extLst>
          </p:cNvPr>
          <p:cNvCxnSpPr>
            <a:cxnSpLocks/>
          </p:cNvCxnSpPr>
          <p:nvPr/>
        </p:nvCxnSpPr>
        <p:spPr>
          <a:xfrm flipH="1">
            <a:off x="6708990" y="2756416"/>
            <a:ext cx="442778" cy="499519"/>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3" name="Fußzeilenplatzhalter 2">
            <a:extLst>
              <a:ext uri="{FF2B5EF4-FFF2-40B4-BE49-F238E27FC236}">
                <a16:creationId xmlns:a16="http://schemas.microsoft.com/office/drawing/2014/main" id="{BF64F053-C32C-7099-4168-3506F1B9604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34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8BAFB-0AA0-4E42-A080-6A65D9E6A0C1}"/>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we</a:t>
            </a:r>
            <a:r>
              <a:rPr lang="de-DE" dirty="0"/>
              <a:t> </a:t>
            </a:r>
            <a:r>
              <a:rPr lang="de-DE" dirty="0" err="1"/>
              <a:t>doing</a:t>
            </a:r>
            <a:r>
              <a:rPr lang="de-DE" dirty="0"/>
              <a:t> </a:t>
            </a:r>
            <a:r>
              <a:rPr lang="de-DE" dirty="0" err="1"/>
              <a:t>with</a:t>
            </a:r>
            <a:r>
              <a:rPr lang="de-DE" dirty="0"/>
              <a:t> R (at </a:t>
            </a:r>
            <a:r>
              <a:rPr lang="de-DE" dirty="0" err="1"/>
              <a:t>work</a:t>
            </a:r>
            <a:r>
              <a:rPr lang="de-DE" dirty="0"/>
              <a:t> and </a:t>
            </a:r>
            <a:r>
              <a:rPr lang="de-DE" dirty="0" err="1"/>
              <a:t>otherwise</a:t>
            </a:r>
            <a:r>
              <a:rPr lang="de-DE" dirty="0"/>
              <a:t>)?</a:t>
            </a:r>
          </a:p>
        </p:txBody>
      </p:sp>
      <p:sp>
        <p:nvSpPr>
          <p:cNvPr id="4" name="Foliennummernplatzhalter 3">
            <a:extLst>
              <a:ext uri="{FF2B5EF4-FFF2-40B4-BE49-F238E27FC236}">
                <a16:creationId xmlns:a16="http://schemas.microsoft.com/office/drawing/2014/main" id="{692F9ECC-4DB2-4515-8AB9-DB14453E4FA4}"/>
              </a:ext>
            </a:extLst>
          </p:cNvPr>
          <p:cNvSpPr>
            <a:spLocks noGrp="1"/>
          </p:cNvSpPr>
          <p:nvPr>
            <p:ph type="sldNum" sz="quarter" idx="11"/>
          </p:nvPr>
        </p:nvSpPr>
        <p:spPr/>
        <p:txBody>
          <a:bodyPr/>
          <a:lstStyle/>
          <a:p>
            <a:fld id="{1206269C-C24E-4E80-9A4B-E7E19BB59A67}" type="slidenum">
              <a:rPr lang="de-AT" smtClean="0"/>
              <a:pPr/>
              <a:t>7</a:t>
            </a:fld>
            <a:endParaRPr lang="de-AT" dirty="0"/>
          </a:p>
        </p:txBody>
      </p:sp>
      <p:sp>
        <p:nvSpPr>
          <p:cNvPr id="6" name="Inhaltsplatzhalter 5">
            <a:extLst>
              <a:ext uri="{FF2B5EF4-FFF2-40B4-BE49-F238E27FC236}">
                <a16:creationId xmlns:a16="http://schemas.microsoft.com/office/drawing/2014/main" id="{762F3795-2118-4729-B1FA-6B0A47B31402}"/>
              </a:ext>
            </a:extLst>
          </p:cNvPr>
          <p:cNvSpPr>
            <a:spLocks noGrp="1"/>
          </p:cNvSpPr>
          <p:nvPr>
            <p:ph sz="quarter" idx="16"/>
          </p:nvPr>
        </p:nvSpPr>
        <p:spPr>
          <a:xfrm>
            <a:off x="447261" y="1501140"/>
            <a:ext cx="8071265" cy="3106860"/>
          </a:xfrm>
        </p:spPr>
        <p:txBody>
          <a:bodyPr/>
          <a:lstStyle/>
          <a:p>
            <a:r>
              <a:rPr lang="de-DE" dirty="0"/>
              <a:t>Data </a:t>
            </a:r>
            <a:r>
              <a:rPr lang="de-DE" dirty="0" err="1"/>
              <a:t>Wrangling</a:t>
            </a:r>
            <a:r>
              <a:rPr lang="de-DE" dirty="0"/>
              <a:t> / Data </a:t>
            </a:r>
            <a:r>
              <a:rPr lang="de-DE" dirty="0" err="1"/>
              <a:t>Preparation</a:t>
            </a:r>
            <a:endParaRPr lang="de-DE" dirty="0"/>
          </a:p>
          <a:p>
            <a:r>
              <a:rPr lang="de-DE" dirty="0" err="1"/>
              <a:t>Exploratory</a:t>
            </a:r>
            <a:r>
              <a:rPr lang="de-DE" dirty="0"/>
              <a:t> Data Analysis (EDA) and Plots</a:t>
            </a:r>
          </a:p>
          <a:p>
            <a:r>
              <a:rPr lang="de-DE" dirty="0"/>
              <a:t>Reporting (PDF and HTML)</a:t>
            </a:r>
          </a:p>
          <a:p>
            <a:r>
              <a:rPr lang="de-DE" dirty="0"/>
              <a:t>Sampling</a:t>
            </a:r>
          </a:p>
          <a:p>
            <a:r>
              <a:rPr lang="de-DE" dirty="0" err="1"/>
              <a:t>Psychometrics</a:t>
            </a:r>
            <a:r>
              <a:rPr lang="de-DE" dirty="0"/>
              <a:t> &amp; </a:t>
            </a:r>
            <a:r>
              <a:rPr lang="de-DE" dirty="0" err="1"/>
              <a:t>Statistics</a:t>
            </a:r>
            <a:endParaRPr lang="de-DE" dirty="0"/>
          </a:p>
          <a:p>
            <a:r>
              <a:rPr lang="de-DE" dirty="0"/>
              <a:t>(</a:t>
            </a:r>
            <a:r>
              <a:rPr lang="de-DE" dirty="0" err="1"/>
              <a:t>as</a:t>
            </a:r>
            <a:r>
              <a:rPr lang="de-DE" dirty="0"/>
              <a:t> a </a:t>
            </a:r>
            <a:r>
              <a:rPr lang="de-DE" dirty="0" err="1"/>
              <a:t>side</a:t>
            </a:r>
            <a:r>
              <a:rPr lang="de-DE" dirty="0"/>
              <a:t> </a:t>
            </a:r>
            <a:r>
              <a:rPr lang="de-DE" dirty="0" err="1"/>
              <a:t>effect</a:t>
            </a:r>
            <a:r>
              <a:rPr lang="de-DE" dirty="0"/>
              <a:t>: </a:t>
            </a:r>
            <a:r>
              <a:rPr lang="de-DE" dirty="0" err="1"/>
              <a:t>folder</a:t>
            </a:r>
            <a:r>
              <a:rPr lang="de-DE" dirty="0"/>
              <a:t> </a:t>
            </a:r>
            <a:r>
              <a:rPr lang="de-DE" dirty="0" err="1"/>
              <a:t>management</a:t>
            </a:r>
            <a:r>
              <a:rPr lang="de-DE" dirty="0"/>
              <a:t> on Windows, </a:t>
            </a:r>
            <a:r>
              <a:rPr lang="de-DE" dirty="0" err="1"/>
              <a:t>creating</a:t>
            </a:r>
            <a:r>
              <a:rPr lang="de-DE" dirty="0"/>
              <a:t> </a:t>
            </a:r>
            <a:r>
              <a:rPr lang="de-DE" dirty="0" err="1"/>
              <a:t>directories</a:t>
            </a:r>
            <a:r>
              <a:rPr lang="de-DE" dirty="0"/>
              <a:t>, </a:t>
            </a:r>
            <a:r>
              <a:rPr lang="de-DE" dirty="0" err="1"/>
              <a:t>copying</a:t>
            </a:r>
            <a:r>
              <a:rPr lang="de-DE" dirty="0"/>
              <a:t>, </a:t>
            </a:r>
            <a:r>
              <a:rPr lang="de-DE" dirty="0" err="1"/>
              <a:t>pasting</a:t>
            </a:r>
            <a:r>
              <a:rPr lang="de-DE" dirty="0"/>
              <a:t>, </a:t>
            </a:r>
            <a:r>
              <a:rPr lang="de-DE" dirty="0" err="1"/>
              <a:t>renaming</a:t>
            </a:r>
            <a:r>
              <a:rPr lang="de-DE" dirty="0"/>
              <a:t>,… </a:t>
            </a:r>
            <a:r>
              <a:rPr lang="de-DE" dirty="0" err="1"/>
              <a:t>files</a:t>
            </a:r>
            <a:r>
              <a:rPr lang="de-DE" dirty="0"/>
              <a:t>)</a:t>
            </a:r>
          </a:p>
          <a:p>
            <a:r>
              <a:rPr lang="de-DE" dirty="0"/>
              <a:t>(Web Apps / Shiny Apps)</a:t>
            </a:r>
          </a:p>
        </p:txBody>
      </p:sp>
      <p:sp>
        <p:nvSpPr>
          <p:cNvPr id="7" name="Fußzeilenplatzhalter 6">
            <a:extLst>
              <a:ext uri="{FF2B5EF4-FFF2-40B4-BE49-F238E27FC236}">
                <a16:creationId xmlns:a16="http://schemas.microsoft.com/office/drawing/2014/main" id="{9A6041D4-7A0F-200C-578C-756730789D3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71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BD812C-FC44-4354-B41C-49DBDBB6DD4F}"/>
              </a:ext>
            </a:extLst>
          </p:cNvPr>
          <p:cNvSpPr>
            <a:spLocks noGrp="1"/>
          </p:cNvSpPr>
          <p:nvPr>
            <p:ph type="title"/>
          </p:nvPr>
        </p:nvSpPr>
        <p:spPr/>
        <p:txBody>
          <a:bodyPr/>
          <a:lstStyle/>
          <a:p>
            <a:r>
              <a:rPr lang="de-DE" dirty="0" err="1"/>
              <a:t>Dealing</a:t>
            </a:r>
            <a:r>
              <a:rPr lang="de-DE" dirty="0"/>
              <a:t> </a:t>
            </a:r>
            <a:r>
              <a:rPr lang="de-DE" dirty="0" err="1"/>
              <a:t>with</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02A17FF7-B52C-4E10-9CB0-8CC99FFCEEA3}"/>
              </a:ext>
            </a:extLst>
          </p:cNvPr>
          <p:cNvSpPr>
            <a:spLocks noGrp="1"/>
          </p:cNvSpPr>
          <p:nvPr>
            <p:ph type="body" sz="quarter" idx="13"/>
          </p:nvPr>
        </p:nvSpPr>
        <p:spPr/>
        <p:txBody>
          <a:bodyPr/>
          <a:lstStyle/>
          <a:p>
            <a:r>
              <a:rPr lang="en-US" dirty="0"/>
              <a:t>The order of the arguments is defined in the function. If the arguments are used in the stored order, their names do not have to be mentioned. Many arguments have default values, these also do not have to be named.</a:t>
            </a:r>
          </a:p>
          <a:p>
            <a:r>
              <a:rPr lang="en-US" dirty="0"/>
              <a:t>These variants all lead to the same result (recommended is in the correct order + arguments mentioned</a:t>
            </a:r>
            <a:r>
              <a:rPr lang="de-DE" dirty="0"/>
              <a:t>):</a:t>
            </a:r>
          </a:p>
          <a:p>
            <a:endParaRPr lang="de-DE" dirty="0"/>
          </a:p>
        </p:txBody>
      </p:sp>
      <p:sp>
        <p:nvSpPr>
          <p:cNvPr id="5" name="Foliennummernplatzhalter 4">
            <a:extLst>
              <a:ext uri="{FF2B5EF4-FFF2-40B4-BE49-F238E27FC236}">
                <a16:creationId xmlns:a16="http://schemas.microsoft.com/office/drawing/2014/main" id="{692486B5-C5A1-4D26-AC70-D1070B25E090}"/>
              </a:ext>
            </a:extLst>
          </p:cNvPr>
          <p:cNvSpPr>
            <a:spLocks noGrp="1"/>
          </p:cNvSpPr>
          <p:nvPr>
            <p:ph type="sldNum" sz="quarter" idx="12"/>
          </p:nvPr>
        </p:nvSpPr>
        <p:spPr/>
        <p:txBody>
          <a:bodyPr/>
          <a:lstStyle/>
          <a:p>
            <a:fld id="{1206269C-C24E-4E80-9A4B-E7E19BB59A67}" type="slidenum">
              <a:rPr lang="de-AT" smtClean="0"/>
              <a:pPr/>
              <a:t>70</a:t>
            </a:fld>
            <a:endParaRPr lang="de-AT" dirty="0"/>
          </a:p>
        </p:txBody>
      </p:sp>
      <p:graphicFrame>
        <p:nvGraphicFramePr>
          <p:cNvPr id="6" name="Diagramm 5">
            <a:extLst>
              <a:ext uri="{FF2B5EF4-FFF2-40B4-BE49-F238E27FC236}">
                <a16:creationId xmlns:a16="http://schemas.microsoft.com/office/drawing/2014/main" id="{EF5091F7-2A72-47A5-AD35-5164D821F247}"/>
              </a:ext>
            </a:extLst>
          </p:cNvPr>
          <p:cNvGraphicFramePr/>
          <p:nvPr>
            <p:extLst>
              <p:ext uri="{D42A27DB-BD31-4B8C-83A1-F6EECF244321}">
                <p14:modId xmlns:p14="http://schemas.microsoft.com/office/powerpoint/2010/main" val="4074326633"/>
              </p:ext>
            </p:extLst>
          </p:nvPr>
        </p:nvGraphicFramePr>
        <p:xfrm>
          <a:off x="436574" y="3046950"/>
          <a:ext cx="8270852" cy="181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ußzeilenplatzhalter 6">
            <a:extLst>
              <a:ext uri="{FF2B5EF4-FFF2-40B4-BE49-F238E27FC236}">
                <a16:creationId xmlns:a16="http://schemas.microsoft.com/office/drawing/2014/main" id="{9B180EA1-CDCC-FC1F-FD63-3919C887B8C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41807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084C9-121D-4EF4-AFC4-649D35E3EC17}"/>
              </a:ext>
            </a:extLst>
          </p:cNvPr>
          <p:cNvSpPr>
            <a:spLocks noGrp="1"/>
          </p:cNvSpPr>
          <p:nvPr>
            <p:ph type="title"/>
          </p:nvPr>
        </p:nvSpPr>
        <p:spPr/>
        <p:txBody>
          <a:bodyPr/>
          <a:lstStyle/>
          <a:p>
            <a:r>
              <a:rPr lang="en-US" dirty="0"/>
              <a:t>Digression: Conventions for comprehensible functions</a:t>
            </a:r>
            <a:endParaRPr lang="de-DE" dirty="0"/>
          </a:p>
        </p:txBody>
      </p:sp>
      <p:sp>
        <p:nvSpPr>
          <p:cNvPr id="3" name="Textplatzhalter 2">
            <a:extLst>
              <a:ext uri="{FF2B5EF4-FFF2-40B4-BE49-F238E27FC236}">
                <a16:creationId xmlns:a16="http://schemas.microsoft.com/office/drawing/2014/main" id="{2FD521E8-BD93-4246-BABF-108436F32EB7}"/>
              </a:ext>
            </a:extLst>
          </p:cNvPr>
          <p:cNvSpPr>
            <a:spLocks noGrp="1"/>
          </p:cNvSpPr>
          <p:nvPr>
            <p:ph type="body" sz="quarter" idx="13"/>
          </p:nvPr>
        </p:nvSpPr>
        <p:spPr/>
        <p:txBody>
          <a:bodyPr>
            <a:normAutofit fontScale="92500" lnSpcReduction="20000"/>
          </a:bodyPr>
          <a:lstStyle/>
          <a:p>
            <a:r>
              <a:rPr lang="en-US" dirty="0"/>
              <a:t>When writing functions oneself </a:t>
            </a:r>
            <a:r>
              <a:rPr lang="de-DE" dirty="0"/>
              <a:t>:</a:t>
            </a:r>
          </a:p>
          <a:p>
            <a:pPr lvl="1"/>
            <a:r>
              <a:rPr lang="en-US" dirty="0"/>
              <a:t>Name functions with verbs and arguments with nouns</a:t>
            </a:r>
          </a:p>
          <a:p>
            <a:pPr lvl="1"/>
            <a:r>
              <a:rPr lang="en-US" dirty="0"/>
              <a:t>data arguments first, then detail arguments</a:t>
            </a:r>
          </a:p>
          <a:p>
            <a:pPr lvl="1"/>
            <a:r>
              <a:rPr lang="de-DE" dirty="0" err="1"/>
              <a:t>data</a:t>
            </a:r>
            <a:r>
              <a:rPr lang="de-DE" dirty="0"/>
              <a:t> </a:t>
            </a:r>
            <a:r>
              <a:rPr lang="de-DE" dirty="0" err="1"/>
              <a:t>arguments</a:t>
            </a:r>
            <a:r>
              <a:rPr lang="de-DE" dirty="0"/>
              <a:t>:</a:t>
            </a:r>
          </a:p>
          <a:p>
            <a:pPr lvl="2"/>
            <a:r>
              <a:rPr lang="de-DE" dirty="0"/>
              <a:t>x, y, z </a:t>
            </a:r>
            <a:r>
              <a:rPr lang="de-DE" dirty="0" err="1"/>
              <a:t>for</a:t>
            </a:r>
            <a:r>
              <a:rPr lang="de-DE" dirty="0"/>
              <a:t> </a:t>
            </a:r>
            <a:r>
              <a:rPr lang="de-DE" dirty="0" err="1"/>
              <a:t>vectors</a:t>
            </a:r>
            <a:endParaRPr lang="de-DE" dirty="0"/>
          </a:p>
          <a:p>
            <a:pPr lvl="2"/>
            <a:r>
              <a:rPr lang="de-DE" dirty="0" err="1"/>
              <a:t>df</a:t>
            </a:r>
            <a:r>
              <a:rPr lang="de-DE" dirty="0"/>
              <a:t> </a:t>
            </a:r>
            <a:r>
              <a:rPr lang="de-DE" dirty="0" err="1"/>
              <a:t>for</a:t>
            </a:r>
            <a:r>
              <a:rPr lang="de-DE" dirty="0"/>
              <a:t> </a:t>
            </a:r>
            <a:r>
              <a:rPr lang="de-DE" dirty="0" err="1"/>
              <a:t>data</a:t>
            </a:r>
            <a:r>
              <a:rPr lang="de-DE" dirty="0"/>
              <a:t> </a:t>
            </a:r>
            <a:r>
              <a:rPr lang="de-DE" dirty="0" err="1"/>
              <a:t>frames</a:t>
            </a:r>
            <a:endParaRPr lang="de-DE" dirty="0"/>
          </a:p>
          <a:p>
            <a:pPr lvl="2"/>
            <a:r>
              <a:rPr lang="de-DE" dirty="0"/>
              <a:t>i, j </a:t>
            </a:r>
            <a:r>
              <a:rPr lang="de-DE" dirty="0" err="1"/>
              <a:t>for</a:t>
            </a:r>
            <a:r>
              <a:rPr lang="de-DE" dirty="0"/>
              <a:t> </a:t>
            </a:r>
            <a:r>
              <a:rPr lang="de-DE" dirty="0" err="1"/>
              <a:t>indices</a:t>
            </a:r>
            <a:endParaRPr lang="de-DE" dirty="0"/>
          </a:p>
          <a:p>
            <a:pPr lvl="2"/>
            <a:r>
              <a:rPr lang="de-DE" dirty="0"/>
              <a:t>n </a:t>
            </a:r>
            <a:r>
              <a:rPr lang="de-DE" dirty="0" err="1"/>
              <a:t>for</a:t>
            </a:r>
            <a:r>
              <a:rPr lang="de-DE" dirty="0"/>
              <a:t> </a:t>
            </a:r>
            <a:r>
              <a:rPr lang="de-DE" dirty="0" err="1"/>
              <a:t>length</a:t>
            </a:r>
            <a:r>
              <a:rPr lang="de-DE" dirty="0"/>
              <a:t> </a:t>
            </a:r>
            <a:r>
              <a:rPr lang="de-DE" dirty="0" err="1"/>
              <a:t>or</a:t>
            </a:r>
            <a:r>
              <a:rPr lang="de-DE" dirty="0"/>
              <a:t> </a:t>
            </a:r>
            <a:r>
              <a:rPr lang="de-DE" dirty="0" err="1"/>
              <a:t>number</a:t>
            </a:r>
            <a:r>
              <a:rPr lang="de-DE" dirty="0"/>
              <a:t> </a:t>
            </a:r>
            <a:r>
              <a:rPr lang="de-DE" dirty="0" err="1"/>
              <a:t>of</a:t>
            </a:r>
            <a:r>
              <a:rPr lang="de-DE" dirty="0"/>
              <a:t> </a:t>
            </a:r>
            <a:r>
              <a:rPr lang="de-DE" dirty="0" err="1"/>
              <a:t>rows</a:t>
            </a:r>
            <a:endParaRPr lang="de-DE" dirty="0"/>
          </a:p>
          <a:p>
            <a:pPr lvl="2"/>
            <a:r>
              <a:rPr lang="de-DE" dirty="0"/>
              <a:t>p </a:t>
            </a:r>
            <a:r>
              <a:rPr lang="de-DE" dirty="0" err="1"/>
              <a:t>for</a:t>
            </a:r>
            <a:r>
              <a:rPr lang="de-DE" dirty="0"/>
              <a:t> </a:t>
            </a:r>
            <a:r>
              <a:rPr lang="de-DE" dirty="0" err="1"/>
              <a:t>number</a:t>
            </a:r>
            <a:r>
              <a:rPr lang="de-DE" dirty="0"/>
              <a:t> </a:t>
            </a:r>
            <a:r>
              <a:rPr lang="de-DE" dirty="0" err="1"/>
              <a:t>of</a:t>
            </a:r>
            <a:r>
              <a:rPr lang="de-DE" dirty="0"/>
              <a:t> </a:t>
            </a:r>
            <a:r>
              <a:rPr lang="de-DE" dirty="0" err="1"/>
              <a:t>columns</a:t>
            </a:r>
            <a:endParaRPr lang="de-DE" dirty="0"/>
          </a:p>
          <a:p>
            <a:pPr algn="l"/>
            <a:r>
              <a:rPr lang="de-DE" sz="1800" b="0" i="0" u="none" strike="noStrike" baseline="0" dirty="0" err="1">
                <a:latin typeface="CMSS10"/>
              </a:rPr>
              <a:t>for</a:t>
            </a:r>
            <a:r>
              <a:rPr lang="de-DE" sz="1800" b="0" i="0" u="none" strike="noStrike" baseline="0" dirty="0">
                <a:latin typeface="CMSS10"/>
              </a:rPr>
              <a:t> </a:t>
            </a:r>
            <a:r>
              <a:rPr lang="de-DE" sz="1800" b="0" i="0" u="none" strike="noStrike" baseline="0" dirty="0" err="1">
                <a:latin typeface="CMSS10"/>
              </a:rPr>
              <a:t>more</a:t>
            </a:r>
            <a:r>
              <a:rPr lang="de-DE" sz="1800" b="0" i="0" u="none" strike="noStrike" baseline="0" dirty="0">
                <a:latin typeface="CMSS10"/>
              </a:rPr>
              <a:t> </a:t>
            </a:r>
            <a:r>
              <a:rPr lang="de-DE" sz="1800" b="0" i="0" u="none" strike="noStrike" baseline="0" dirty="0" err="1">
                <a:latin typeface="CMSS10"/>
              </a:rPr>
              <a:t>information</a:t>
            </a:r>
            <a:r>
              <a:rPr lang="de-DE" sz="1800" b="0" i="0" u="none" strike="noStrike" baseline="0" dirty="0">
                <a:latin typeface="CMSS10"/>
              </a:rPr>
              <a:t>: </a:t>
            </a:r>
            <a:r>
              <a:rPr lang="de-DE" sz="1800" b="0" i="0" u="none" strike="noStrike" baseline="0" dirty="0">
                <a:latin typeface="CMTT10"/>
                <a:hlinkClick r:id="rId3"/>
              </a:rPr>
              <a:t>https://r4ds.had.co.nz/functions.html</a:t>
            </a:r>
            <a:r>
              <a:rPr lang="de-DE" sz="1800" b="0" i="0" u="none" strike="noStrike" baseline="0" dirty="0">
                <a:latin typeface="CMSS10"/>
              </a:rPr>
              <a:t>, </a:t>
            </a:r>
            <a:r>
              <a:rPr lang="de-DE" sz="1800" b="0" i="0" u="none" strike="noStrike" baseline="0" dirty="0">
                <a:latin typeface="CMTT10"/>
                <a:hlinkClick r:id="rId4"/>
              </a:rPr>
              <a:t>https://www.datacamp.com/courses/writing-functions-in-r</a:t>
            </a:r>
            <a:endParaRPr lang="de-DE" dirty="0"/>
          </a:p>
        </p:txBody>
      </p:sp>
      <p:sp>
        <p:nvSpPr>
          <p:cNvPr id="5" name="Foliennummernplatzhalter 4">
            <a:extLst>
              <a:ext uri="{FF2B5EF4-FFF2-40B4-BE49-F238E27FC236}">
                <a16:creationId xmlns:a16="http://schemas.microsoft.com/office/drawing/2014/main" id="{456B4AC5-610D-42A5-9C96-3B9F2A09F046}"/>
              </a:ext>
            </a:extLst>
          </p:cNvPr>
          <p:cNvSpPr>
            <a:spLocks noGrp="1"/>
          </p:cNvSpPr>
          <p:nvPr>
            <p:ph type="sldNum" sz="quarter" idx="12"/>
          </p:nvPr>
        </p:nvSpPr>
        <p:spPr/>
        <p:txBody>
          <a:bodyPr/>
          <a:lstStyle/>
          <a:p>
            <a:fld id="{1206269C-C24E-4E80-9A4B-E7E19BB59A67}" type="slidenum">
              <a:rPr lang="de-AT" smtClean="0"/>
              <a:pPr/>
              <a:t>71</a:t>
            </a:fld>
            <a:endParaRPr lang="de-AT" dirty="0"/>
          </a:p>
        </p:txBody>
      </p:sp>
      <p:sp>
        <p:nvSpPr>
          <p:cNvPr id="6" name="Fußzeilenplatzhalter 5">
            <a:extLst>
              <a:ext uri="{FF2B5EF4-FFF2-40B4-BE49-F238E27FC236}">
                <a16:creationId xmlns:a16="http://schemas.microsoft.com/office/drawing/2014/main" id="{786E4224-9303-65FB-1DB2-763DE436C47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68782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75EB99-1F76-48B3-9D77-AA710A269471}"/>
              </a:ext>
            </a:extLst>
          </p:cNvPr>
          <p:cNvSpPr>
            <a:spLocks noGrp="1"/>
          </p:cNvSpPr>
          <p:nvPr>
            <p:ph type="title"/>
          </p:nvPr>
        </p:nvSpPr>
        <p:spPr/>
        <p:txBody>
          <a:bodyPr/>
          <a:lstStyle/>
          <a:p>
            <a:r>
              <a:rPr lang="de-DE" dirty="0" err="1"/>
              <a:t>Exercise</a:t>
            </a:r>
            <a:r>
              <a:rPr lang="de-DE" dirty="0"/>
              <a:t> – </a:t>
            </a:r>
            <a:r>
              <a:rPr lang="de-DE" dirty="0" err="1"/>
              <a:t>Functions</a:t>
            </a:r>
            <a:endParaRPr lang="de-DE" dirty="0"/>
          </a:p>
        </p:txBody>
      </p:sp>
      <p:sp>
        <p:nvSpPr>
          <p:cNvPr id="6" name="Inhaltsplatzhalter 5">
            <a:extLst>
              <a:ext uri="{FF2B5EF4-FFF2-40B4-BE49-F238E27FC236}">
                <a16:creationId xmlns:a16="http://schemas.microsoft.com/office/drawing/2014/main" id="{B1BDAC89-8824-45FD-B26A-77F8F6BDEF3F}"/>
              </a:ext>
            </a:extLst>
          </p:cNvPr>
          <p:cNvSpPr>
            <a:spLocks noGrp="1"/>
          </p:cNvSpPr>
          <p:nvPr>
            <p:ph type="body" sz="quarter" idx="13"/>
          </p:nvPr>
        </p:nvSpPr>
        <p:spPr/>
        <p:txBody>
          <a:bodyPr>
            <a:normAutofit/>
          </a:bodyPr>
          <a:lstStyle/>
          <a:p>
            <a:pPr marL="342900" indent="-342900">
              <a:buFont typeface="+mj-lt"/>
              <a:buAutoNum type="arabicPeriod"/>
            </a:pPr>
            <a:r>
              <a:rPr lang="de-DE" dirty="0"/>
              <a:t>Create a variable </a:t>
            </a:r>
            <a:r>
              <a:rPr lang="de-DE" sz="1600" dirty="0" err="1">
                <a:latin typeface="Lucida Console" panose="020B0609040504020204" pitchFamily="49" charset="0"/>
              </a:rPr>
              <a:t>values_r_erfahrung</a:t>
            </a:r>
            <a:r>
              <a:rPr lang="de-DE" dirty="0"/>
              <a:t> </a:t>
            </a:r>
            <a:r>
              <a:rPr lang="de-DE" dirty="0" err="1"/>
              <a:t>from</a:t>
            </a:r>
            <a:r>
              <a:rPr lang="de-DE" dirty="0"/>
              <a:t> all </a:t>
            </a:r>
            <a:r>
              <a:rPr lang="de-DE" dirty="0" err="1"/>
              <a:t>responses</a:t>
            </a:r>
            <a:r>
              <a:rPr lang="de-DE" dirty="0"/>
              <a:t> </a:t>
            </a:r>
            <a:r>
              <a:rPr lang="de-DE" dirty="0" err="1"/>
              <a:t>to</a:t>
            </a:r>
            <a:r>
              <a:rPr lang="de-DE" dirty="0"/>
              <a:t> </a:t>
            </a:r>
            <a:r>
              <a:rPr lang="de-DE" dirty="0" err="1"/>
              <a:t>the</a:t>
            </a:r>
            <a:r>
              <a:rPr lang="de-DE" dirty="0"/>
              <a:t> </a:t>
            </a:r>
            <a:r>
              <a:rPr lang="de-DE" dirty="0" err="1"/>
              <a:t>question</a:t>
            </a:r>
            <a:r>
              <a:rPr lang="de-DE" dirty="0"/>
              <a:t> „Vorerfahrung mit R/</a:t>
            </a:r>
            <a:r>
              <a:rPr lang="de-DE" dirty="0" err="1"/>
              <a:t>RStudio</a:t>
            </a:r>
            <a:r>
              <a:rPr lang="de-DE" dirty="0"/>
              <a:t>“.</a:t>
            </a:r>
          </a:p>
          <a:p>
            <a:pPr marL="342900" indent="-342900">
              <a:buFont typeface="+mj-lt"/>
              <a:buAutoNum type="arabicPeriod"/>
            </a:pPr>
            <a:r>
              <a:rPr lang="en-US" dirty="0"/>
              <a:t>Calculate the mean value from the values and store it in the variable </a:t>
            </a:r>
            <a:r>
              <a:rPr lang="de-DE" sz="1600" dirty="0" err="1">
                <a:latin typeface="Lucida Console" panose="020B0609040504020204" pitchFamily="49" charset="0"/>
              </a:rPr>
              <a:t>mean_r_erfahrung</a:t>
            </a:r>
            <a:r>
              <a:rPr lang="de-DE" dirty="0"/>
              <a:t>.</a:t>
            </a:r>
          </a:p>
          <a:p>
            <a:pPr marL="342900" indent="-342900">
              <a:buFont typeface="+mj-lt"/>
              <a:buAutoNum type="arabicPeriod"/>
            </a:pPr>
            <a:r>
              <a:rPr lang="en-US" dirty="0"/>
              <a:t>Calculate the mean value excluding the extreme </a:t>
            </a:r>
            <a:r>
              <a:rPr lang="de-DE" dirty="0"/>
              <a:t>20%.</a:t>
            </a:r>
          </a:p>
          <a:p>
            <a:pPr marL="342900" indent="-342900">
              <a:buFont typeface="+mj-lt"/>
              <a:buAutoNum type="arabicPeriod"/>
            </a:pPr>
            <a:r>
              <a:rPr lang="en-US" dirty="0"/>
              <a:t>Add a number to the mean value so that the mean value ends up being 5</a:t>
            </a:r>
            <a:r>
              <a:rPr lang="de-DE" dirty="0"/>
              <a:t>.</a:t>
            </a:r>
          </a:p>
          <a:p>
            <a:pPr marL="0" indent="0">
              <a:buNone/>
            </a:pPr>
            <a:endParaRPr lang="de-DE" dirty="0"/>
          </a:p>
          <a:p>
            <a:endParaRPr lang="de-DE" dirty="0"/>
          </a:p>
        </p:txBody>
      </p:sp>
      <p:sp>
        <p:nvSpPr>
          <p:cNvPr id="5" name="Foliennummernplatzhalter 4">
            <a:extLst>
              <a:ext uri="{FF2B5EF4-FFF2-40B4-BE49-F238E27FC236}">
                <a16:creationId xmlns:a16="http://schemas.microsoft.com/office/drawing/2014/main" id="{514F4C77-F3BC-4B73-9ABE-3A63895A1F81}"/>
              </a:ext>
            </a:extLst>
          </p:cNvPr>
          <p:cNvSpPr>
            <a:spLocks noGrp="1"/>
          </p:cNvSpPr>
          <p:nvPr>
            <p:ph type="sldNum" sz="quarter" idx="12"/>
          </p:nvPr>
        </p:nvSpPr>
        <p:spPr/>
        <p:txBody>
          <a:bodyPr/>
          <a:lstStyle/>
          <a:p>
            <a:fld id="{1206269C-C24E-4E80-9A4B-E7E19BB59A67}" type="slidenum">
              <a:rPr lang="de-AT" smtClean="0"/>
              <a:pPr/>
              <a:t>72</a:t>
            </a:fld>
            <a:endParaRPr lang="de-AT" dirty="0"/>
          </a:p>
        </p:txBody>
      </p:sp>
      <p:sp>
        <p:nvSpPr>
          <p:cNvPr id="3" name="Fußzeilenplatzhalter 2">
            <a:extLst>
              <a:ext uri="{FF2B5EF4-FFF2-40B4-BE49-F238E27FC236}">
                <a16:creationId xmlns:a16="http://schemas.microsoft.com/office/drawing/2014/main" id="{6A98D67D-6AFB-1C26-2D22-1A8EB67E0E4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53609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4F06DB7-8A0E-4A54-B447-F732EE8895E3}"/>
              </a:ext>
            </a:extLst>
          </p:cNvPr>
          <p:cNvSpPr>
            <a:spLocks noGrp="1"/>
          </p:cNvSpPr>
          <p:nvPr>
            <p:ph type="subTitle" idx="1"/>
          </p:nvPr>
        </p:nvSpPr>
        <p:spPr/>
        <p:txBody>
          <a:bodyPr/>
          <a:lstStyle/>
          <a:p>
            <a:r>
              <a:rPr lang="de-DE" dirty="0" err="1"/>
              <a:t>Seeking</a:t>
            </a:r>
            <a:r>
              <a:rPr lang="de-DE" dirty="0"/>
              <a:t> </a:t>
            </a:r>
            <a:r>
              <a:rPr lang="de-DE" dirty="0" err="1"/>
              <a:t>help</a:t>
            </a:r>
            <a:r>
              <a:rPr lang="de-DE" dirty="0"/>
              <a:t> in R!</a:t>
            </a:r>
          </a:p>
        </p:txBody>
      </p:sp>
      <p:sp>
        <p:nvSpPr>
          <p:cNvPr id="4" name="Foliennummernplatzhalter 3">
            <a:extLst>
              <a:ext uri="{FF2B5EF4-FFF2-40B4-BE49-F238E27FC236}">
                <a16:creationId xmlns:a16="http://schemas.microsoft.com/office/drawing/2014/main" id="{A74DC8C9-A2F8-43AD-B002-ECB86C314892}"/>
              </a:ext>
            </a:extLst>
          </p:cNvPr>
          <p:cNvSpPr>
            <a:spLocks noGrp="1"/>
          </p:cNvSpPr>
          <p:nvPr>
            <p:ph type="sldNum" sz="quarter" idx="12"/>
          </p:nvPr>
        </p:nvSpPr>
        <p:spPr/>
        <p:txBody>
          <a:bodyPr/>
          <a:lstStyle/>
          <a:p>
            <a:fld id="{1206269C-C24E-4E80-9A4B-E7E19BB59A67}" type="slidenum">
              <a:rPr lang="de-AT" smtClean="0"/>
              <a:pPr/>
              <a:t>73</a:t>
            </a:fld>
            <a:endParaRPr lang="de-AT" dirty="0"/>
          </a:p>
        </p:txBody>
      </p:sp>
      <p:sp>
        <p:nvSpPr>
          <p:cNvPr id="5" name="Fußzeilenplatzhalter 4">
            <a:extLst>
              <a:ext uri="{FF2B5EF4-FFF2-40B4-BE49-F238E27FC236}">
                <a16:creationId xmlns:a16="http://schemas.microsoft.com/office/drawing/2014/main" id="{17AB0218-9150-D7B8-883C-84D5A0801E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96162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7DF4F-9A94-4444-804C-C870E291B5D0}"/>
              </a:ext>
            </a:extLst>
          </p:cNvPr>
          <p:cNvSpPr>
            <a:spLocks noGrp="1"/>
          </p:cNvSpPr>
          <p:nvPr>
            <p:ph type="title"/>
          </p:nvPr>
        </p:nvSpPr>
        <p:spPr>
          <a:xfrm>
            <a:off x="540001" y="789770"/>
            <a:ext cx="7978525" cy="622091"/>
          </a:xfrm>
        </p:spPr>
        <p:txBody>
          <a:bodyPr wrap="none" anchor="t">
            <a:normAutofit/>
          </a:bodyPr>
          <a:lstStyle/>
          <a:p>
            <a:r>
              <a:rPr lang="de-DE" dirty="0"/>
              <a:t>R Help</a:t>
            </a:r>
          </a:p>
        </p:txBody>
      </p:sp>
      <p:sp>
        <p:nvSpPr>
          <p:cNvPr id="5" name="Foliennummernplatzhalter 4">
            <a:extLst>
              <a:ext uri="{FF2B5EF4-FFF2-40B4-BE49-F238E27FC236}">
                <a16:creationId xmlns:a16="http://schemas.microsoft.com/office/drawing/2014/main" id="{180C32F5-573C-44BF-9C3D-AB3398BDEB5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74</a:t>
            </a:fld>
            <a:endParaRPr lang="de-AT"/>
          </a:p>
        </p:txBody>
      </p:sp>
      <p:sp>
        <p:nvSpPr>
          <p:cNvPr id="12" name="Content Placeholder 4">
            <a:extLst>
              <a:ext uri="{FF2B5EF4-FFF2-40B4-BE49-F238E27FC236}">
                <a16:creationId xmlns:a16="http://schemas.microsoft.com/office/drawing/2014/main" id="{87A42BB9-E988-F941-02D6-AE715BAFF762}"/>
              </a:ext>
            </a:extLst>
          </p:cNvPr>
          <p:cNvSpPr>
            <a:spLocks noGrp="1"/>
          </p:cNvSpPr>
          <p:nvPr>
            <p:ph sz="quarter" idx="15"/>
          </p:nvPr>
        </p:nvSpPr>
        <p:spPr>
          <a:xfrm>
            <a:off x="540000" y="1501140"/>
            <a:ext cx="3838575" cy="3106860"/>
          </a:xfrm>
        </p:spPr>
        <p:txBody>
          <a:bodyPr/>
          <a:lstStyle/>
          <a:p>
            <a:r>
              <a:rPr lang="en-US" sz="1600" dirty="0" err="1">
                <a:highlight>
                  <a:srgbClr val="E6EFF3"/>
                </a:highlight>
                <a:latin typeface="Lucida Console" panose="020B0609040504020204" pitchFamily="49" charset="0"/>
              </a:rPr>
              <a:t>help.start</a:t>
            </a:r>
            <a:r>
              <a:rPr lang="en-US" sz="1600" dirty="0">
                <a:highlight>
                  <a:srgbClr val="E6EFF3"/>
                </a:highlight>
                <a:latin typeface="Lucida Console" panose="020B0609040504020204" pitchFamily="49" charset="0"/>
              </a:rPr>
              <a:t>()</a:t>
            </a:r>
          </a:p>
          <a:p>
            <a:r>
              <a:rPr lang="en-US" sz="1600" dirty="0">
                <a:highlight>
                  <a:srgbClr val="E6EFF3"/>
                </a:highlight>
                <a:latin typeface="Lucida Console" panose="020B0609040504020204" pitchFamily="49" charset="0"/>
              </a:rPr>
              <a:t>?foo</a:t>
            </a:r>
            <a:r>
              <a:rPr lang="en-US" dirty="0"/>
              <a:t>, </a:t>
            </a:r>
            <a:r>
              <a:rPr lang="en-US" sz="1600" dirty="0">
                <a:highlight>
                  <a:srgbClr val="E6EFF3"/>
                </a:highlight>
                <a:latin typeface="Lucida Console" panose="020B0609040504020204" pitchFamily="49" charset="0"/>
              </a:rPr>
              <a:t>help(“foo”)</a:t>
            </a:r>
            <a:r>
              <a:rPr lang="en-US" dirty="0"/>
              <a:t>, highlight function and press F1</a:t>
            </a:r>
          </a:p>
          <a:p>
            <a:r>
              <a:rPr lang="en-US" sz="1600" dirty="0">
                <a:highlight>
                  <a:srgbClr val="E6EFF3"/>
                </a:highlight>
                <a:latin typeface="Lucida Console" panose="020B0609040504020204" pitchFamily="49" charset="0"/>
              </a:rPr>
              <a:t>??foo</a:t>
            </a:r>
            <a:r>
              <a:rPr lang="en-US" dirty="0"/>
              <a:t>, </a:t>
            </a:r>
            <a:r>
              <a:rPr lang="en-US" sz="1600" dirty="0" err="1">
                <a:highlight>
                  <a:srgbClr val="E6EFF3"/>
                </a:highlight>
                <a:latin typeface="Lucida Console" panose="020B0609040504020204" pitchFamily="49" charset="0"/>
              </a:rPr>
              <a:t>help.search</a:t>
            </a:r>
            <a:r>
              <a:rPr lang="en-US" sz="1600" dirty="0">
                <a:highlight>
                  <a:srgbClr val="E6EFF3"/>
                </a:highlight>
                <a:latin typeface="Lucida Console" panose="020B0609040504020204" pitchFamily="49" charset="0"/>
              </a:rPr>
              <a:t>(“foo”)</a:t>
            </a:r>
          </a:p>
          <a:p>
            <a:r>
              <a:rPr lang="en-US" sz="1600" dirty="0">
                <a:highlight>
                  <a:srgbClr val="E6EFF3"/>
                </a:highlight>
                <a:latin typeface="Lucida Console" panose="020B0609040504020204" pitchFamily="49" charset="0"/>
              </a:rPr>
              <a:t>example(“foo”)</a:t>
            </a:r>
          </a:p>
        </p:txBody>
      </p:sp>
      <p:pic>
        <p:nvPicPr>
          <p:cNvPr id="7" name="Grafik 6" descr="Ein Bild, das Text enthält.&#10;&#10;Automatisch generierte Beschreibung">
            <a:extLst>
              <a:ext uri="{FF2B5EF4-FFF2-40B4-BE49-F238E27FC236}">
                <a16:creationId xmlns:a16="http://schemas.microsoft.com/office/drawing/2014/main" id="{F4017BBA-4F6C-4BCA-809F-ED2387C5D849}"/>
              </a:ext>
            </a:extLst>
          </p:cNvPr>
          <p:cNvPicPr>
            <a:picLocks noChangeAspect="1"/>
          </p:cNvPicPr>
          <p:nvPr/>
        </p:nvPicPr>
        <p:blipFill>
          <a:blip r:embed="rId2"/>
          <a:stretch>
            <a:fillRect/>
          </a:stretch>
        </p:blipFill>
        <p:spPr>
          <a:xfrm>
            <a:off x="4679951" y="2094926"/>
            <a:ext cx="3838575" cy="1919287"/>
          </a:xfrm>
          <a:prstGeom prst="rect">
            <a:avLst/>
          </a:prstGeom>
          <a:noFill/>
        </p:spPr>
      </p:pic>
      <p:sp>
        <p:nvSpPr>
          <p:cNvPr id="3" name="Fußzeilenplatzhalter 2">
            <a:extLst>
              <a:ext uri="{FF2B5EF4-FFF2-40B4-BE49-F238E27FC236}">
                <a16:creationId xmlns:a16="http://schemas.microsoft.com/office/drawing/2014/main" id="{EE834D34-7BD8-F0AB-CDC1-E0AA521971D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4581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9414DD8-58F0-43D8-B1D7-DC49FEE9968A}"/>
              </a:ext>
            </a:extLst>
          </p:cNvPr>
          <p:cNvSpPr>
            <a:spLocks noGrp="1"/>
          </p:cNvSpPr>
          <p:nvPr>
            <p:ph type="title"/>
          </p:nvPr>
        </p:nvSpPr>
        <p:spPr/>
        <p:txBody>
          <a:bodyPr/>
          <a:lstStyle/>
          <a:p>
            <a:r>
              <a:rPr lang="de-DE" dirty="0"/>
              <a:t>Reading </a:t>
            </a:r>
            <a:r>
              <a:rPr lang="de-DE" dirty="0" err="1"/>
              <a:t>help</a:t>
            </a:r>
            <a:r>
              <a:rPr lang="de-DE" dirty="0"/>
              <a:t> </a:t>
            </a:r>
            <a:r>
              <a:rPr lang="de-DE" dirty="0" err="1"/>
              <a:t>pages</a:t>
            </a:r>
            <a:endParaRPr lang="de-DE" dirty="0"/>
          </a:p>
        </p:txBody>
      </p:sp>
      <p:sp>
        <p:nvSpPr>
          <p:cNvPr id="8" name="Textplatzhalter 7">
            <a:extLst>
              <a:ext uri="{FF2B5EF4-FFF2-40B4-BE49-F238E27FC236}">
                <a16:creationId xmlns:a16="http://schemas.microsoft.com/office/drawing/2014/main" id="{221C92B6-D563-40A7-A97B-EB23962D4799}"/>
              </a:ext>
            </a:extLst>
          </p:cNvPr>
          <p:cNvSpPr>
            <a:spLocks noGrp="1"/>
          </p:cNvSpPr>
          <p:nvPr>
            <p:ph type="body" sz="quarter" idx="13"/>
          </p:nvPr>
        </p:nvSpPr>
        <p:spPr/>
        <p:txBody>
          <a:bodyPr>
            <a:normAutofit/>
          </a:bodyPr>
          <a:lstStyle/>
          <a:p>
            <a:r>
              <a:rPr lang="de-DE" b="1" i="1" dirty="0"/>
              <a:t>Description</a:t>
            </a:r>
            <a:r>
              <a:rPr lang="de-DE" dirty="0"/>
              <a:t>: </a:t>
            </a:r>
            <a:r>
              <a:rPr lang="de-DE" dirty="0" err="1"/>
              <a:t>short</a:t>
            </a:r>
            <a:r>
              <a:rPr lang="de-DE" dirty="0"/>
              <a:t> </a:t>
            </a:r>
            <a:r>
              <a:rPr lang="de-DE" dirty="0" err="1"/>
              <a:t>description</a:t>
            </a:r>
            <a:endParaRPr lang="de-DE" dirty="0"/>
          </a:p>
          <a:p>
            <a:r>
              <a:rPr lang="de-DE" b="1" i="1" dirty="0" err="1">
                <a:highlight>
                  <a:srgbClr val="FFFF00"/>
                </a:highlight>
              </a:rPr>
              <a:t>Usage</a:t>
            </a:r>
            <a:r>
              <a:rPr lang="de-DE" dirty="0"/>
              <a:t>: form and </a:t>
            </a:r>
            <a:r>
              <a:rPr lang="de-DE" dirty="0" err="1"/>
              <a:t>arguments</a:t>
            </a:r>
            <a:r>
              <a:rPr lang="de-DE" dirty="0"/>
              <a:t> </a:t>
            </a:r>
            <a:r>
              <a:rPr lang="de-DE" dirty="0" err="1"/>
              <a:t>of</a:t>
            </a:r>
            <a:r>
              <a:rPr lang="de-DE" dirty="0"/>
              <a:t> </a:t>
            </a:r>
            <a:r>
              <a:rPr lang="de-DE" dirty="0" err="1"/>
              <a:t>the</a:t>
            </a:r>
            <a:r>
              <a:rPr lang="de-DE" dirty="0"/>
              <a:t> </a:t>
            </a:r>
            <a:r>
              <a:rPr lang="de-DE" dirty="0" err="1"/>
              <a:t>function</a:t>
            </a:r>
            <a:r>
              <a:rPr lang="de-DE" dirty="0"/>
              <a:t>, </a:t>
            </a:r>
            <a:r>
              <a:rPr lang="de-DE" dirty="0" err="1"/>
              <a:t>variants</a:t>
            </a:r>
            <a:endParaRPr lang="de-DE" dirty="0"/>
          </a:p>
          <a:p>
            <a:r>
              <a:rPr lang="de-DE" b="1" i="1" dirty="0">
                <a:highlight>
                  <a:srgbClr val="FFFF00"/>
                </a:highlight>
              </a:rPr>
              <a:t>Arguments</a:t>
            </a:r>
            <a:r>
              <a:rPr lang="de-DE" dirty="0"/>
              <a:t>: </a:t>
            </a:r>
            <a:r>
              <a:rPr lang="de-DE" dirty="0" err="1"/>
              <a:t>details</a:t>
            </a:r>
            <a:r>
              <a:rPr lang="de-DE" dirty="0"/>
              <a:t> on </a:t>
            </a:r>
            <a:r>
              <a:rPr lang="de-DE" dirty="0" err="1"/>
              <a:t>the</a:t>
            </a:r>
            <a:r>
              <a:rPr lang="de-DE" dirty="0"/>
              <a:t> </a:t>
            </a:r>
            <a:r>
              <a:rPr lang="de-DE" dirty="0" err="1"/>
              <a:t>arguments</a:t>
            </a:r>
            <a:r>
              <a:rPr lang="de-DE" dirty="0"/>
              <a:t> (e.g. </a:t>
            </a:r>
            <a:r>
              <a:rPr lang="de-DE" dirty="0" err="1"/>
              <a:t>which</a:t>
            </a:r>
            <a:r>
              <a:rPr lang="de-DE" dirty="0"/>
              <a:t> </a:t>
            </a:r>
            <a:r>
              <a:rPr lang="de-DE" dirty="0" err="1"/>
              <a:t>input</a:t>
            </a:r>
            <a:r>
              <a:rPr lang="de-DE" dirty="0"/>
              <a:t> </a:t>
            </a:r>
            <a:r>
              <a:rPr lang="de-DE" dirty="0" err="1"/>
              <a:t>they</a:t>
            </a:r>
            <a:r>
              <a:rPr lang="de-DE" dirty="0"/>
              <a:t> </a:t>
            </a:r>
            <a:r>
              <a:rPr lang="de-DE" dirty="0" err="1"/>
              <a:t>expect</a:t>
            </a:r>
            <a:r>
              <a:rPr lang="de-DE" dirty="0"/>
              <a:t>)</a:t>
            </a:r>
          </a:p>
          <a:p>
            <a:r>
              <a:rPr lang="de-DE" b="1" i="1" dirty="0"/>
              <a:t>Details</a:t>
            </a:r>
            <a:r>
              <a:rPr lang="de-DE" dirty="0"/>
              <a:t>: </a:t>
            </a:r>
            <a:r>
              <a:rPr lang="de-DE" dirty="0" err="1"/>
              <a:t>can</a:t>
            </a:r>
            <a:r>
              <a:rPr lang="de-DE" dirty="0"/>
              <a:t> </a:t>
            </a:r>
            <a:r>
              <a:rPr lang="de-DE" dirty="0" err="1"/>
              <a:t>include</a:t>
            </a:r>
            <a:r>
              <a:rPr lang="de-DE" dirty="0"/>
              <a:t> </a:t>
            </a:r>
            <a:r>
              <a:rPr lang="de-DE" dirty="0" err="1"/>
              <a:t>anything</a:t>
            </a:r>
            <a:r>
              <a:rPr lang="de-DE" dirty="0"/>
              <a:t> and </a:t>
            </a:r>
            <a:r>
              <a:rPr lang="de-DE" dirty="0" err="1"/>
              <a:t>everything</a:t>
            </a:r>
            <a:endParaRPr lang="de-DE" dirty="0"/>
          </a:p>
          <a:p>
            <a:r>
              <a:rPr lang="de-DE" b="1" i="1" dirty="0">
                <a:highlight>
                  <a:srgbClr val="FFFF00"/>
                </a:highlight>
              </a:rPr>
              <a:t>Value</a:t>
            </a:r>
            <a:r>
              <a:rPr lang="de-DE" dirty="0"/>
              <a:t>: </a:t>
            </a:r>
            <a:r>
              <a:rPr lang="en-US" dirty="0"/>
              <a:t>meaning of the output/return statement of the function</a:t>
            </a:r>
            <a:endParaRPr lang="de-DE" dirty="0"/>
          </a:p>
          <a:p>
            <a:r>
              <a:rPr lang="de-DE" b="1" i="1" dirty="0" err="1"/>
              <a:t>Authors</a:t>
            </a:r>
            <a:r>
              <a:rPr lang="de-DE" dirty="0"/>
              <a:t>: </a:t>
            </a:r>
            <a:r>
              <a:rPr lang="de-DE" dirty="0" err="1"/>
              <a:t>authors</a:t>
            </a:r>
            <a:endParaRPr lang="de-DE" dirty="0"/>
          </a:p>
          <a:p>
            <a:r>
              <a:rPr lang="de-DE" b="1" i="1" dirty="0"/>
              <a:t>References</a:t>
            </a:r>
            <a:r>
              <a:rPr lang="de-DE" dirty="0"/>
              <a:t>: </a:t>
            </a:r>
            <a:r>
              <a:rPr lang="en-US" dirty="0"/>
              <a:t>books, articles for further reference</a:t>
            </a:r>
            <a:endParaRPr lang="de-DE" dirty="0"/>
          </a:p>
          <a:p>
            <a:r>
              <a:rPr lang="de-DE" b="1" i="1" dirty="0"/>
              <a:t>See Also</a:t>
            </a:r>
            <a:r>
              <a:rPr lang="de-DE" dirty="0"/>
              <a:t>: r</a:t>
            </a:r>
            <a:r>
              <a:rPr lang="en-US" dirty="0" err="1"/>
              <a:t>eferences</a:t>
            </a:r>
            <a:r>
              <a:rPr lang="en-US" dirty="0"/>
              <a:t> to related R functions</a:t>
            </a:r>
            <a:endParaRPr lang="de-DE" dirty="0"/>
          </a:p>
          <a:p>
            <a:r>
              <a:rPr lang="de-DE" b="1" i="1" dirty="0" err="1">
                <a:highlight>
                  <a:srgbClr val="FFFF00"/>
                </a:highlight>
              </a:rPr>
              <a:t>Examples</a:t>
            </a:r>
            <a:r>
              <a:rPr lang="de-DE" dirty="0"/>
              <a:t>: </a:t>
            </a:r>
            <a:r>
              <a:rPr lang="en-US" dirty="0"/>
              <a:t>executable code for the function</a:t>
            </a:r>
            <a:endParaRPr lang="de-DE" dirty="0"/>
          </a:p>
        </p:txBody>
      </p:sp>
      <p:sp>
        <p:nvSpPr>
          <p:cNvPr id="4" name="Foliennummernplatzhalter 3">
            <a:extLst>
              <a:ext uri="{FF2B5EF4-FFF2-40B4-BE49-F238E27FC236}">
                <a16:creationId xmlns:a16="http://schemas.microsoft.com/office/drawing/2014/main" id="{234576AA-0106-4795-8790-D1E02B7195A6}"/>
              </a:ext>
            </a:extLst>
          </p:cNvPr>
          <p:cNvSpPr>
            <a:spLocks noGrp="1"/>
          </p:cNvSpPr>
          <p:nvPr>
            <p:ph type="sldNum" sz="quarter" idx="12"/>
          </p:nvPr>
        </p:nvSpPr>
        <p:spPr/>
        <p:txBody>
          <a:bodyPr/>
          <a:lstStyle/>
          <a:p>
            <a:fld id="{1206269C-C24E-4E80-9A4B-E7E19BB59A67}" type="slidenum">
              <a:rPr lang="de-AT" smtClean="0"/>
              <a:pPr/>
              <a:t>75</a:t>
            </a:fld>
            <a:endParaRPr lang="de-AT" dirty="0"/>
          </a:p>
        </p:txBody>
      </p:sp>
      <p:sp>
        <p:nvSpPr>
          <p:cNvPr id="2" name="Fußzeilenplatzhalter 1">
            <a:extLst>
              <a:ext uri="{FF2B5EF4-FFF2-40B4-BE49-F238E27FC236}">
                <a16:creationId xmlns:a16="http://schemas.microsoft.com/office/drawing/2014/main" id="{46E66E72-DEF8-1D75-16A6-EC3B5620447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28306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57948D8-8B4E-E985-E6A5-D26B517DCD8C}"/>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2FFCABE2-FC11-44AE-ADCE-3F2F8599EEF0}"/>
              </a:ext>
            </a:extLst>
          </p:cNvPr>
          <p:cNvSpPr>
            <a:spLocks noGrp="1"/>
          </p:cNvSpPr>
          <p:nvPr>
            <p:ph type="sldNum" sz="quarter" idx="12"/>
          </p:nvPr>
        </p:nvSpPr>
        <p:spPr/>
        <p:txBody>
          <a:bodyPr/>
          <a:lstStyle/>
          <a:p>
            <a:fld id="{1206269C-C24E-4E80-9A4B-E7E19BB59A67}" type="slidenum">
              <a:rPr lang="de-AT" smtClean="0"/>
              <a:pPr/>
              <a:t>76</a:t>
            </a:fld>
            <a:endParaRPr lang="de-AT" dirty="0"/>
          </a:p>
        </p:txBody>
      </p:sp>
      <p:grpSp>
        <p:nvGrpSpPr>
          <p:cNvPr id="23" name="Gruppieren 22">
            <a:extLst>
              <a:ext uri="{FF2B5EF4-FFF2-40B4-BE49-F238E27FC236}">
                <a16:creationId xmlns:a16="http://schemas.microsoft.com/office/drawing/2014/main" id="{26F165D7-7D9D-4F5A-95F2-CBC47BB6591A}"/>
              </a:ext>
            </a:extLst>
          </p:cNvPr>
          <p:cNvGrpSpPr/>
          <p:nvPr/>
        </p:nvGrpSpPr>
        <p:grpSpPr>
          <a:xfrm>
            <a:off x="214397" y="-84841"/>
            <a:ext cx="8277863" cy="5143500"/>
            <a:chOff x="214397" y="-84841"/>
            <a:chExt cx="8277863" cy="5143500"/>
          </a:xfrm>
        </p:grpSpPr>
        <p:pic>
          <p:nvPicPr>
            <p:cNvPr id="7" name="Grafik 6">
              <a:extLst>
                <a:ext uri="{FF2B5EF4-FFF2-40B4-BE49-F238E27FC236}">
                  <a16:creationId xmlns:a16="http://schemas.microsoft.com/office/drawing/2014/main" id="{3CC8FA98-0D37-42CD-B324-FC8673785B9A}"/>
                </a:ext>
              </a:extLst>
            </p:cNvPr>
            <p:cNvPicPr>
              <a:picLocks noChangeAspect="1"/>
            </p:cNvPicPr>
            <p:nvPr/>
          </p:nvPicPr>
          <p:blipFill>
            <a:blip r:embed="rId2"/>
            <a:stretch>
              <a:fillRect/>
            </a:stretch>
          </p:blipFill>
          <p:spPr>
            <a:xfrm>
              <a:off x="251913" y="-84841"/>
              <a:ext cx="6481979" cy="5143500"/>
            </a:xfrm>
            <a:prstGeom prst="rect">
              <a:avLst/>
            </a:prstGeom>
          </p:spPr>
        </p:pic>
        <p:sp>
          <p:nvSpPr>
            <p:cNvPr id="9" name="Pfeil: nach links 8">
              <a:extLst>
                <a:ext uri="{FF2B5EF4-FFF2-40B4-BE49-F238E27FC236}">
                  <a16:creationId xmlns:a16="http://schemas.microsoft.com/office/drawing/2014/main" id="{050843E5-B85A-4B65-89D2-139ABE868B7B}"/>
                </a:ext>
              </a:extLst>
            </p:cNvPr>
            <p:cNvSpPr/>
            <p:nvPr/>
          </p:nvSpPr>
          <p:spPr>
            <a:xfrm>
              <a:off x="2121029" y="414779"/>
              <a:ext cx="1923068" cy="395926"/>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Function</a:t>
              </a:r>
              <a:r>
                <a:rPr lang="de-DE" sz="1400" dirty="0">
                  <a:latin typeface="Calibri" panose="020F0502020204030204" pitchFamily="34" charset="0"/>
                  <a:cs typeface="Calibri" panose="020F0502020204030204" pitchFamily="34" charset="0"/>
                </a:rPr>
                <a:t> {Package}</a:t>
              </a:r>
            </a:p>
          </p:txBody>
        </p:sp>
        <p:sp>
          <p:nvSpPr>
            <p:cNvPr id="12" name="Pfeil: nach links 11">
              <a:extLst>
                <a:ext uri="{FF2B5EF4-FFF2-40B4-BE49-F238E27FC236}">
                  <a16:creationId xmlns:a16="http://schemas.microsoft.com/office/drawing/2014/main" id="{B2CDC96D-BCDD-42FE-B251-3FFEEE90295F}"/>
                </a:ext>
              </a:extLst>
            </p:cNvPr>
            <p:cNvSpPr/>
            <p:nvPr/>
          </p:nvSpPr>
          <p:spPr>
            <a:xfrm>
              <a:off x="2107279" y="1670685"/>
              <a:ext cx="3026005"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How is the function defined?</a:t>
              </a:r>
              <a:endParaRPr lang="de-DE" sz="1400" dirty="0">
                <a:latin typeface="Calibri" panose="020F0502020204030204" pitchFamily="34" charset="0"/>
                <a:cs typeface="Calibri" panose="020F0502020204030204" pitchFamily="34" charset="0"/>
              </a:endParaRPr>
            </a:p>
          </p:txBody>
        </p:sp>
        <p:sp>
          <p:nvSpPr>
            <p:cNvPr id="13" name="Pfeil: nach links 12">
              <a:extLst>
                <a:ext uri="{FF2B5EF4-FFF2-40B4-BE49-F238E27FC236}">
                  <a16:creationId xmlns:a16="http://schemas.microsoft.com/office/drawing/2014/main" id="{B5BCD6C0-B210-417C-82CF-104104BBD8DF}"/>
                </a:ext>
              </a:extLst>
            </p:cNvPr>
            <p:cNvSpPr/>
            <p:nvPr/>
          </p:nvSpPr>
          <p:spPr>
            <a:xfrm>
              <a:off x="4846951" y="2516296"/>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 the arguments expect?</a:t>
              </a:r>
              <a:endParaRPr lang="de-DE" sz="1400" dirty="0">
                <a:latin typeface="Calibri" panose="020F0502020204030204" pitchFamily="34" charset="0"/>
                <a:cs typeface="Calibri" panose="020F0502020204030204" pitchFamily="34" charset="0"/>
              </a:endParaRPr>
            </a:p>
          </p:txBody>
        </p:sp>
        <p:sp>
          <p:nvSpPr>
            <p:cNvPr id="14" name="Pfeil: nach links 13">
              <a:extLst>
                <a:ext uri="{FF2B5EF4-FFF2-40B4-BE49-F238E27FC236}">
                  <a16:creationId xmlns:a16="http://schemas.microsoft.com/office/drawing/2014/main" id="{66F015A9-1A85-48AC-9331-3E269FAA8ED0}"/>
                </a:ext>
              </a:extLst>
            </p:cNvPr>
            <p:cNvSpPr/>
            <p:nvPr/>
          </p:nvSpPr>
          <p:spPr>
            <a:xfrm>
              <a:off x="5769484" y="3247062"/>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does the function return?</a:t>
              </a:r>
              <a:endParaRPr lang="de-DE" sz="1400" dirty="0">
                <a:latin typeface="Calibri" panose="020F0502020204030204" pitchFamily="34" charset="0"/>
                <a:cs typeface="Calibri" panose="020F0502020204030204" pitchFamily="34" charset="0"/>
              </a:endParaRPr>
            </a:p>
          </p:txBody>
        </p:sp>
        <p:sp>
          <p:nvSpPr>
            <p:cNvPr id="15" name="Pfeil: nach links 14">
              <a:extLst>
                <a:ext uri="{FF2B5EF4-FFF2-40B4-BE49-F238E27FC236}">
                  <a16:creationId xmlns:a16="http://schemas.microsoft.com/office/drawing/2014/main" id="{159A655C-EAD0-4F74-A6ED-A6A55169598D}"/>
                </a:ext>
              </a:extLst>
            </p:cNvPr>
            <p:cNvSpPr/>
            <p:nvPr/>
          </p:nvSpPr>
          <p:spPr>
            <a:xfrm>
              <a:off x="4155159" y="4592252"/>
              <a:ext cx="2866819"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Reproducible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examples</a:t>
              </a:r>
              <a:endParaRPr lang="de-DE" sz="1400" dirty="0">
                <a:latin typeface="Calibri" panose="020F0502020204030204" pitchFamily="34" charset="0"/>
                <a:cs typeface="Calibri" panose="020F0502020204030204" pitchFamily="34" charset="0"/>
              </a:endParaRPr>
            </a:p>
          </p:txBody>
        </p:sp>
        <p:sp>
          <p:nvSpPr>
            <p:cNvPr id="16" name="Rechteck 15">
              <a:extLst>
                <a:ext uri="{FF2B5EF4-FFF2-40B4-BE49-F238E27FC236}">
                  <a16:creationId xmlns:a16="http://schemas.microsoft.com/office/drawing/2014/main" id="{A045C2E2-09CA-4E6C-86A3-BBC021178247}"/>
                </a:ext>
              </a:extLst>
            </p:cNvPr>
            <p:cNvSpPr/>
            <p:nvPr/>
          </p:nvSpPr>
          <p:spPr>
            <a:xfrm>
              <a:off x="251913" y="401029"/>
              <a:ext cx="566234"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7ACD51CE-6AEE-4BD6-808B-21E30B55D516}"/>
                </a:ext>
              </a:extLst>
            </p:cNvPr>
            <p:cNvSpPr/>
            <p:nvPr/>
          </p:nvSpPr>
          <p:spPr>
            <a:xfrm>
              <a:off x="214397" y="1819363"/>
              <a:ext cx="1703780"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DAA4B5D-8130-4B88-A9AD-5BE04CC4FA84}"/>
                </a:ext>
              </a:extLst>
            </p:cNvPr>
            <p:cNvSpPr/>
            <p:nvPr/>
          </p:nvSpPr>
          <p:spPr>
            <a:xfrm>
              <a:off x="251913" y="2224345"/>
              <a:ext cx="744989"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081F274D-556C-4DDC-A1FD-D8081B3DBF5F}"/>
                </a:ext>
              </a:extLst>
            </p:cNvPr>
            <p:cNvSpPr/>
            <p:nvPr/>
          </p:nvSpPr>
          <p:spPr>
            <a:xfrm>
              <a:off x="251913" y="2376745"/>
              <a:ext cx="1047498"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D5E2BE2-9880-498C-9A69-EC935D9FC97D}"/>
                </a:ext>
              </a:extLst>
            </p:cNvPr>
            <p:cNvSpPr/>
            <p:nvPr/>
          </p:nvSpPr>
          <p:spPr>
            <a:xfrm>
              <a:off x="251913" y="2529146"/>
              <a:ext cx="641861" cy="10773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9BBEE346-C64E-4A31-9B64-FFAC3F66931F}"/>
                </a:ext>
              </a:extLst>
            </p:cNvPr>
            <p:cNvSpPr/>
            <p:nvPr/>
          </p:nvSpPr>
          <p:spPr>
            <a:xfrm>
              <a:off x="1387465" y="3102683"/>
              <a:ext cx="1644493"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67DA0563-3E10-4768-9102-E1769898757D}"/>
                </a:ext>
              </a:extLst>
            </p:cNvPr>
            <p:cNvSpPr/>
            <p:nvPr/>
          </p:nvSpPr>
          <p:spPr>
            <a:xfrm>
              <a:off x="214398" y="4688603"/>
              <a:ext cx="1270644" cy="37005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1020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F508E-94D6-400A-944A-615D4F1A47DC}"/>
              </a:ext>
            </a:extLst>
          </p:cNvPr>
          <p:cNvSpPr>
            <a:spLocks noGrp="1"/>
          </p:cNvSpPr>
          <p:nvPr>
            <p:ph type="title"/>
          </p:nvPr>
        </p:nvSpPr>
        <p:spPr/>
        <p:txBody>
          <a:bodyPr/>
          <a:lstStyle/>
          <a:p>
            <a:r>
              <a:rPr lang="de-DE" dirty="0"/>
              <a:t>Mini Quiz – Type </a:t>
            </a:r>
            <a:r>
              <a:rPr lang="de-DE" dirty="0" err="1"/>
              <a:t>conversion</a:t>
            </a:r>
            <a:r>
              <a:rPr lang="de-DE" dirty="0"/>
              <a:t> </a:t>
            </a:r>
          </a:p>
        </p:txBody>
      </p:sp>
      <p:sp>
        <p:nvSpPr>
          <p:cNvPr id="3" name="Textplatzhalter 2">
            <a:extLst>
              <a:ext uri="{FF2B5EF4-FFF2-40B4-BE49-F238E27FC236}">
                <a16:creationId xmlns:a16="http://schemas.microsoft.com/office/drawing/2014/main" id="{ACB6ABA5-E964-4AF3-B1AF-780D2CC91D2C}"/>
              </a:ext>
            </a:extLst>
          </p:cNvPr>
          <p:cNvSpPr>
            <a:spLocks noGrp="1"/>
          </p:cNvSpPr>
          <p:nvPr>
            <p:ph type="body" sz="quarter" idx="13"/>
          </p:nvPr>
        </p:nvSpPr>
        <p:spPr/>
        <p:txBody>
          <a:bodyPr/>
          <a:lstStyle/>
          <a:p>
            <a:r>
              <a:rPr lang="en-US" dirty="0"/>
              <a:t>What is the result of this function (use help function, then try it out)?</a:t>
            </a:r>
            <a:endParaRPr lang="de-DE" dirty="0"/>
          </a:p>
          <a:p>
            <a:pPr lvl="1"/>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r>
              <a:rPr lang="en-US" dirty="0"/>
              <a:t>What is the result of this function</a:t>
            </a:r>
            <a:r>
              <a:rPr lang="de-DE" dirty="0"/>
              <a:t>?</a:t>
            </a:r>
          </a:p>
          <a:p>
            <a:pPr lvl="1"/>
            <a:r>
              <a:rPr lang="de-DE" sz="1400" dirty="0" err="1">
                <a:highlight>
                  <a:srgbClr val="E6EFF3"/>
                </a:highlight>
                <a:latin typeface="Lucida Console" panose="020B0609040504020204" pitchFamily="49" charset="0"/>
              </a:rPr>
              <a:t>as.numeric</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endParaRPr lang="de-DE" sz="1400" dirty="0">
              <a:highlight>
                <a:srgbClr val="E6EFF3"/>
              </a:highlight>
              <a:latin typeface="Lucida Console" panose="020B0609040504020204" pitchFamily="49" charset="0"/>
            </a:endParaRPr>
          </a:p>
        </p:txBody>
      </p:sp>
      <p:sp>
        <p:nvSpPr>
          <p:cNvPr id="5" name="Foliennummernplatzhalter 4">
            <a:extLst>
              <a:ext uri="{FF2B5EF4-FFF2-40B4-BE49-F238E27FC236}">
                <a16:creationId xmlns:a16="http://schemas.microsoft.com/office/drawing/2014/main" id="{CDC97977-AE46-4D28-A680-3E84D67E7ED3}"/>
              </a:ext>
            </a:extLst>
          </p:cNvPr>
          <p:cNvSpPr>
            <a:spLocks noGrp="1"/>
          </p:cNvSpPr>
          <p:nvPr>
            <p:ph type="sldNum" sz="quarter" idx="12"/>
          </p:nvPr>
        </p:nvSpPr>
        <p:spPr/>
        <p:txBody>
          <a:bodyPr/>
          <a:lstStyle/>
          <a:p>
            <a:fld id="{1206269C-C24E-4E80-9A4B-E7E19BB59A67}" type="slidenum">
              <a:rPr lang="de-AT" smtClean="0"/>
              <a:pPr/>
              <a:t>77</a:t>
            </a:fld>
            <a:endParaRPr lang="de-AT" dirty="0"/>
          </a:p>
        </p:txBody>
      </p:sp>
      <p:sp>
        <p:nvSpPr>
          <p:cNvPr id="6" name="Fußzeilenplatzhalter 5">
            <a:extLst>
              <a:ext uri="{FF2B5EF4-FFF2-40B4-BE49-F238E27FC236}">
                <a16:creationId xmlns:a16="http://schemas.microsoft.com/office/drawing/2014/main" id="{C745C023-70F7-A049-1C86-5AA126DB98F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9129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5936ABC1-207A-2763-3779-0F545DCDBF6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2" name="Titel 1">
            <a:extLst>
              <a:ext uri="{FF2B5EF4-FFF2-40B4-BE49-F238E27FC236}">
                <a16:creationId xmlns:a16="http://schemas.microsoft.com/office/drawing/2014/main" id="{C758344E-A27D-4A71-9268-F00ABD299C16}"/>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D8EA140-A3C4-4AC5-AC4E-7F2D46AF2BB0}"/>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90206B89-CBB8-465B-9E1D-B08DF597E5AF}"/>
              </a:ext>
            </a:extLst>
          </p:cNvPr>
          <p:cNvSpPr>
            <a:spLocks noGrp="1"/>
          </p:cNvSpPr>
          <p:nvPr>
            <p:ph type="sldNum" sz="quarter" idx="12"/>
          </p:nvPr>
        </p:nvSpPr>
        <p:spPr/>
        <p:txBody>
          <a:bodyPr/>
          <a:lstStyle/>
          <a:p>
            <a:fld id="{1206269C-C24E-4E80-9A4B-E7E19BB59A67}" type="slidenum">
              <a:rPr lang="de-AT" smtClean="0"/>
              <a:pPr/>
              <a:t>78</a:t>
            </a:fld>
            <a:endParaRPr lang="de-AT" dirty="0"/>
          </a:p>
        </p:txBody>
      </p:sp>
      <p:pic>
        <p:nvPicPr>
          <p:cNvPr id="6" name="Grafik 5">
            <a:extLst>
              <a:ext uri="{FF2B5EF4-FFF2-40B4-BE49-F238E27FC236}">
                <a16:creationId xmlns:a16="http://schemas.microsoft.com/office/drawing/2014/main" id="{DFD6C85E-E0E5-4B9D-8DE7-7FB1184F86FB}"/>
              </a:ext>
            </a:extLst>
          </p:cNvPr>
          <p:cNvPicPr>
            <a:picLocks noChangeAspect="1"/>
          </p:cNvPicPr>
          <p:nvPr/>
        </p:nvPicPr>
        <p:blipFill>
          <a:blip r:embed="rId2"/>
          <a:stretch>
            <a:fillRect/>
          </a:stretch>
        </p:blipFill>
        <p:spPr>
          <a:xfrm>
            <a:off x="774101" y="0"/>
            <a:ext cx="7595797" cy="5143500"/>
          </a:xfrm>
          <a:prstGeom prst="rect">
            <a:avLst/>
          </a:prstGeom>
        </p:spPr>
      </p:pic>
    </p:spTree>
    <p:extLst>
      <p:ext uri="{BB962C8B-B14F-4D97-AF65-F5344CB8AC3E}">
        <p14:creationId xmlns:p14="http://schemas.microsoft.com/office/powerpoint/2010/main" val="1659282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F72D9-6E1F-4383-9B68-314273BAA0B0}"/>
              </a:ext>
            </a:extLst>
          </p:cNvPr>
          <p:cNvSpPr>
            <a:spLocks noGrp="1"/>
          </p:cNvSpPr>
          <p:nvPr>
            <p:ph type="title"/>
          </p:nvPr>
        </p:nvSpPr>
        <p:spPr>
          <a:xfrm>
            <a:off x="540001" y="720029"/>
            <a:ext cx="7978525" cy="622091"/>
          </a:xfrm>
        </p:spPr>
        <p:txBody>
          <a:bodyPr/>
          <a:lstStyle/>
          <a:p>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071C0F2-8D44-4D3C-B6F2-4DDB6C06D2E8}"/>
              </a:ext>
            </a:extLst>
          </p:cNvPr>
          <p:cNvSpPr>
            <a:spLocks noGrp="1"/>
          </p:cNvSpPr>
          <p:nvPr>
            <p:ph type="body" sz="quarter" idx="13"/>
          </p:nvPr>
        </p:nvSpPr>
        <p:spPr>
          <a:xfrm>
            <a:off x="539751" y="1216617"/>
            <a:ext cx="7978775" cy="3391383"/>
          </a:xfrm>
        </p:spPr>
        <p:txBody>
          <a:bodyPr>
            <a:normAutofit lnSpcReduction="10000"/>
          </a:bodyPr>
          <a:lstStyle/>
          <a:p>
            <a:r>
              <a:rPr lang="en-US" dirty="0"/>
              <a:t>R alone is an ambiguous term for Google. In most cases, search terms work anyway when using the pattern </a:t>
            </a:r>
            <a:r>
              <a:rPr lang="de-DE" dirty="0"/>
              <a:t>„r </a:t>
            </a:r>
            <a:r>
              <a:rPr lang="de-DE" dirty="0" err="1"/>
              <a:t>how</a:t>
            </a:r>
            <a:r>
              <a:rPr lang="de-DE" dirty="0"/>
              <a:t> </a:t>
            </a:r>
            <a:r>
              <a:rPr lang="de-DE" dirty="0" err="1"/>
              <a:t>to</a:t>
            </a:r>
            <a:r>
              <a:rPr lang="de-DE" dirty="0"/>
              <a:t> …“. „</a:t>
            </a:r>
            <a:r>
              <a:rPr lang="de-DE" dirty="0" err="1"/>
              <a:t>rstats</a:t>
            </a:r>
            <a:r>
              <a:rPr lang="de-DE" dirty="0"/>
              <a:t>“ </a:t>
            </a:r>
            <a:r>
              <a:rPr lang="de-DE" dirty="0" err="1"/>
              <a:t>or</a:t>
            </a:r>
            <a:r>
              <a:rPr lang="de-DE" dirty="0"/>
              <a:t> „r </a:t>
            </a:r>
            <a:r>
              <a:rPr lang="de-DE" dirty="0" err="1"/>
              <a:t>programming</a:t>
            </a:r>
            <a:r>
              <a:rPr lang="de-DE" dirty="0"/>
              <a:t>“ </a:t>
            </a:r>
            <a:r>
              <a:rPr lang="de-DE" dirty="0" err="1"/>
              <a:t>are</a:t>
            </a:r>
            <a:r>
              <a:rPr lang="de-DE" dirty="0"/>
              <a:t> </a:t>
            </a:r>
            <a:r>
              <a:rPr lang="de-DE" dirty="0" err="1"/>
              <a:t>good</a:t>
            </a:r>
            <a:r>
              <a:rPr lang="de-DE" dirty="0"/>
              <a:t> </a:t>
            </a:r>
            <a:r>
              <a:rPr lang="de-DE" dirty="0" err="1"/>
              <a:t>search</a:t>
            </a:r>
            <a:r>
              <a:rPr lang="de-DE" dirty="0"/>
              <a:t> </a:t>
            </a:r>
            <a:r>
              <a:rPr lang="de-DE" dirty="0" err="1"/>
              <a:t>terms</a:t>
            </a:r>
            <a:r>
              <a:rPr lang="de-DE" dirty="0"/>
              <a:t> </a:t>
            </a:r>
            <a:r>
              <a:rPr lang="de-DE" dirty="0" err="1"/>
              <a:t>as</a:t>
            </a:r>
            <a:r>
              <a:rPr lang="de-DE" dirty="0"/>
              <a:t> </a:t>
            </a:r>
            <a:r>
              <a:rPr lang="de-DE" dirty="0" err="1"/>
              <a:t>well</a:t>
            </a:r>
            <a:r>
              <a:rPr lang="de-DE" dirty="0"/>
              <a:t>.</a:t>
            </a:r>
          </a:p>
          <a:p>
            <a:r>
              <a:rPr lang="de-DE" dirty="0" err="1"/>
              <a:t>some</a:t>
            </a:r>
            <a:r>
              <a:rPr lang="de-DE" dirty="0"/>
              <a:t> </a:t>
            </a:r>
            <a:r>
              <a:rPr lang="de-DE" dirty="0" err="1"/>
              <a:t>tips</a:t>
            </a:r>
            <a:r>
              <a:rPr lang="de-DE" dirty="0"/>
              <a:t> and tricks:</a:t>
            </a:r>
          </a:p>
          <a:p>
            <a:pPr lvl="1"/>
            <a:r>
              <a:rPr lang="de-DE" dirty="0" err="1"/>
              <a:t>google</a:t>
            </a:r>
            <a:r>
              <a:rPr lang="de-DE" dirty="0"/>
              <a:t> in English (!!!)</a:t>
            </a:r>
          </a:p>
          <a:p>
            <a:pPr lvl="1"/>
            <a:r>
              <a:rPr lang="en-US" dirty="0"/>
              <a:t>Add package and / or function names, e.g.</a:t>
            </a:r>
            <a:r>
              <a:rPr lang="de-DE" dirty="0"/>
              <a:t> „r </a:t>
            </a:r>
            <a:r>
              <a:rPr lang="de-DE" dirty="0" err="1"/>
              <a:t>how</a:t>
            </a:r>
            <a:r>
              <a:rPr lang="de-DE" dirty="0"/>
              <a:t> </a:t>
            </a:r>
            <a:r>
              <a:rPr lang="de-DE" dirty="0" err="1"/>
              <a:t>to</a:t>
            </a:r>
            <a:r>
              <a:rPr lang="de-DE" dirty="0"/>
              <a:t> </a:t>
            </a:r>
            <a:r>
              <a:rPr lang="de-DE" dirty="0" err="1"/>
              <a:t>recode</a:t>
            </a:r>
            <a:r>
              <a:rPr lang="de-DE" dirty="0"/>
              <a:t> variables </a:t>
            </a:r>
            <a:r>
              <a:rPr lang="de-DE" dirty="0" err="1"/>
              <a:t>with</a:t>
            </a:r>
            <a:r>
              <a:rPr lang="de-DE" dirty="0"/>
              <a:t> </a:t>
            </a:r>
            <a:r>
              <a:rPr lang="de-DE" dirty="0" err="1"/>
              <a:t>car</a:t>
            </a:r>
            <a:r>
              <a:rPr lang="de-DE" dirty="0"/>
              <a:t> </a:t>
            </a:r>
            <a:r>
              <a:rPr lang="de-DE" dirty="0" err="1"/>
              <a:t>recode</a:t>
            </a:r>
            <a:r>
              <a:rPr lang="de-DE" dirty="0"/>
              <a:t>“</a:t>
            </a:r>
          </a:p>
          <a:p>
            <a:pPr lvl="1"/>
            <a:r>
              <a:rPr lang="en-US" dirty="0"/>
              <a:t>if possible - specify preferred R dialect in search query</a:t>
            </a:r>
            <a:r>
              <a:rPr lang="de-DE" dirty="0"/>
              <a:t>: „r </a:t>
            </a:r>
            <a:r>
              <a:rPr lang="de-DE" dirty="0" err="1"/>
              <a:t>how</a:t>
            </a:r>
            <a:r>
              <a:rPr lang="de-DE" dirty="0"/>
              <a:t> </a:t>
            </a:r>
            <a:r>
              <a:rPr lang="de-DE" dirty="0" err="1"/>
              <a:t>to</a:t>
            </a:r>
            <a:r>
              <a:rPr lang="de-DE" dirty="0"/>
              <a:t> … in </a:t>
            </a:r>
            <a:r>
              <a:rPr lang="de-DE" dirty="0" err="1"/>
              <a:t>base</a:t>
            </a:r>
            <a:r>
              <a:rPr lang="de-DE" dirty="0"/>
              <a:t>“, „r </a:t>
            </a:r>
            <a:r>
              <a:rPr lang="de-DE" dirty="0" err="1"/>
              <a:t>how</a:t>
            </a:r>
            <a:r>
              <a:rPr lang="de-DE" dirty="0"/>
              <a:t> </a:t>
            </a:r>
            <a:r>
              <a:rPr lang="de-DE" dirty="0" err="1"/>
              <a:t>to</a:t>
            </a:r>
            <a:r>
              <a:rPr lang="de-DE" dirty="0"/>
              <a:t> … in </a:t>
            </a:r>
            <a:r>
              <a:rPr lang="de-DE" dirty="0" err="1"/>
              <a:t>tidyverse</a:t>
            </a:r>
            <a:r>
              <a:rPr lang="de-DE" dirty="0"/>
              <a:t> / </a:t>
            </a:r>
            <a:r>
              <a:rPr lang="de-DE" dirty="0" err="1"/>
              <a:t>dplyr</a:t>
            </a:r>
            <a:r>
              <a:rPr lang="de-DE" dirty="0"/>
              <a:t>“, „r </a:t>
            </a:r>
            <a:r>
              <a:rPr lang="de-DE" dirty="0" err="1"/>
              <a:t>how</a:t>
            </a:r>
            <a:r>
              <a:rPr lang="de-DE" dirty="0"/>
              <a:t> </a:t>
            </a:r>
            <a:r>
              <a:rPr lang="de-DE" dirty="0" err="1"/>
              <a:t>to</a:t>
            </a:r>
            <a:r>
              <a:rPr lang="de-DE" dirty="0"/>
              <a:t> … in </a:t>
            </a:r>
            <a:r>
              <a:rPr lang="de-DE" dirty="0" err="1"/>
              <a:t>data.table</a:t>
            </a:r>
            <a:r>
              <a:rPr lang="de-DE" dirty="0"/>
              <a:t>“</a:t>
            </a:r>
          </a:p>
          <a:p>
            <a:pPr lvl="1"/>
            <a:r>
              <a:rPr lang="en-US" dirty="0"/>
              <a:t>try different synonyms and guess functions</a:t>
            </a:r>
            <a:r>
              <a:rPr lang="de-DE" dirty="0"/>
              <a:t>; </a:t>
            </a:r>
            <a:r>
              <a:rPr lang="de-DE" dirty="0" err="1"/>
              <a:t>use</a:t>
            </a:r>
            <a:r>
              <a:rPr lang="de-DE" dirty="0"/>
              <a:t> R </a:t>
            </a:r>
            <a:r>
              <a:rPr lang="de-DE" dirty="0" err="1"/>
              <a:t>terminology</a:t>
            </a:r>
            <a:r>
              <a:rPr lang="de-DE" dirty="0"/>
              <a:t> (</a:t>
            </a:r>
            <a:r>
              <a:rPr lang="de-DE" dirty="0" err="1"/>
              <a:t>columns</a:t>
            </a:r>
            <a:r>
              <a:rPr lang="de-DE" dirty="0"/>
              <a:t>, </a:t>
            </a:r>
            <a:r>
              <a:rPr lang="de-DE" dirty="0" err="1"/>
              <a:t>rows</a:t>
            </a:r>
            <a:r>
              <a:rPr lang="de-DE" dirty="0"/>
              <a:t>, </a:t>
            </a:r>
            <a:r>
              <a:rPr lang="de-DE" dirty="0" err="1"/>
              <a:t>vectors</a:t>
            </a:r>
            <a:r>
              <a:rPr lang="de-DE" dirty="0"/>
              <a:t>, </a:t>
            </a:r>
            <a:r>
              <a:rPr lang="de-DE" dirty="0" err="1"/>
              <a:t>logical</a:t>
            </a:r>
            <a:r>
              <a:rPr lang="de-DE" dirty="0"/>
              <a:t>, </a:t>
            </a:r>
            <a:r>
              <a:rPr lang="de-DE" dirty="0" err="1"/>
              <a:t>numeric</a:t>
            </a:r>
            <a:r>
              <a:rPr lang="de-DE" dirty="0"/>
              <a:t>, </a:t>
            </a:r>
            <a:r>
              <a:rPr lang="de-DE" dirty="0" err="1"/>
              <a:t>character</a:t>
            </a:r>
            <a:r>
              <a:rPr lang="de-DE" dirty="0"/>
              <a:t>, </a:t>
            </a:r>
            <a:r>
              <a:rPr lang="de-DE" dirty="0" err="1"/>
              <a:t>data</a:t>
            </a:r>
            <a:r>
              <a:rPr lang="de-DE" dirty="0"/>
              <a:t> frame, </a:t>
            </a:r>
            <a:r>
              <a:rPr lang="de-DE" dirty="0" err="1"/>
              <a:t>matrix</a:t>
            </a:r>
            <a:r>
              <a:rPr lang="de-DE" dirty="0"/>
              <a:t>, </a:t>
            </a:r>
            <a:r>
              <a:rPr lang="de-DE" dirty="0" err="1"/>
              <a:t>list</a:t>
            </a:r>
            <a:r>
              <a:rPr lang="de-DE" dirty="0"/>
              <a:t>, </a:t>
            </a:r>
            <a:r>
              <a:rPr lang="de-DE" dirty="0" err="1"/>
              <a:t>factor</a:t>
            </a:r>
            <a:r>
              <a:rPr lang="de-DE" dirty="0"/>
              <a:t>, </a:t>
            </a:r>
            <a:r>
              <a:rPr lang="de-DE" dirty="0" err="1"/>
              <a:t>console</a:t>
            </a:r>
            <a:r>
              <a:rPr lang="de-DE" dirty="0"/>
              <a:t>, loop, </a:t>
            </a:r>
            <a:r>
              <a:rPr lang="de-DE" dirty="0" err="1"/>
              <a:t>regex</a:t>
            </a:r>
            <a:r>
              <a:rPr lang="de-DE" dirty="0"/>
              <a:t>…)</a:t>
            </a:r>
          </a:p>
        </p:txBody>
      </p:sp>
      <p:sp>
        <p:nvSpPr>
          <p:cNvPr id="5" name="Foliennummernplatzhalter 4">
            <a:extLst>
              <a:ext uri="{FF2B5EF4-FFF2-40B4-BE49-F238E27FC236}">
                <a16:creationId xmlns:a16="http://schemas.microsoft.com/office/drawing/2014/main" id="{7202D67C-904E-41F8-907B-124DED0BA85B}"/>
              </a:ext>
            </a:extLst>
          </p:cNvPr>
          <p:cNvSpPr>
            <a:spLocks noGrp="1"/>
          </p:cNvSpPr>
          <p:nvPr>
            <p:ph type="sldNum" sz="quarter" idx="12"/>
          </p:nvPr>
        </p:nvSpPr>
        <p:spPr/>
        <p:txBody>
          <a:bodyPr/>
          <a:lstStyle/>
          <a:p>
            <a:fld id="{1206269C-C24E-4E80-9A4B-E7E19BB59A67}" type="slidenum">
              <a:rPr lang="de-AT" smtClean="0"/>
              <a:pPr/>
              <a:t>79</a:t>
            </a:fld>
            <a:endParaRPr lang="de-AT" dirty="0"/>
          </a:p>
        </p:txBody>
      </p:sp>
      <p:sp>
        <p:nvSpPr>
          <p:cNvPr id="6" name="Fußzeilenplatzhalter 5">
            <a:extLst>
              <a:ext uri="{FF2B5EF4-FFF2-40B4-BE49-F238E27FC236}">
                <a16:creationId xmlns:a16="http://schemas.microsoft.com/office/drawing/2014/main" id="{7D9FED51-7874-F77D-2F3D-A5A85D43294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6422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4034A5-1C90-DB85-1A28-11A075A113C3}"/>
              </a:ext>
            </a:extLst>
          </p:cNvPr>
          <p:cNvSpPr>
            <a:spLocks noGrp="1"/>
          </p:cNvSpPr>
          <p:nvPr>
            <p:ph type="title"/>
          </p:nvPr>
        </p:nvSpPr>
        <p:spPr/>
        <p:txBody>
          <a:bodyPr/>
          <a:lstStyle/>
          <a:p>
            <a:r>
              <a:rPr lang="de-DE" dirty="0"/>
              <a:t>Materials</a:t>
            </a:r>
          </a:p>
        </p:txBody>
      </p:sp>
      <p:sp>
        <p:nvSpPr>
          <p:cNvPr id="7" name="Textplatzhalter 6">
            <a:extLst>
              <a:ext uri="{FF2B5EF4-FFF2-40B4-BE49-F238E27FC236}">
                <a16:creationId xmlns:a16="http://schemas.microsoft.com/office/drawing/2014/main" id="{B28DC25E-70B8-8E9B-DA1C-536A1E1F477F}"/>
              </a:ext>
            </a:extLst>
          </p:cNvPr>
          <p:cNvSpPr>
            <a:spLocks noGrp="1"/>
          </p:cNvSpPr>
          <p:nvPr>
            <p:ph type="body" sz="quarter" idx="13"/>
          </p:nvPr>
        </p:nvSpPr>
        <p:spPr/>
        <p:txBody>
          <a:bodyPr/>
          <a:lstStyle/>
          <a:p>
            <a:r>
              <a:rPr lang="de-DE" dirty="0">
                <a:hlinkClick r:id="rId2"/>
              </a:rPr>
              <a:t>https://github.com/squirrellina/Getting-started-with-R</a:t>
            </a:r>
            <a:r>
              <a:rPr lang="de-DE" dirty="0"/>
              <a:t> </a:t>
            </a:r>
          </a:p>
        </p:txBody>
      </p:sp>
      <p:sp>
        <p:nvSpPr>
          <p:cNvPr id="3" name="Fußzeilenplatzhalter 2">
            <a:extLst>
              <a:ext uri="{FF2B5EF4-FFF2-40B4-BE49-F238E27FC236}">
                <a16:creationId xmlns:a16="http://schemas.microsoft.com/office/drawing/2014/main" id="{886DD331-2B0E-C275-29D7-A4F65B6D8F75}"/>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2B70F1C-C9F6-57EB-68EF-5AFD07547723}"/>
              </a:ext>
            </a:extLst>
          </p:cNvPr>
          <p:cNvSpPr>
            <a:spLocks noGrp="1"/>
          </p:cNvSpPr>
          <p:nvPr>
            <p:ph type="sldNum" sz="quarter" idx="12"/>
          </p:nvPr>
        </p:nvSpPr>
        <p:spPr/>
        <p:txBody>
          <a:bodyPr/>
          <a:lstStyle/>
          <a:p>
            <a:fld id="{1206269C-C24E-4E80-9A4B-E7E19BB59A67}" type="slidenum">
              <a:rPr lang="de-AT" smtClean="0"/>
              <a:pPr/>
              <a:t>8</a:t>
            </a:fld>
            <a:endParaRPr lang="de-AT" dirty="0"/>
          </a:p>
        </p:txBody>
      </p:sp>
      <p:pic>
        <p:nvPicPr>
          <p:cNvPr id="9" name="Grafik 8" descr="Ein Bild, das Muster, Quadrat, Pixel enthält.&#10;&#10;Automatisch generierte Beschreibung">
            <a:extLst>
              <a:ext uri="{FF2B5EF4-FFF2-40B4-BE49-F238E27FC236}">
                <a16:creationId xmlns:a16="http://schemas.microsoft.com/office/drawing/2014/main" id="{D63C8E24-0238-19A9-CB93-941E82A49C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4159" y="1927877"/>
            <a:ext cx="2680123" cy="2680123"/>
          </a:xfrm>
          <a:prstGeom prst="rect">
            <a:avLst/>
          </a:prstGeom>
        </p:spPr>
      </p:pic>
    </p:spTree>
    <p:extLst>
      <p:ext uri="{BB962C8B-B14F-4D97-AF65-F5344CB8AC3E}">
        <p14:creationId xmlns:p14="http://schemas.microsoft.com/office/powerpoint/2010/main" val="3706549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FDA23-4C72-41B7-BEC6-9C58D8F0C930}"/>
              </a:ext>
            </a:extLst>
          </p:cNvPr>
          <p:cNvSpPr>
            <a:spLocks noGrp="1"/>
          </p:cNvSpPr>
          <p:nvPr>
            <p:ph type="title"/>
          </p:nvPr>
        </p:nvSpPr>
        <p:spPr/>
        <p:txBody>
          <a:bodyPr/>
          <a:lstStyle/>
          <a:p>
            <a:r>
              <a:rPr lang="de-DE" dirty="0" err="1"/>
              <a:t>further</a:t>
            </a:r>
            <a:r>
              <a:rPr lang="de-DE" dirty="0"/>
              <a:t> </a:t>
            </a:r>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1600F63-8098-41A3-857A-972FEEFB582A}"/>
              </a:ext>
            </a:extLst>
          </p:cNvPr>
          <p:cNvSpPr>
            <a:spLocks noGrp="1"/>
          </p:cNvSpPr>
          <p:nvPr>
            <p:ph type="body" sz="quarter" idx="13"/>
          </p:nvPr>
        </p:nvSpPr>
        <p:spPr/>
        <p:txBody>
          <a:bodyPr/>
          <a:lstStyle/>
          <a:p>
            <a:pPr lvl="1"/>
            <a:r>
              <a:rPr lang="en-US" dirty="0"/>
              <a:t>Enter error messages directly into Google </a:t>
            </a:r>
            <a:r>
              <a:rPr lang="de-DE" dirty="0"/>
              <a:t>„r </a:t>
            </a:r>
            <a:r>
              <a:rPr lang="de-DE" dirty="0" err="1"/>
              <a:t>object</a:t>
            </a:r>
            <a:r>
              <a:rPr lang="de-DE" dirty="0"/>
              <a:t> </a:t>
            </a:r>
            <a:r>
              <a:rPr lang="de-DE" dirty="0" err="1"/>
              <a:t>of</a:t>
            </a:r>
            <a:r>
              <a:rPr lang="de-DE" dirty="0"/>
              <a:t> type </a:t>
            </a:r>
            <a:r>
              <a:rPr lang="de-DE" dirty="0" err="1"/>
              <a:t>closure</a:t>
            </a:r>
            <a:r>
              <a:rPr lang="de-DE" dirty="0"/>
              <a:t> </a:t>
            </a:r>
            <a:r>
              <a:rPr lang="de-DE" dirty="0" err="1"/>
              <a:t>is</a:t>
            </a:r>
            <a:r>
              <a:rPr lang="de-DE" dirty="0"/>
              <a:t> not </a:t>
            </a:r>
            <a:r>
              <a:rPr lang="de-DE" dirty="0" err="1"/>
              <a:t>subsettable</a:t>
            </a:r>
            <a:r>
              <a:rPr lang="de-DE" dirty="0"/>
              <a:t>“</a:t>
            </a:r>
          </a:p>
          <a:p>
            <a:pPr lvl="1"/>
            <a:r>
              <a:rPr lang="en-US" dirty="0"/>
              <a:t>look up reference books and then google their suggested functions or terms</a:t>
            </a:r>
            <a:r>
              <a:rPr lang="de-DE" dirty="0"/>
              <a:t> (</a:t>
            </a:r>
            <a:r>
              <a:rPr lang="de-DE" dirty="0">
                <a:hlinkClick r:id="rId2"/>
              </a:rPr>
              <a:t>https://r4ds.had.co.nz/index.html</a:t>
            </a:r>
            <a:r>
              <a:rPr lang="de-DE" dirty="0"/>
              <a:t>, </a:t>
            </a:r>
            <a:r>
              <a:rPr lang="de-DE" dirty="0">
                <a:hlinkClick r:id="rId3"/>
              </a:rPr>
              <a:t>http://www.cookbook-r.com/</a:t>
            </a:r>
            <a:r>
              <a:rPr lang="de-DE" dirty="0"/>
              <a:t>) </a:t>
            </a:r>
          </a:p>
          <a:p>
            <a:pPr lvl="1"/>
            <a:r>
              <a:rPr lang="en-US" dirty="0"/>
              <a:t>Blogs often provide general step-by-step instructions, </a:t>
            </a:r>
            <a:r>
              <a:rPr lang="en-US" dirty="0" err="1"/>
              <a:t>StackOverflow</a:t>
            </a:r>
            <a:r>
              <a:rPr lang="en-US" dirty="0"/>
              <a:t> and forums tend to provide solutions for very specific issues</a:t>
            </a:r>
          </a:p>
          <a:p>
            <a:pPr lvl="1"/>
            <a:r>
              <a:rPr lang="de-DE" dirty="0">
                <a:hlinkClick r:id="rId4"/>
              </a:rPr>
              <a:t>rseek.org</a:t>
            </a:r>
            <a:r>
              <a:rPr lang="de-DE" dirty="0"/>
              <a:t>, </a:t>
            </a:r>
            <a:r>
              <a:rPr lang="en-US" dirty="0"/>
              <a:t>if Google does not show R specific search results</a:t>
            </a:r>
            <a:endParaRPr lang="de-DE" dirty="0"/>
          </a:p>
        </p:txBody>
      </p:sp>
      <p:sp>
        <p:nvSpPr>
          <p:cNvPr id="5" name="Foliennummernplatzhalter 4">
            <a:extLst>
              <a:ext uri="{FF2B5EF4-FFF2-40B4-BE49-F238E27FC236}">
                <a16:creationId xmlns:a16="http://schemas.microsoft.com/office/drawing/2014/main" id="{A32A353F-8B7C-4220-B98C-9C442D71FE65}"/>
              </a:ext>
            </a:extLst>
          </p:cNvPr>
          <p:cNvSpPr>
            <a:spLocks noGrp="1"/>
          </p:cNvSpPr>
          <p:nvPr>
            <p:ph type="sldNum" sz="quarter" idx="12"/>
          </p:nvPr>
        </p:nvSpPr>
        <p:spPr/>
        <p:txBody>
          <a:bodyPr/>
          <a:lstStyle/>
          <a:p>
            <a:fld id="{1206269C-C24E-4E80-9A4B-E7E19BB59A67}" type="slidenum">
              <a:rPr lang="de-AT" smtClean="0"/>
              <a:pPr/>
              <a:t>80</a:t>
            </a:fld>
            <a:endParaRPr lang="de-AT" dirty="0"/>
          </a:p>
        </p:txBody>
      </p:sp>
      <p:sp>
        <p:nvSpPr>
          <p:cNvPr id="6" name="Fußzeilenplatzhalter 5">
            <a:extLst>
              <a:ext uri="{FF2B5EF4-FFF2-40B4-BE49-F238E27FC236}">
                <a16:creationId xmlns:a16="http://schemas.microsoft.com/office/drawing/2014/main" id="{A646544F-671E-B7B0-A501-4E3C4C6E428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73198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9A95A-8615-4017-BBC9-75B7EE2F6D6B}"/>
              </a:ext>
            </a:extLst>
          </p:cNvPr>
          <p:cNvSpPr>
            <a:spLocks noGrp="1"/>
          </p:cNvSpPr>
          <p:nvPr>
            <p:ph type="title"/>
          </p:nvPr>
        </p:nvSpPr>
        <p:spPr>
          <a:xfrm>
            <a:off x="540001" y="789770"/>
            <a:ext cx="7978525" cy="622091"/>
          </a:xfrm>
        </p:spPr>
        <p:txBody>
          <a:bodyPr wrap="none" anchor="t">
            <a:normAutofit/>
          </a:bodyPr>
          <a:lstStyle/>
          <a:p>
            <a:r>
              <a:rPr lang="de-DE" dirty="0" err="1"/>
              <a:t>Tips</a:t>
            </a:r>
            <a:r>
              <a:rPr lang="de-DE" dirty="0"/>
              <a:t> </a:t>
            </a:r>
            <a:r>
              <a:rPr lang="de-DE" dirty="0" err="1"/>
              <a:t>for</a:t>
            </a:r>
            <a:r>
              <a:rPr lang="de-DE" dirty="0"/>
              <a:t> </a:t>
            </a:r>
            <a:r>
              <a:rPr lang="de-DE" dirty="0" err="1"/>
              <a:t>StackOverflow</a:t>
            </a:r>
            <a:endParaRPr lang="de-DE" dirty="0"/>
          </a:p>
        </p:txBody>
      </p:sp>
      <p:sp>
        <p:nvSpPr>
          <p:cNvPr id="5" name="Foliennummernplatzhalter 4">
            <a:extLst>
              <a:ext uri="{FF2B5EF4-FFF2-40B4-BE49-F238E27FC236}">
                <a16:creationId xmlns:a16="http://schemas.microsoft.com/office/drawing/2014/main" id="{DC7D7528-01EA-4E8E-B8D7-68EC4836705D}"/>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81</a:t>
            </a:fld>
            <a:endParaRPr lang="de-AT"/>
          </a:p>
        </p:txBody>
      </p:sp>
      <p:sp>
        <p:nvSpPr>
          <p:cNvPr id="3" name="Textplatzhalter 2">
            <a:extLst>
              <a:ext uri="{FF2B5EF4-FFF2-40B4-BE49-F238E27FC236}">
                <a16:creationId xmlns:a16="http://schemas.microsoft.com/office/drawing/2014/main" id="{D3C6B7C3-534C-4C4F-AE29-CBB68259FF04}"/>
              </a:ext>
            </a:extLst>
          </p:cNvPr>
          <p:cNvSpPr>
            <a:spLocks noGrp="1"/>
          </p:cNvSpPr>
          <p:nvPr>
            <p:ph sz="quarter" idx="15"/>
          </p:nvPr>
        </p:nvSpPr>
        <p:spPr>
          <a:xfrm>
            <a:off x="540000" y="1501139"/>
            <a:ext cx="4087002" cy="3288525"/>
          </a:xfrm>
        </p:spPr>
        <p:txBody>
          <a:bodyPr>
            <a:normAutofit fontScale="85000" lnSpcReduction="20000"/>
          </a:bodyPr>
          <a:lstStyle/>
          <a:p>
            <a:r>
              <a:rPr lang="en-US" dirty="0" err="1"/>
              <a:t>StackOverflow</a:t>
            </a:r>
            <a:r>
              <a:rPr lang="en-US" dirty="0"/>
              <a:t> is a platform for software developers that allows users to ask and answer questions.</a:t>
            </a:r>
          </a:p>
          <a:p>
            <a:r>
              <a:rPr lang="en-US" dirty="0"/>
              <a:t>Contrary to what the cartoon says, the R community on </a:t>
            </a:r>
            <a:r>
              <a:rPr lang="en-US" dirty="0" err="1"/>
              <a:t>StackOverflow</a:t>
            </a:r>
            <a:r>
              <a:rPr lang="en-US" dirty="0"/>
              <a:t> is very eager and friendly </a:t>
            </a:r>
            <a:r>
              <a:rPr lang="en-US" dirty="0">
                <a:sym typeface="Wingdings" panose="05000000000000000000" pitchFamily="2" charset="2"/>
              </a:rPr>
              <a:t></a:t>
            </a:r>
            <a:endParaRPr lang="en-US" dirty="0"/>
          </a:p>
          <a:p>
            <a:r>
              <a:rPr lang="en-US" dirty="0">
                <a:sym typeface="Wingdings" panose="05000000000000000000" pitchFamily="2" charset="2"/>
              </a:rPr>
              <a:t>Often there are different approaches to the solution, so the chance of success is greater and you can get to know other programming styles</a:t>
            </a:r>
            <a:r>
              <a:rPr lang="de-DE" dirty="0">
                <a:sym typeface="Wingdings" panose="05000000000000000000" pitchFamily="2" charset="2"/>
              </a:rPr>
              <a:t>. </a:t>
            </a:r>
          </a:p>
          <a:p>
            <a:r>
              <a:rPr lang="en-US" dirty="0">
                <a:sym typeface="Wingdings" panose="05000000000000000000" pitchFamily="2" charset="2"/>
              </a:rPr>
              <a:t>There are clear guidelines for "reproducible examples“ </a:t>
            </a:r>
            <a:r>
              <a:rPr lang="de-DE" dirty="0">
                <a:sym typeface="Wingdings" panose="05000000000000000000" pitchFamily="2" charset="2"/>
              </a:rPr>
              <a:t>(</a:t>
            </a:r>
            <a:r>
              <a:rPr lang="de-DE" dirty="0">
                <a:sym typeface="Wingdings" panose="05000000000000000000" pitchFamily="2" charset="2"/>
                <a:hlinkClick r:id="rId3"/>
              </a:rPr>
              <a:t>reprex</a:t>
            </a:r>
            <a:r>
              <a:rPr lang="de-DE" dirty="0">
                <a:sym typeface="Wingdings" panose="05000000000000000000" pitchFamily="2" charset="2"/>
              </a:rPr>
              <a:t>)  </a:t>
            </a:r>
            <a:r>
              <a:rPr lang="en-US" dirty="0">
                <a:sym typeface="Wingdings" panose="05000000000000000000" pitchFamily="2" charset="2"/>
              </a:rPr>
              <a:t>if the situation cannot be reproduced by the respondents, the question is not answered</a:t>
            </a:r>
            <a:r>
              <a:rPr lang="de-DE" dirty="0">
                <a:sym typeface="Wingdings" panose="05000000000000000000" pitchFamily="2" charset="2"/>
              </a:rPr>
              <a:t>.</a:t>
            </a:r>
          </a:p>
          <a:p>
            <a:r>
              <a:rPr lang="de-DE" dirty="0">
                <a:sym typeface="Wingdings" panose="05000000000000000000" pitchFamily="2" charset="2"/>
              </a:rPr>
              <a:t>Bonus: </a:t>
            </a:r>
            <a:r>
              <a:rPr lang="en-US" dirty="0">
                <a:sym typeface="Wingdings" panose="05000000000000000000" pitchFamily="2" charset="2"/>
              </a:rPr>
              <a:t>From time to time you can also find answers from the package developers themselves</a:t>
            </a:r>
            <a:r>
              <a:rPr lang="de-DE" dirty="0">
                <a:sym typeface="Wingdings" panose="05000000000000000000" pitchFamily="2" charset="2"/>
              </a:rPr>
              <a:t>!</a:t>
            </a:r>
            <a:endParaRPr lang="de-DE" dirty="0"/>
          </a:p>
        </p:txBody>
      </p:sp>
      <p:pic>
        <p:nvPicPr>
          <p:cNvPr id="7" name="Grafik 6">
            <a:extLst>
              <a:ext uri="{FF2B5EF4-FFF2-40B4-BE49-F238E27FC236}">
                <a16:creationId xmlns:a16="http://schemas.microsoft.com/office/drawing/2014/main" id="{4CF11013-D5CB-40C1-AD95-B5F718E064B7}"/>
              </a:ext>
            </a:extLst>
          </p:cNvPr>
          <p:cNvPicPr>
            <a:picLocks noChangeAspect="1"/>
          </p:cNvPicPr>
          <p:nvPr/>
        </p:nvPicPr>
        <p:blipFill rotWithShape="1">
          <a:blip r:embed="rId4">
            <a:extLst>
              <a:ext uri="{28A0092B-C50C-407E-A947-70E740481C1C}">
                <a14:useLocalDpi xmlns:a14="http://schemas.microsoft.com/office/drawing/2010/main" val="0"/>
              </a:ext>
            </a:extLst>
          </a:blip>
          <a:srcRect t="5023" b="5036"/>
          <a:stretch/>
        </p:blipFill>
        <p:spPr>
          <a:xfrm>
            <a:off x="4679951" y="1830424"/>
            <a:ext cx="3838575" cy="1320559"/>
          </a:xfrm>
          <a:custGeom>
            <a:avLst/>
            <a:gdLst>
              <a:gd name="connsiteX0" fmla="*/ 0 w 3838575"/>
              <a:gd name="connsiteY0" fmla="*/ 0 h 1320559"/>
              <a:gd name="connsiteX1" fmla="*/ 524605 w 3838575"/>
              <a:gd name="connsiteY1" fmla="*/ 0 h 1320559"/>
              <a:gd name="connsiteX2" fmla="*/ 1241139 w 3838575"/>
              <a:gd name="connsiteY2" fmla="*/ 0 h 1320559"/>
              <a:gd name="connsiteX3" fmla="*/ 1880902 w 3838575"/>
              <a:gd name="connsiteY3" fmla="*/ 0 h 1320559"/>
              <a:gd name="connsiteX4" fmla="*/ 2482279 w 3838575"/>
              <a:gd name="connsiteY4" fmla="*/ 0 h 1320559"/>
              <a:gd name="connsiteX5" fmla="*/ 3006884 w 3838575"/>
              <a:gd name="connsiteY5" fmla="*/ 0 h 1320559"/>
              <a:gd name="connsiteX6" fmla="*/ 3838575 w 3838575"/>
              <a:gd name="connsiteY6" fmla="*/ 0 h 1320559"/>
              <a:gd name="connsiteX7" fmla="*/ 3838575 w 3838575"/>
              <a:gd name="connsiteY7" fmla="*/ 660280 h 1320559"/>
              <a:gd name="connsiteX8" fmla="*/ 3838575 w 3838575"/>
              <a:gd name="connsiteY8" fmla="*/ 1320559 h 1320559"/>
              <a:gd name="connsiteX9" fmla="*/ 3313970 w 3838575"/>
              <a:gd name="connsiteY9" fmla="*/ 1320559 h 1320559"/>
              <a:gd name="connsiteX10" fmla="*/ 2674207 w 3838575"/>
              <a:gd name="connsiteY10" fmla="*/ 1320559 h 1320559"/>
              <a:gd name="connsiteX11" fmla="*/ 2072831 w 3838575"/>
              <a:gd name="connsiteY11" fmla="*/ 1320559 h 1320559"/>
              <a:gd name="connsiteX12" fmla="*/ 1394682 w 3838575"/>
              <a:gd name="connsiteY12" fmla="*/ 1320559 h 1320559"/>
              <a:gd name="connsiteX13" fmla="*/ 716534 w 3838575"/>
              <a:gd name="connsiteY13" fmla="*/ 1320559 h 1320559"/>
              <a:gd name="connsiteX14" fmla="*/ 0 w 3838575"/>
              <a:gd name="connsiteY14" fmla="*/ 1320559 h 1320559"/>
              <a:gd name="connsiteX15" fmla="*/ 0 w 3838575"/>
              <a:gd name="connsiteY15" fmla="*/ 660280 h 1320559"/>
              <a:gd name="connsiteX16" fmla="*/ 0 w 3838575"/>
              <a:gd name="connsiteY16" fmla="*/ 0 h 132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8575" h="1320559" extrusionOk="0">
                <a:moveTo>
                  <a:pt x="0" y="0"/>
                </a:moveTo>
                <a:cubicBezTo>
                  <a:pt x="178762" y="-5109"/>
                  <a:pt x="408209" y="18300"/>
                  <a:pt x="524605" y="0"/>
                </a:cubicBezTo>
                <a:cubicBezTo>
                  <a:pt x="641001" y="-18300"/>
                  <a:pt x="932449" y="-13487"/>
                  <a:pt x="1241139" y="0"/>
                </a:cubicBezTo>
                <a:cubicBezTo>
                  <a:pt x="1549829" y="13487"/>
                  <a:pt x="1686509" y="1537"/>
                  <a:pt x="1880902" y="0"/>
                </a:cubicBezTo>
                <a:cubicBezTo>
                  <a:pt x="2075295" y="-1537"/>
                  <a:pt x="2212829" y="-26637"/>
                  <a:pt x="2482279" y="0"/>
                </a:cubicBezTo>
                <a:cubicBezTo>
                  <a:pt x="2751729" y="26637"/>
                  <a:pt x="2829440" y="-12235"/>
                  <a:pt x="3006884" y="0"/>
                </a:cubicBezTo>
                <a:cubicBezTo>
                  <a:pt x="3184329" y="12235"/>
                  <a:pt x="3652316" y="9790"/>
                  <a:pt x="3838575" y="0"/>
                </a:cubicBezTo>
                <a:cubicBezTo>
                  <a:pt x="3816344" y="190354"/>
                  <a:pt x="3835794" y="436370"/>
                  <a:pt x="3838575" y="660280"/>
                </a:cubicBezTo>
                <a:cubicBezTo>
                  <a:pt x="3841356" y="884190"/>
                  <a:pt x="3861940" y="1009799"/>
                  <a:pt x="3838575" y="1320559"/>
                </a:cubicBezTo>
                <a:cubicBezTo>
                  <a:pt x="3685815" y="1325223"/>
                  <a:pt x="3499426" y="1302418"/>
                  <a:pt x="3313970" y="1320559"/>
                </a:cubicBezTo>
                <a:cubicBezTo>
                  <a:pt x="3128514" y="1338700"/>
                  <a:pt x="2841996" y="1325053"/>
                  <a:pt x="2674207" y="1320559"/>
                </a:cubicBezTo>
                <a:cubicBezTo>
                  <a:pt x="2506418" y="1316065"/>
                  <a:pt x="2366520" y="1308103"/>
                  <a:pt x="2072831" y="1320559"/>
                </a:cubicBezTo>
                <a:cubicBezTo>
                  <a:pt x="1779142" y="1333015"/>
                  <a:pt x="1667512" y="1319483"/>
                  <a:pt x="1394682" y="1320559"/>
                </a:cubicBezTo>
                <a:cubicBezTo>
                  <a:pt x="1121852" y="1321635"/>
                  <a:pt x="1001624" y="1287942"/>
                  <a:pt x="716534" y="1320559"/>
                </a:cubicBezTo>
                <a:cubicBezTo>
                  <a:pt x="431444" y="1353176"/>
                  <a:pt x="285430" y="1288828"/>
                  <a:pt x="0" y="1320559"/>
                </a:cubicBezTo>
                <a:cubicBezTo>
                  <a:pt x="23921" y="1138152"/>
                  <a:pt x="-6557" y="825261"/>
                  <a:pt x="0" y="660280"/>
                </a:cubicBezTo>
                <a:cubicBezTo>
                  <a:pt x="6557" y="495299"/>
                  <a:pt x="15999" y="211116"/>
                  <a:pt x="0" y="0"/>
                </a:cubicBezTo>
                <a:close/>
              </a:path>
            </a:pathLst>
          </a:custGeom>
          <a:noFill/>
          <a:ln w="19050">
            <a:solidFill>
              <a:schemeClr val="bg2">
                <a:lumMod val="50000"/>
              </a:schemeClr>
            </a:solidFill>
            <a:extLst>
              <a:ext uri="{C807C97D-BFC1-408E-A445-0C87EB9F89A2}">
                <ask:lineSketchStyleProps xmlns:ask="http://schemas.microsoft.com/office/drawing/2018/sketchyshapes" sd="64031025">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C4D58931-E9B4-4721-93D5-A364654F9882}"/>
              </a:ext>
            </a:extLst>
          </p:cNvPr>
          <p:cNvPicPr>
            <a:picLocks noChangeAspect="1"/>
          </p:cNvPicPr>
          <p:nvPr/>
        </p:nvPicPr>
        <p:blipFill>
          <a:blip r:embed="rId5"/>
          <a:stretch>
            <a:fillRect/>
          </a:stretch>
        </p:blipFill>
        <p:spPr>
          <a:xfrm>
            <a:off x="4948580" y="3766014"/>
            <a:ext cx="1606581" cy="537433"/>
          </a:xfrm>
          <a:prstGeom prst="rect">
            <a:avLst/>
          </a:prstGeom>
        </p:spPr>
      </p:pic>
      <p:pic>
        <p:nvPicPr>
          <p:cNvPr id="13" name="Grafik 12">
            <a:extLst>
              <a:ext uri="{FF2B5EF4-FFF2-40B4-BE49-F238E27FC236}">
                <a16:creationId xmlns:a16="http://schemas.microsoft.com/office/drawing/2014/main" id="{9C881E87-7D2D-46EA-9FC3-FEFA31F3CB88}"/>
              </a:ext>
            </a:extLst>
          </p:cNvPr>
          <p:cNvPicPr>
            <a:picLocks noChangeAspect="1"/>
          </p:cNvPicPr>
          <p:nvPr/>
        </p:nvPicPr>
        <p:blipFill>
          <a:blip r:embed="rId6"/>
          <a:stretch>
            <a:fillRect/>
          </a:stretch>
        </p:blipFill>
        <p:spPr>
          <a:xfrm>
            <a:off x="4982097" y="4252231"/>
            <a:ext cx="1606703" cy="537434"/>
          </a:xfrm>
          <a:prstGeom prst="rect">
            <a:avLst/>
          </a:prstGeom>
        </p:spPr>
      </p:pic>
      <p:sp>
        <p:nvSpPr>
          <p:cNvPr id="6" name="Fußzeilenplatzhalter 5">
            <a:extLst>
              <a:ext uri="{FF2B5EF4-FFF2-40B4-BE49-F238E27FC236}">
                <a16:creationId xmlns:a16="http://schemas.microsoft.com/office/drawing/2014/main" id="{D22CDB41-26CE-3862-9D94-C99D633227B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1664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5D1E6EA-41B8-81C8-AC61-21F128AB30D7}"/>
              </a:ext>
            </a:extLst>
          </p:cNvPr>
          <p:cNvSpPr>
            <a:spLocks noGrp="1"/>
          </p:cNvSpPr>
          <p:nvPr>
            <p:ph type="title"/>
          </p:nvPr>
        </p:nvSpPr>
        <p:spPr>
          <a:xfrm>
            <a:off x="540001" y="789770"/>
            <a:ext cx="7978525" cy="622091"/>
          </a:xfrm>
        </p:spPr>
        <p:txBody>
          <a:bodyPr/>
          <a:lstStyle/>
          <a:p>
            <a:r>
              <a:rPr lang="en-US" dirty="0"/>
              <a:t>How to read </a:t>
            </a:r>
            <a:r>
              <a:rPr lang="en-US" dirty="0" err="1"/>
              <a:t>StackOverflow</a:t>
            </a:r>
            <a:r>
              <a:rPr lang="en-US" dirty="0"/>
              <a:t>?</a:t>
            </a:r>
          </a:p>
        </p:txBody>
      </p:sp>
      <p:sp>
        <p:nvSpPr>
          <p:cNvPr id="4" name="Foliennummernplatzhalter 3">
            <a:extLst>
              <a:ext uri="{FF2B5EF4-FFF2-40B4-BE49-F238E27FC236}">
                <a16:creationId xmlns:a16="http://schemas.microsoft.com/office/drawing/2014/main" id="{91306F15-1525-487D-AD00-1299D4531124}"/>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82</a:t>
            </a:fld>
            <a:endParaRPr lang="de-AT"/>
          </a:p>
        </p:txBody>
      </p:sp>
      <p:sp>
        <p:nvSpPr>
          <p:cNvPr id="8" name="Textplatzhalter 7">
            <a:extLst>
              <a:ext uri="{FF2B5EF4-FFF2-40B4-BE49-F238E27FC236}">
                <a16:creationId xmlns:a16="http://schemas.microsoft.com/office/drawing/2014/main" id="{9AAACAFF-E347-4FE9-9B51-CF3269DC8F27}"/>
              </a:ext>
            </a:extLst>
          </p:cNvPr>
          <p:cNvSpPr>
            <a:spLocks noGrp="1"/>
          </p:cNvSpPr>
          <p:nvPr>
            <p:ph sz="quarter" idx="15"/>
          </p:nvPr>
        </p:nvSpPr>
        <p:spPr>
          <a:xfrm>
            <a:off x="540000" y="1501140"/>
            <a:ext cx="3838575" cy="3106860"/>
          </a:xfrm>
        </p:spPr>
        <p:txBody>
          <a:bodyPr>
            <a:normAutofit fontScale="92500" lnSpcReduction="10000"/>
          </a:bodyPr>
          <a:lstStyle/>
          <a:p>
            <a:r>
              <a:rPr lang="de-DE" dirty="0">
                <a:hlinkClick r:id="rId3"/>
              </a:rPr>
              <a:t>https://stackoverflow.com/questions/14543627/extracting-numbers-from-vectors-of-strings/38712300#38712300</a:t>
            </a:r>
            <a:r>
              <a:rPr lang="de-DE" dirty="0"/>
              <a:t> </a:t>
            </a:r>
          </a:p>
          <a:p>
            <a:r>
              <a:rPr lang="en-US" dirty="0">
                <a:sym typeface="Wingdings" panose="05000000000000000000" pitchFamily="2" charset="2"/>
              </a:rPr>
              <a:t>The answers get </a:t>
            </a:r>
            <a:r>
              <a:rPr lang="en-US" b="1" dirty="0">
                <a:sym typeface="Wingdings" panose="05000000000000000000" pitchFamily="2" charset="2"/>
              </a:rPr>
              <a:t>upvotes</a:t>
            </a:r>
            <a:r>
              <a:rPr lang="en-US" dirty="0">
                <a:sym typeface="Wingdings" panose="05000000000000000000" pitchFamily="2" charset="2"/>
              </a:rPr>
              <a:t> from other users and one answer is often accepted as the </a:t>
            </a:r>
            <a:r>
              <a:rPr lang="en-US" b="1" dirty="0">
                <a:sym typeface="Wingdings" panose="05000000000000000000" pitchFamily="2" charset="2"/>
              </a:rPr>
              <a:t>best answer</a:t>
            </a:r>
            <a:endParaRPr lang="de-DE" b="1" dirty="0">
              <a:sym typeface="Wingdings" panose="05000000000000000000" pitchFamily="2" charset="2"/>
            </a:endParaRPr>
          </a:p>
          <a:p>
            <a:r>
              <a:rPr lang="en-US" dirty="0"/>
              <a:t>I often look at the best answer and its rating first, and then evaluate whether the question helps me. Sometimes the question doesn't cover exactly what you are looking for, but the answer is still useful</a:t>
            </a:r>
            <a:r>
              <a:rPr lang="de-DE" dirty="0"/>
              <a:t>.</a:t>
            </a:r>
          </a:p>
        </p:txBody>
      </p:sp>
      <p:pic>
        <p:nvPicPr>
          <p:cNvPr id="10" name="Grafik 9" descr="Ein Bild, das Text, Säugetier, Strichzeichnung enthält.&#10;&#10;Automatisch generierte Beschreibung">
            <a:extLst>
              <a:ext uri="{FF2B5EF4-FFF2-40B4-BE49-F238E27FC236}">
                <a16:creationId xmlns:a16="http://schemas.microsoft.com/office/drawing/2014/main" id="{1C68B588-B22F-42A0-AECB-A486A50FD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951" y="1504745"/>
            <a:ext cx="3838575" cy="3099649"/>
          </a:xfrm>
          <a:prstGeom prst="rect">
            <a:avLst/>
          </a:prstGeom>
          <a:noFill/>
        </p:spPr>
      </p:pic>
      <p:sp>
        <p:nvSpPr>
          <p:cNvPr id="2" name="Fußzeilenplatzhalter 1">
            <a:extLst>
              <a:ext uri="{FF2B5EF4-FFF2-40B4-BE49-F238E27FC236}">
                <a16:creationId xmlns:a16="http://schemas.microsoft.com/office/drawing/2014/main" id="{21B382EF-F38F-CF40-C015-C39B5F85FC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751544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Base R vs. </a:t>
            </a:r>
            <a:r>
              <a:rPr lang="de-DE" dirty="0" err="1"/>
              <a:t>Tidyverse</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83</a:t>
            </a:fld>
            <a:endParaRPr lang="de-AT" dirty="0"/>
          </a:p>
        </p:txBody>
      </p:sp>
      <p:pic>
        <p:nvPicPr>
          <p:cNvPr id="6" name="Grafik 5" descr="Ein Bild, das Screenshot, Grafiken, Farbigkeit, Kreis enthält.&#10;&#10;Automatisch generierte Beschreibung">
            <a:extLst>
              <a:ext uri="{FF2B5EF4-FFF2-40B4-BE49-F238E27FC236}">
                <a16:creationId xmlns:a16="http://schemas.microsoft.com/office/drawing/2014/main" id="{FE051534-3E55-8BF0-70A3-AA9D9CACA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860" y="2642062"/>
            <a:ext cx="1016112"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afik 7" descr="Ein Bild, das Grafiken, Symbol, Grafikdesign, Schrift enthält.&#10;&#10;Automatisch generierte Beschreibung">
            <a:extLst>
              <a:ext uri="{FF2B5EF4-FFF2-40B4-BE49-F238E27FC236}">
                <a16:creationId xmlns:a16="http://schemas.microsoft.com/office/drawing/2014/main" id="{C362E586-D011-2406-974C-4F778FBD3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490" y="2669473"/>
            <a:ext cx="1513513"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afik 9" descr="Ein Bild, das Schwarz, Dunkelheit enthält.&#10;&#10;Automatisch generierte Beschreibung">
            <a:extLst>
              <a:ext uri="{FF2B5EF4-FFF2-40B4-BE49-F238E27FC236}">
                <a16:creationId xmlns:a16="http://schemas.microsoft.com/office/drawing/2014/main" id="{3A75AE14-6DBF-9675-54A5-676EC930D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685" y="2763519"/>
            <a:ext cx="941493" cy="941493"/>
          </a:xfrm>
          <a:prstGeom prst="rect">
            <a:avLst/>
          </a:prstGeom>
        </p:spPr>
      </p:pic>
    </p:spTree>
    <p:extLst>
      <p:ext uri="{BB962C8B-B14F-4D97-AF65-F5344CB8AC3E}">
        <p14:creationId xmlns:p14="http://schemas.microsoft.com/office/powerpoint/2010/main" val="203703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111658B-EF6A-BD7D-ADB4-D816F24EDDA3}"/>
              </a:ext>
            </a:extLst>
          </p:cNvPr>
          <p:cNvSpPr>
            <a:spLocks noGrp="1"/>
          </p:cNvSpPr>
          <p:nvPr>
            <p:ph type="title"/>
          </p:nvPr>
        </p:nvSpPr>
        <p:spPr/>
        <p:txBody>
          <a:bodyPr/>
          <a:lstStyle/>
          <a:p>
            <a:r>
              <a:rPr lang="de-DE" dirty="0"/>
              <a:t>Code </a:t>
            </a:r>
            <a:r>
              <a:rPr lang="de-DE"/>
              <a:t>comparison</a:t>
            </a:r>
          </a:p>
        </p:txBody>
      </p:sp>
      <p:sp>
        <p:nvSpPr>
          <p:cNvPr id="7" name="Inhaltsplatzhalter 6">
            <a:extLst>
              <a:ext uri="{FF2B5EF4-FFF2-40B4-BE49-F238E27FC236}">
                <a16:creationId xmlns:a16="http://schemas.microsoft.com/office/drawing/2014/main" id="{169210E9-CE8C-8ADF-D8AB-71D7687FB2B0}"/>
              </a:ext>
            </a:extLst>
          </p:cNvPr>
          <p:cNvSpPr>
            <a:spLocks noGrp="1"/>
          </p:cNvSpPr>
          <p:nvPr>
            <p:ph type="body" sz="quarter" idx="13"/>
          </p:nvPr>
        </p:nvSpPr>
        <p:spPr/>
        <p:txBody>
          <a:bodyPr>
            <a:normAutofit/>
          </a:bodyPr>
          <a:lstStyle/>
          <a:p>
            <a:pPr marL="0" indent="0">
              <a:buNone/>
            </a:pPr>
            <a:endParaRPr lang="de-DE" sz="1600" dirty="0">
              <a:solidFill>
                <a:srgbClr val="0070C0"/>
              </a:solidFill>
              <a:latin typeface="Courier New" panose="02070309020205020404" pitchFamily="49" charset="0"/>
              <a:cs typeface="Courier New" panose="02070309020205020404" pitchFamily="49" charset="0"/>
            </a:endParaRPr>
          </a:p>
          <a:p>
            <a:pPr marL="0" indent="0">
              <a:buNone/>
            </a:pPr>
            <a:endParaRPr lang="de-DE" sz="1600" dirty="0">
              <a:solidFill>
                <a:srgbClr val="0070C0"/>
              </a:solidFill>
              <a:latin typeface="Courier New" panose="02070309020205020404" pitchFamily="49" charset="0"/>
              <a:cs typeface="Courier New" panose="02070309020205020404" pitchFamily="49" charset="0"/>
            </a:endParaRPr>
          </a:p>
        </p:txBody>
      </p:sp>
      <p:sp>
        <p:nvSpPr>
          <p:cNvPr id="4" name="Fußzeilenplatzhalter 3">
            <a:extLst>
              <a:ext uri="{FF2B5EF4-FFF2-40B4-BE49-F238E27FC236}">
                <a16:creationId xmlns:a16="http://schemas.microsoft.com/office/drawing/2014/main" id="{26B62257-7870-A49F-F5C9-C1C205AFD81D}"/>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73823633-574E-1D66-6D7F-4AA04439E8F3}"/>
              </a:ext>
            </a:extLst>
          </p:cNvPr>
          <p:cNvSpPr>
            <a:spLocks noGrp="1"/>
          </p:cNvSpPr>
          <p:nvPr>
            <p:ph type="sldNum" sz="quarter" idx="12"/>
          </p:nvPr>
        </p:nvSpPr>
        <p:spPr/>
        <p:txBody>
          <a:bodyPr/>
          <a:lstStyle/>
          <a:p>
            <a:fld id="{1206269C-C24E-4E80-9A4B-E7E19BB59A67}" type="slidenum">
              <a:rPr lang="de-AT" smtClean="0"/>
              <a:pPr/>
              <a:t>84</a:t>
            </a:fld>
            <a:endParaRPr lang="de-AT" dirty="0"/>
          </a:p>
        </p:txBody>
      </p:sp>
      <p:graphicFrame>
        <p:nvGraphicFramePr>
          <p:cNvPr id="2" name="Tabelle 2">
            <a:extLst>
              <a:ext uri="{FF2B5EF4-FFF2-40B4-BE49-F238E27FC236}">
                <a16:creationId xmlns:a16="http://schemas.microsoft.com/office/drawing/2014/main" id="{AF36F3DA-18D2-5161-4183-48133F7B7D09}"/>
              </a:ext>
            </a:extLst>
          </p:cNvPr>
          <p:cNvGraphicFramePr>
            <a:graphicFrameLocks noGrp="1"/>
          </p:cNvGraphicFramePr>
          <p:nvPr>
            <p:extLst>
              <p:ext uri="{D42A27DB-BD31-4B8C-83A1-F6EECF244321}">
                <p14:modId xmlns:p14="http://schemas.microsoft.com/office/powerpoint/2010/main" val="3240315159"/>
              </p:ext>
            </p:extLst>
          </p:nvPr>
        </p:nvGraphicFramePr>
        <p:xfrm>
          <a:off x="540000" y="1225997"/>
          <a:ext cx="8362700" cy="2839720"/>
        </p:xfrm>
        <a:graphic>
          <a:graphicData uri="http://schemas.openxmlformats.org/drawingml/2006/table">
            <a:tbl>
              <a:tblPr firstRow="1" bandRow="1">
                <a:tableStyleId>{9D7B26C5-4107-4FEC-AEDC-1716B250A1EF}</a:tableStyleId>
              </a:tblPr>
              <a:tblGrid>
                <a:gridCol w="4181350">
                  <a:extLst>
                    <a:ext uri="{9D8B030D-6E8A-4147-A177-3AD203B41FA5}">
                      <a16:colId xmlns:a16="http://schemas.microsoft.com/office/drawing/2014/main" val="239531489"/>
                    </a:ext>
                  </a:extLst>
                </a:gridCol>
                <a:gridCol w="4181350">
                  <a:extLst>
                    <a:ext uri="{9D8B030D-6E8A-4147-A177-3AD203B41FA5}">
                      <a16:colId xmlns:a16="http://schemas.microsoft.com/office/drawing/2014/main" val="230587581"/>
                    </a:ext>
                  </a:extLst>
                </a:gridCol>
              </a:tblGrid>
              <a:tr h="370840">
                <a:tc>
                  <a:txBody>
                    <a:bodyPr/>
                    <a:lstStyle/>
                    <a:p>
                      <a:r>
                        <a:rPr lang="de-DE" dirty="0"/>
                        <a:t>Base R style</a:t>
                      </a:r>
                    </a:p>
                  </a:txBody>
                  <a:tcPr/>
                </a:tc>
                <a:tc>
                  <a:txBody>
                    <a:bodyPr/>
                    <a:lstStyle/>
                    <a:p>
                      <a:r>
                        <a:rPr lang="de-DE" dirty="0" err="1"/>
                        <a:t>Tidyverse</a:t>
                      </a:r>
                      <a:r>
                        <a:rPr lang="de-DE" dirty="0"/>
                        <a:t> style</a:t>
                      </a:r>
                    </a:p>
                  </a:txBody>
                  <a:tcPr/>
                </a:tc>
                <a:extLst>
                  <a:ext uri="{0D108BD9-81ED-4DB2-BD59-A6C34878D82A}">
                    <a16:rowId xmlns:a16="http://schemas.microsoft.com/office/drawing/2014/main" val="2989266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(dat)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747554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dat$variable</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select</a:t>
                      </a:r>
                      <a:r>
                        <a:rPr lang="de-DE" sz="1800" dirty="0">
                          <a:solidFill>
                            <a:srgbClr val="0070C0"/>
                          </a:solidFill>
                          <a:latin typeface="Courier New" panose="02070309020205020404" pitchFamily="49" charset="0"/>
                          <a:cs typeface="Courier New" panose="02070309020205020404" pitchFamily="49" charset="0"/>
                        </a:rPr>
                        <a:t>(variable)</a:t>
                      </a:r>
                      <a:br>
                        <a:rPr lang="de-DE" sz="1800" dirty="0">
                          <a:solidFill>
                            <a:srgbClr val="0070C0"/>
                          </a:solidFill>
                          <a:latin typeface="Courier New" panose="02070309020205020404" pitchFamily="49" charset="0"/>
                          <a:cs typeface="Courier New" panose="02070309020205020404" pitchFamily="49" charset="0"/>
                        </a:rPr>
                      </a:br>
                      <a:r>
                        <a:rPr lang="de-DE" sz="1800" dirty="0">
                          <a:solidFill>
                            <a:srgbClr val="0070C0"/>
                          </a:solidFill>
                          <a:latin typeface="Courier New" panose="02070309020205020404" pitchFamily="49" charset="0"/>
                          <a:cs typeface="Courier New" panose="02070309020205020404" pitchFamily="49" charset="0"/>
                        </a:rPr>
                        <a:t>dat %&gt;% pull(variable)</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151077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a:t>
                      </a:r>
                      <a:r>
                        <a:rPr lang="en-US" sz="1800" dirty="0" err="1">
                          <a:solidFill>
                            <a:srgbClr val="0070C0"/>
                          </a:solidFill>
                          <a:latin typeface="Courier New" panose="02070309020205020404" pitchFamily="49" charset="0"/>
                          <a:cs typeface="Courier New" panose="02070309020205020404" pitchFamily="49" charset="0"/>
                        </a:rPr>
                        <a:t>dat$sex</a:t>
                      </a:r>
                      <a:r>
                        <a:rPr lang="en-US" sz="1800" dirty="0">
                          <a:solidFill>
                            <a:srgbClr val="0070C0"/>
                          </a:solidFill>
                          <a:latin typeface="Courier New" panose="02070309020205020404" pitchFamily="49" charset="0"/>
                          <a:cs typeface="Courier New" panose="02070309020205020404" pitchFamily="49" charset="0"/>
                        </a:rPr>
                        <a:t> == "female", "height"]</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filter(sex == "female")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select(height)</a:t>
                      </a:r>
                      <a:endParaRPr lang="de-DE" dirty="0"/>
                    </a:p>
                  </a:txBody>
                  <a:tcPr/>
                </a:tc>
                <a:extLst>
                  <a:ext uri="{0D108BD9-81ED-4DB2-BD59-A6C34878D82A}">
                    <a16:rowId xmlns:a16="http://schemas.microsoft.com/office/drawing/2014/main" val="1263947406"/>
                  </a:ext>
                </a:extLst>
              </a:tr>
            </a:tbl>
          </a:graphicData>
        </a:graphic>
      </p:graphicFrame>
    </p:spTree>
    <p:extLst>
      <p:ext uri="{BB962C8B-B14F-4D97-AF65-F5344CB8AC3E}">
        <p14:creationId xmlns:p14="http://schemas.microsoft.com/office/powerpoint/2010/main" val="3376029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Data </a:t>
            </a:r>
            <a:r>
              <a:rPr lang="de-DE" dirty="0" err="1"/>
              <a:t>Wrangling</a:t>
            </a:r>
            <a:r>
              <a:rPr lang="de-DE" dirty="0"/>
              <a:t> and Data Transformation</a:t>
            </a:r>
          </a:p>
          <a:p>
            <a:r>
              <a:rPr lang="de-DE" dirty="0" err="1"/>
              <a:t>with</a:t>
            </a:r>
            <a:r>
              <a:rPr lang="de-DE" dirty="0"/>
              <a:t> </a:t>
            </a:r>
            <a:r>
              <a:rPr lang="de-DE" dirty="0" err="1"/>
              <a:t>dplyr</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85</a:t>
            </a:fld>
            <a:endParaRPr lang="de-AT" dirty="0"/>
          </a:p>
        </p:txBody>
      </p:sp>
    </p:spTree>
    <p:extLst>
      <p:ext uri="{BB962C8B-B14F-4D97-AF65-F5344CB8AC3E}">
        <p14:creationId xmlns:p14="http://schemas.microsoft.com/office/powerpoint/2010/main" val="2656511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86</a:t>
            </a:fld>
            <a:endParaRPr lang="de-AT" dirty="0"/>
          </a:p>
        </p:txBody>
      </p:sp>
      <p:pic>
        <p:nvPicPr>
          <p:cNvPr id="5" name="Grafik 4">
            <a:extLst>
              <a:ext uri="{FF2B5EF4-FFF2-40B4-BE49-F238E27FC236}">
                <a16:creationId xmlns:a16="http://schemas.microsoft.com/office/drawing/2014/main" id="{A8C48B21-D162-4271-BD9B-B3893ACF2BA1}"/>
              </a:ext>
            </a:extLst>
          </p:cNvPr>
          <p:cNvPicPr>
            <a:picLocks noChangeAspect="1"/>
          </p:cNvPicPr>
          <p:nvPr/>
        </p:nvPicPr>
        <p:blipFill>
          <a:blip r:embed="rId2"/>
          <a:stretch>
            <a:fillRect/>
          </a:stretch>
        </p:blipFill>
        <p:spPr>
          <a:xfrm>
            <a:off x="1000434" y="-159045"/>
            <a:ext cx="7067387" cy="5302546"/>
          </a:xfrm>
          <a:prstGeom prst="rect">
            <a:avLst/>
          </a:prstGeom>
        </p:spPr>
      </p:pic>
      <p:sp>
        <p:nvSpPr>
          <p:cNvPr id="6" name="Textfeld 5">
            <a:extLst>
              <a:ext uri="{FF2B5EF4-FFF2-40B4-BE49-F238E27FC236}">
                <a16:creationId xmlns:a16="http://schemas.microsoft.com/office/drawing/2014/main" id="{5412287D-D9E5-45B3-BBD1-55D9208382ED}"/>
              </a:ext>
            </a:extLst>
          </p:cNvPr>
          <p:cNvSpPr txBox="1"/>
          <p:nvPr/>
        </p:nvSpPr>
        <p:spPr>
          <a:xfrm rot="5400000">
            <a:off x="6722856"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6E3D041D-C8FA-6CCB-FEE0-34D33B4409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72011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87</a:t>
            </a:fld>
            <a:endParaRPr lang="de-AT" dirty="0"/>
          </a:p>
        </p:txBody>
      </p:sp>
      <p:pic>
        <p:nvPicPr>
          <p:cNvPr id="8" name="Grafik 7">
            <a:extLst>
              <a:ext uri="{FF2B5EF4-FFF2-40B4-BE49-F238E27FC236}">
                <a16:creationId xmlns:a16="http://schemas.microsoft.com/office/drawing/2014/main" id="{5009A0B9-5763-4473-8D7D-5169903BF9BB}"/>
              </a:ext>
            </a:extLst>
          </p:cNvPr>
          <p:cNvPicPr>
            <a:picLocks noChangeAspect="1"/>
          </p:cNvPicPr>
          <p:nvPr/>
        </p:nvPicPr>
        <p:blipFill>
          <a:blip r:embed="rId2"/>
          <a:stretch>
            <a:fillRect/>
          </a:stretch>
        </p:blipFill>
        <p:spPr>
          <a:xfrm>
            <a:off x="1004733" y="-154583"/>
            <a:ext cx="7134534" cy="5298083"/>
          </a:xfrm>
          <a:prstGeom prst="rect">
            <a:avLst/>
          </a:prstGeom>
        </p:spPr>
      </p:pic>
      <p:sp>
        <p:nvSpPr>
          <p:cNvPr id="9" name="Textfeld 8">
            <a:extLst>
              <a:ext uri="{FF2B5EF4-FFF2-40B4-BE49-F238E27FC236}">
                <a16:creationId xmlns:a16="http://schemas.microsoft.com/office/drawing/2014/main" id="{F75CA9BF-7953-44E9-8D79-091DDD62F1E8}"/>
              </a:ext>
            </a:extLst>
          </p:cNvPr>
          <p:cNvSpPr txBox="1"/>
          <p:nvPr/>
        </p:nvSpPr>
        <p:spPr>
          <a:xfrm rot="5400000">
            <a:off x="678473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15AD9BB0-B30A-8AC6-876C-4FBD78BC8D5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06250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88</a:t>
            </a:fld>
            <a:endParaRPr lang="de-AT" dirty="0"/>
          </a:p>
        </p:txBody>
      </p:sp>
      <p:pic>
        <p:nvPicPr>
          <p:cNvPr id="5" name="Grafik 4">
            <a:extLst>
              <a:ext uri="{FF2B5EF4-FFF2-40B4-BE49-F238E27FC236}">
                <a16:creationId xmlns:a16="http://schemas.microsoft.com/office/drawing/2014/main" id="{9D2EC897-D0AA-4343-9AFB-603192643581}"/>
              </a:ext>
            </a:extLst>
          </p:cNvPr>
          <p:cNvPicPr>
            <a:picLocks noChangeAspect="1"/>
          </p:cNvPicPr>
          <p:nvPr/>
        </p:nvPicPr>
        <p:blipFill>
          <a:blip r:embed="rId2"/>
          <a:stretch>
            <a:fillRect/>
          </a:stretch>
        </p:blipFill>
        <p:spPr>
          <a:xfrm>
            <a:off x="1013411" y="-157739"/>
            <a:ext cx="7117178" cy="5301239"/>
          </a:xfrm>
          <a:prstGeom prst="rect">
            <a:avLst/>
          </a:prstGeom>
        </p:spPr>
      </p:pic>
      <p:sp>
        <p:nvSpPr>
          <p:cNvPr id="6" name="Textfeld 5">
            <a:extLst>
              <a:ext uri="{FF2B5EF4-FFF2-40B4-BE49-F238E27FC236}">
                <a16:creationId xmlns:a16="http://schemas.microsoft.com/office/drawing/2014/main" id="{E51E6B44-599A-4518-B360-272E33A50485}"/>
              </a:ext>
            </a:extLst>
          </p:cNvPr>
          <p:cNvSpPr txBox="1"/>
          <p:nvPr/>
        </p:nvSpPr>
        <p:spPr>
          <a:xfrm rot="5400000">
            <a:off x="679848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9AA60F22-511A-8ADE-53D5-6D2F0C6915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3869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E0277-D639-4174-B88D-01988143C139}"/>
              </a:ext>
            </a:extLst>
          </p:cNvPr>
          <p:cNvSpPr>
            <a:spLocks noGrp="1"/>
          </p:cNvSpPr>
          <p:nvPr>
            <p:ph type="title"/>
          </p:nvPr>
        </p:nvSpPr>
        <p:spPr/>
        <p:txBody>
          <a:bodyPr/>
          <a:lstStyle/>
          <a:p>
            <a:r>
              <a:rPr lang="de-DE" dirty="0"/>
              <a:t>Data </a:t>
            </a:r>
            <a:r>
              <a:rPr lang="de-DE" dirty="0" err="1"/>
              <a:t>Wrangling</a:t>
            </a:r>
            <a:r>
              <a:rPr lang="de-DE" dirty="0"/>
              <a:t> / Data Transformation</a:t>
            </a:r>
          </a:p>
        </p:txBody>
      </p:sp>
      <p:graphicFrame>
        <p:nvGraphicFramePr>
          <p:cNvPr id="6" name="Inhaltsplatzhalter 5">
            <a:extLst>
              <a:ext uri="{FF2B5EF4-FFF2-40B4-BE49-F238E27FC236}">
                <a16:creationId xmlns:a16="http://schemas.microsoft.com/office/drawing/2014/main" id="{7F42C834-66A7-4B54-8729-AD68D412EBDA}"/>
              </a:ext>
            </a:extLst>
          </p:cNvPr>
          <p:cNvGraphicFramePr>
            <a:graphicFrameLocks noGrp="1"/>
          </p:cNvGraphicFramePr>
          <p:nvPr>
            <p:ph sz="quarter" idx="13"/>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E53EA126-C0B4-46CA-B819-08755DE4E2AA}"/>
              </a:ext>
            </a:extLst>
          </p:cNvPr>
          <p:cNvSpPr>
            <a:spLocks noGrp="1"/>
          </p:cNvSpPr>
          <p:nvPr>
            <p:ph type="sldNum" sz="quarter" idx="12"/>
          </p:nvPr>
        </p:nvSpPr>
        <p:spPr/>
        <p:txBody>
          <a:bodyPr/>
          <a:lstStyle/>
          <a:p>
            <a:fld id="{1206269C-C24E-4E80-9A4B-E7E19BB59A67}" type="slidenum">
              <a:rPr lang="de-AT" smtClean="0"/>
              <a:pPr/>
              <a:t>89</a:t>
            </a:fld>
            <a:endParaRPr lang="de-AT" dirty="0"/>
          </a:p>
        </p:txBody>
      </p:sp>
      <p:sp>
        <p:nvSpPr>
          <p:cNvPr id="3" name="Fußzeilenplatzhalter 2">
            <a:extLst>
              <a:ext uri="{FF2B5EF4-FFF2-40B4-BE49-F238E27FC236}">
                <a16:creationId xmlns:a16="http://schemas.microsoft.com/office/drawing/2014/main" id="{CB87D043-448A-C46B-A859-B2971A10F90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058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41D7F-7EA3-4E39-868F-A83379C93326}"/>
              </a:ext>
            </a:extLst>
          </p:cNvPr>
          <p:cNvSpPr>
            <a:spLocks noGrp="1"/>
          </p:cNvSpPr>
          <p:nvPr>
            <p:ph type="title"/>
          </p:nvPr>
        </p:nvSpPr>
        <p:spPr/>
        <p:txBody>
          <a:bodyPr/>
          <a:lstStyle/>
          <a:p>
            <a:r>
              <a:rPr lang="de-DE" dirty="0" err="1"/>
              <a:t>small</a:t>
            </a:r>
            <a:r>
              <a:rPr lang="de-DE" dirty="0"/>
              <a:t> </a:t>
            </a:r>
            <a:r>
              <a:rPr lang="de-DE" dirty="0" err="1"/>
              <a:t>survey</a:t>
            </a:r>
            <a:endParaRPr lang="de-DE" dirty="0"/>
          </a:p>
        </p:txBody>
      </p:sp>
      <p:sp>
        <p:nvSpPr>
          <p:cNvPr id="3" name="Inhaltsplatzhalter 2">
            <a:extLst>
              <a:ext uri="{FF2B5EF4-FFF2-40B4-BE49-F238E27FC236}">
                <a16:creationId xmlns:a16="http://schemas.microsoft.com/office/drawing/2014/main" id="{3B830BDF-8F7C-4FB7-99D6-03C436727824}"/>
              </a:ext>
            </a:extLst>
          </p:cNvPr>
          <p:cNvSpPr>
            <a:spLocks noGrp="1"/>
          </p:cNvSpPr>
          <p:nvPr>
            <p:ph sz="quarter" idx="13"/>
          </p:nvPr>
        </p:nvSpPr>
        <p:spPr>
          <a:xfrm>
            <a:off x="2486374" y="1513926"/>
            <a:ext cx="4171251" cy="622090"/>
          </a:xfrm>
        </p:spPr>
        <p:style>
          <a:lnRef idx="2">
            <a:schemeClr val="accent1"/>
          </a:lnRef>
          <a:fillRef idx="1">
            <a:schemeClr val="lt1"/>
          </a:fillRef>
          <a:effectRef idx="0">
            <a:schemeClr val="accent1"/>
          </a:effectRef>
          <a:fontRef idx="minor">
            <a:schemeClr val="dk1"/>
          </a:fontRef>
        </p:style>
        <p:txBody>
          <a:bodyPr anchor="ctr">
            <a:normAutofit/>
          </a:bodyPr>
          <a:lstStyle/>
          <a:p>
            <a:pPr marL="0" indent="0" algn="ctr">
              <a:buNone/>
            </a:pPr>
            <a:r>
              <a:rPr lang="de-DE" b="1" dirty="0">
                <a:latin typeface="Calibri" panose="020F0502020204030204" pitchFamily="34" charset="0"/>
                <a:cs typeface="Calibri" panose="020F0502020204030204" pitchFamily="34" charset="0"/>
                <a:hlinkClick r:id="rId2"/>
              </a:rPr>
              <a:t>https://www.menti.com/al53mzz4rcgq</a:t>
            </a:r>
            <a:r>
              <a:rPr lang="de-DE" b="1" dirty="0">
                <a:latin typeface="Calibri" panose="020F0502020204030204" pitchFamily="34" charset="0"/>
                <a:cs typeface="Calibri" panose="020F0502020204030204" pitchFamily="34" charset="0"/>
              </a:rPr>
              <a:t> menti.com </a:t>
            </a:r>
            <a:r>
              <a:rPr lang="de-DE" b="1" dirty="0">
                <a:latin typeface="Calibri" panose="020F0502020204030204" pitchFamily="34" charset="0"/>
                <a:cs typeface="Calibri" panose="020F0502020204030204" pitchFamily="34" charset="0"/>
                <a:sym typeface="Wingdings" panose="05000000000000000000" pitchFamily="2" charset="2"/>
              </a:rPr>
              <a:t> Code </a:t>
            </a:r>
            <a:r>
              <a:rPr lang="de-DE" b="1">
                <a:latin typeface="Calibri" panose="020F0502020204030204" pitchFamily="34" charset="0"/>
                <a:cs typeface="Calibri" panose="020F0502020204030204" pitchFamily="34" charset="0"/>
              </a:rPr>
              <a:t>1606 1891</a:t>
            </a:r>
            <a:endParaRPr lang="de-DE" b="1" dirty="0">
              <a:latin typeface="Calibri" panose="020F0502020204030204" pitchFamily="34" charset="0"/>
              <a:cs typeface="Calibri" panose="020F0502020204030204" pitchFamily="34" charset="0"/>
            </a:endParaRPr>
          </a:p>
        </p:txBody>
      </p:sp>
      <p:sp>
        <p:nvSpPr>
          <p:cNvPr id="5" name="Foliennummernplatzhalter 4">
            <a:extLst>
              <a:ext uri="{FF2B5EF4-FFF2-40B4-BE49-F238E27FC236}">
                <a16:creationId xmlns:a16="http://schemas.microsoft.com/office/drawing/2014/main" id="{C21A5319-E187-4286-9F1F-891FDFA31477}"/>
              </a:ext>
            </a:extLst>
          </p:cNvPr>
          <p:cNvSpPr>
            <a:spLocks noGrp="1"/>
          </p:cNvSpPr>
          <p:nvPr>
            <p:ph type="sldNum" sz="quarter" idx="12"/>
          </p:nvPr>
        </p:nvSpPr>
        <p:spPr/>
        <p:txBody>
          <a:bodyPr/>
          <a:lstStyle/>
          <a:p>
            <a:fld id="{1206269C-C24E-4E80-9A4B-E7E19BB59A67}" type="slidenum">
              <a:rPr lang="de-AT" smtClean="0"/>
              <a:pPr/>
              <a:t>9</a:t>
            </a:fld>
            <a:endParaRPr lang="de-AT" dirty="0"/>
          </a:p>
        </p:txBody>
      </p:sp>
      <p:sp>
        <p:nvSpPr>
          <p:cNvPr id="6" name="Fußzeilenplatzhalter 5">
            <a:extLst>
              <a:ext uri="{FF2B5EF4-FFF2-40B4-BE49-F238E27FC236}">
                <a16:creationId xmlns:a16="http://schemas.microsoft.com/office/drawing/2014/main" id="{8654D0DD-A75E-F818-0BC1-CB99DA33BA28}"/>
              </a:ext>
            </a:extLst>
          </p:cNvPr>
          <p:cNvSpPr>
            <a:spLocks noGrp="1"/>
          </p:cNvSpPr>
          <p:nvPr>
            <p:ph type="ftr" sz="quarter" idx="11"/>
          </p:nvPr>
        </p:nvSpPr>
        <p:spPr/>
        <p:txBody>
          <a:bodyPr/>
          <a:lstStyle/>
          <a:p>
            <a:r>
              <a:rPr lang="en-US" b="1"/>
              <a:t>Introduction to R: Data Wrangling and Basic Statistics</a:t>
            </a:r>
            <a:endParaRPr lang="de-AT" dirty="0"/>
          </a:p>
        </p:txBody>
      </p:sp>
      <p:pic>
        <p:nvPicPr>
          <p:cNvPr id="7" name="Grafik 6" descr="Ein Bild, das Muster, Pixel, Design enthält.&#10;&#10;Automatisch generierte Beschreibung">
            <a:extLst>
              <a:ext uri="{FF2B5EF4-FFF2-40B4-BE49-F238E27FC236}">
                <a16:creationId xmlns:a16="http://schemas.microsoft.com/office/drawing/2014/main" id="{F6948DDE-ED68-FF9C-8F3A-65CF11D5C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638" y="2272509"/>
            <a:ext cx="2381250" cy="2381250"/>
          </a:xfrm>
          <a:prstGeom prst="rect">
            <a:avLst/>
          </a:prstGeom>
        </p:spPr>
      </p:pic>
    </p:spTree>
    <p:extLst>
      <p:ext uri="{BB962C8B-B14F-4D97-AF65-F5344CB8AC3E}">
        <p14:creationId xmlns:p14="http://schemas.microsoft.com/office/powerpoint/2010/main" val="431500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fontScale="85000" lnSpcReduction="20000"/>
          </a:bodyPr>
          <a:lstStyle/>
          <a:p>
            <a:r>
              <a:rPr lang="en-US" dirty="0"/>
              <a:t>For data preparation and exploration the package </a:t>
            </a:r>
            <a:r>
              <a:rPr lang="en-US" b="1" dirty="0" err="1"/>
              <a:t>dplyr</a:t>
            </a:r>
            <a:r>
              <a:rPr lang="en-US" dirty="0"/>
              <a:t> is very popular. It contains the functions:</a:t>
            </a:r>
          </a:p>
          <a:p>
            <a:pPr lvl="1"/>
            <a:r>
              <a:rPr lang="de-DE" sz="1600" dirty="0" err="1">
                <a:highlight>
                  <a:srgbClr val="E6EFF3"/>
                </a:highlight>
                <a:latin typeface="Lucida Console" panose="020B0609040504020204" pitchFamily="49" charset="0"/>
              </a:rPr>
              <a:t>select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selecting</a:t>
            </a:r>
            <a:r>
              <a:rPr lang="de-DE" sz="1600" dirty="0">
                <a:sym typeface="Wingdings" panose="05000000000000000000" pitchFamily="2" charset="2"/>
              </a:rPr>
              <a:t> </a:t>
            </a:r>
            <a:r>
              <a:rPr lang="de-DE" sz="1600" dirty="0" err="1">
                <a:sym typeface="Wingdings" panose="05000000000000000000" pitchFamily="2" charset="2"/>
              </a:rPr>
              <a:t>columns</a:t>
            </a:r>
            <a:endParaRPr lang="de-DE" sz="1600" dirty="0"/>
          </a:p>
          <a:p>
            <a:pPr lvl="1"/>
            <a:r>
              <a:rPr lang="de-DE" sz="1600" dirty="0" err="1">
                <a:highlight>
                  <a:srgbClr val="E6EFF3"/>
                </a:highlight>
                <a:latin typeface="Lucida Console" panose="020B0609040504020204" pitchFamily="49" charset="0"/>
              </a:rPr>
              <a:t>filter</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filtering</a:t>
            </a:r>
            <a:endParaRPr lang="de-DE" sz="1600" dirty="0"/>
          </a:p>
          <a:p>
            <a:pPr lvl="1"/>
            <a:r>
              <a:rPr lang="de-DE" sz="1600" dirty="0" err="1">
                <a:highlight>
                  <a:srgbClr val="E6EFF3"/>
                </a:highlight>
                <a:latin typeface="Lucida Console" panose="020B0609040504020204" pitchFamily="49" charset="0"/>
              </a:rPr>
              <a:t>mutate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variables</a:t>
            </a:r>
            <a:endParaRPr lang="de-DE" sz="1600" dirty="0">
              <a:highlight>
                <a:srgbClr val="E6EFF3"/>
              </a:highlight>
              <a:latin typeface="Lucida Console" panose="020B0609040504020204" pitchFamily="49" charset="0"/>
            </a:endParaRPr>
          </a:p>
          <a:p>
            <a:pPr lvl="1"/>
            <a:r>
              <a:rPr lang="de-DE" sz="1600" dirty="0" err="1">
                <a:highlight>
                  <a:srgbClr val="E6EFF3"/>
                </a:highlight>
                <a:latin typeface="Lucida Console" panose="020B0609040504020204" pitchFamily="49" charset="0"/>
              </a:rPr>
              <a:t>arrange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sorting</a:t>
            </a:r>
            <a:endParaRPr lang="de-DE" sz="1600" dirty="0">
              <a:sym typeface="Wingdings" panose="05000000000000000000" pitchFamily="2" charset="2"/>
            </a:endParaRPr>
          </a:p>
          <a:p>
            <a:pPr lvl="1"/>
            <a:endParaRPr lang="de-DE" sz="1600" dirty="0"/>
          </a:p>
          <a:p>
            <a:pPr lvl="1"/>
            <a:r>
              <a:rPr lang="de-DE" sz="1600" dirty="0" err="1">
                <a:highlight>
                  <a:srgbClr val="E6EFF3"/>
                </a:highlight>
                <a:latin typeface="Lucida Console" panose="020B0609040504020204" pitchFamily="49" charset="0"/>
              </a:rPr>
              <a:t>summarise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summaries</a:t>
            </a: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count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marL="252000" lvl="1" indent="0">
              <a:buNone/>
            </a:pP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case_when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case_match</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recode</a:t>
            </a:r>
            <a:r>
              <a:rPr lang="de-DE" sz="1600" dirty="0"/>
              <a:t> variables</a:t>
            </a:r>
          </a:p>
          <a:p>
            <a:pPr lvl="1"/>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reshape</a:t>
            </a:r>
            <a:r>
              <a:rPr lang="de-DE" sz="1600" dirty="0"/>
              <a:t> </a:t>
            </a:r>
            <a:r>
              <a:rPr lang="de-DE" sz="1600" dirty="0" err="1"/>
              <a:t>data</a:t>
            </a:r>
            <a:endParaRPr lang="de-DE" sz="1600" dirty="0">
              <a:highlight>
                <a:srgbClr val="E6EFF3"/>
              </a:highlight>
              <a:latin typeface="Lucida Console" panose="020B0609040504020204" pitchFamily="49" charset="0"/>
            </a:endParaRPr>
          </a:p>
          <a:p>
            <a:pPr lvl="1"/>
            <a:endParaRPr lang="de-DE" dirty="0"/>
          </a:p>
          <a:p>
            <a:r>
              <a:rPr lang="de-DE" dirty="0" err="1"/>
              <a:t>For</a:t>
            </a:r>
            <a:r>
              <a:rPr lang="de-DE" dirty="0"/>
              <a:t> an </a:t>
            </a:r>
            <a:r>
              <a:rPr lang="de-DE" dirty="0" err="1"/>
              <a:t>introduction</a:t>
            </a:r>
            <a:r>
              <a:rPr lang="de-DE" dirty="0"/>
              <a:t>: </a:t>
            </a:r>
            <a:r>
              <a:rPr lang="de-DE" dirty="0">
                <a:hlinkClick r:id="rId3"/>
              </a:rPr>
              <a:t>https://youtu.be/Gvhkp-Yw65U</a:t>
            </a:r>
            <a:r>
              <a:rPr lang="de-DE" dirty="0"/>
              <a:t>; </a:t>
            </a:r>
            <a:r>
              <a:rPr lang="de-DE" dirty="0">
                <a:hlinkClick r:id="rId4"/>
              </a:rPr>
              <a:t>https://r4ds.had.co.nz/</a:t>
            </a:r>
            <a:r>
              <a:rPr lang="de-DE" dirty="0"/>
              <a:t> </a:t>
            </a:r>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90</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88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a:bodyPr>
          <a:lstStyle/>
          <a:p>
            <a:r>
              <a:rPr lang="en-US" dirty="0"/>
              <a:t>Other functions:</a:t>
            </a:r>
          </a:p>
          <a:p>
            <a:pPr lvl="1"/>
            <a:r>
              <a:rPr lang="de-DE" sz="1400" dirty="0" err="1">
                <a:highlight>
                  <a:srgbClr val="E6EFF3"/>
                </a:highlight>
                <a:latin typeface="Lucida Console" panose="020B0609040504020204" pitchFamily="49" charset="0"/>
              </a:rPr>
              <a:t>count</a:t>
            </a:r>
            <a:r>
              <a:rPr lang="de-DE" sz="14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lvl="1"/>
            <a:endParaRPr lang="de-DE" sz="1600" dirty="0"/>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91</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5137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53223"/>
            <a:ext cx="7978525" cy="622091"/>
          </a:xfrm>
        </p:spPr>
        <p:txBody>
          <a:bodyPr/>
          <a:lstStyle/>
          <a:p>
            <a:r>
              <a:rPr lang="de-DE" dirty="0" err="1"/>
              <a:t>Preparations</a:t>
            </a:r>
            <a:r>
              <a:rPr lang="de-DE" dirty="0"/>
              <a:t> in </a:t>
            </a:r>
            <a:r>
              <a:rPr lang="de-DE" dirty="0" err="1"/>
              <a:t>RStudio</a:t>
            </a:r>
            <a:r>
              <a:rPr lang="de-DE" dirty="0"/>
              <a:t>: Shortcut </a:t>
            </a:r>
            <a:r>
              <a:rPr lang="de-DE" dirty="0" err="1"/>
              <a:t>for</a:t>
            </a:r>
            <a:r>
              <a:rPr lang="de-DE" dirty="0"/>
              <a:t> </a:t>
            </a:r>
            <a:r>
              <a:rPr lang="de-DE" dirty="0" err="1"/>
              <a:t>pipe</a:t>
            </a:r>
            <a:r>
              <a:rPr lang="de-DE" dirty="0"/>
              <a:t> </a:t>
            </a:r>
            <a:r>
              <a:rPr lang="de-DE" sz="2000" dirty="0">
                <a:latin typeface="Courier New" panose="02070309020205020404" pitchFamily="49" charset="0"/>
                <a:cs typeface="Courier New" panose="02070309020205020404" pitchFamily="49" charset="0"/>
              </a:rPr>
              <a:t>%&gt;%</a:t>
            </a:r>
            <a:endParaRPr lang="de-DE" dirty="0">
              <a:latin typeface="Courier New" panose="02070309020205020404" pitchFamily="49" charset="0"/>
              <a:cs typeface="Courier New" panose="02070309020205020404" pitchFamily="49" charset="0"/>
            </a:endParaRPr>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5872215" y="1516063"/>
            <a:ext cx="3588034" cy="3092450"/>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92</a:t>
            </a:fld>
            <a:endParaRPr lang="de-AT" dirty="0"/>
          </a:p>
        </p:txBody>
      </p:sp>
      <p:pic>
        <p:nvPicPr>
          <p:cNvPr id="9" name="Grafik 8">
            <a:extLst>
              <a:ext uri="{FF2B5EF4-FFF2-40B4-BE49-F238E27FC236}">
                <a16:creationId xmlns:a16="http://schemas.microsoft.com/office/drawing/2014/main" id="{FACEEFAB-32E7-C2D6-0571-D83D5F7BE471}"/>
              </a:ext>
            </a:extLst>
          </p:cNvPr>
          <p:cNvPicPr>
            <a:picLocks noChangeAspect="1"/>
          </p:cNvPicPr>
          <p:nvPr/>
        </p:nvPicPr>
        <p:blipFill>
          <a:blip r:embed="rId3"/>
          <a:stretch>
            <a:fillRect/>
          </a:stretch>
        </p:blipFill>
        <p:spPr>
          <a:xfrm>
            <a:off x="916529" y="613289"/>
            <a:ext cx="6429048" cy="4654546"/>
          </a:xfrm>
          <a:prstGeom prst="rect">
            <a:avLst/>
          </a:prstGeom>
        </p:spPr>
      </p:pic>
    </p:spTree>
    <p:extLst>
      <p:ext uri="{BB962C8B-B14F-4D97-AF65-F5344CB8AC3E}">
        <p14:creationId xmlns:p14="http://schemas.microsoft.com/office/powerpoint/2010/main" val="1051004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49675"/>
            <a:ext cx="7978525" cy="622091"/>
          </a:xfrm>
        </p:spPr>
        <p:txBody>
          <a:bodyPr/>
          <a:lstStyle/>
          <a:p>
            <a:r>
              <a:rPr lang="de-DE" dirty="0" err="1"/>
              <a:t>Preparations</a:t>
            </a:r>
            <a:r>
              <a:rPr lang="de-DE" dirty="0"/>
              <a:t> in </a:t>
            </a:r>
            <a:r>
              <a:rPr lang="de-DE" dirty="0" err="1"/>
              <a:t>RStudio</a:t>
            </a:r>
            <a:endParaRPr lang="de-DE" dirty="0"/>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2348258" y="735307"/>
            <a:ext cx="4580079" cy="3947472"/>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93</a:t>
            </a:fld>
            <a:endParaRPr lang="de-AT" dirty="0"/>
          </a:p>
        </p:txBody>
      </p:sp>
    </p:spTree>
    <p:extLst>
      <p:ext uri="{BB962C8B-B14F-4D97-AF65-F5344CB8AC3E}">
        <p14:creationId xmlns:p14="http://schemas.microsoft.com/office/powerpoint/2010/main" val="3950078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06A0F-26BC-3F22-01C6-ABB80C2A9800}"/>
              </a:ext>
            </a:extLst>
          </p:cNvPr>
          <p:cNvSpPr>
            <a:spLocks noGrp="1"/>
          </p:cNvSpPr>
          <p:nvPr>
            <p:ph type="title"/>
          </p:nvPr>
        </p:nvSpPr>
        <p:spPr>
          <a:xfrm>
            <a:off x="539751" y="133328"/>
            <a:ext cx="7978525" cy="622091"/>
          </a:xfrm>
        </p:spPr>
        <p:txBody>
          <a:bodyPr/>
          <a:lstStyle/>
          <a:p>
            <a:r>
              <a:rPr lang="de-DE" dirty="0"/>
              <a:t>Default </a:t>
            </a:r>
            <a:r>
              <a:rPr lang="de-DE" dirty="0" err="1"/>
              <a:t>pipe</a:t>
            </a:r>
            <a:endParaRPr lang="de-DE" dirty="0"/>
          </a:p>
        </p:txBody>
      </p:sp>
      <p:sp>
        <p:nvSpPr>
          <p:cNvPr id="3" name="Textplatzhalter 2">
            <a:extLst>
              <a:ext uri="{FF2B5EF4-FFF2-40B4-BE49-F238E27FC236}">
                <a16:creationId xmlns:a16="http://schemas.microsoft.com/office/drawing/2014/main" id="{EAA74F14-EA44-C8CF-4355-FF7F80B21491}"/>
              </a:ext>
            </a:extLst>
          </p:cNvPr>
          <p:cNvSpPr>
            <a:spLocks noGrp="1"/>
          </p:cNvSpPr>
          <p:nvPr>
            <p:ph type="body" sz="quarter" idx="13"/>
          </p:nvPr>
        </p:nvSpPr>
        <p:spPr/>
        <p:txBody>
          <a:bodyPr/>
          <a:lstStyle/>
          <a:p>
            <a:endParaRPr lang="de-DE" dirty="0"/>
          </a:p>
        </p:txBody>
      </p:sp>
      <p:sp>
        <p:nvSpPr>
          <p:cNvPr id="4" name="Fußzeilenplatzhalter 3">
            <a:extLst>
              <a:ext uri="{FF2B5EF4-FFF2-40B4-BE49-F238E27FC236}">
                <a16:creationId xmlns:a16="http://schemas.microsoft.com/office/drawing/2014/main" id="{AF2AF5B2-7680-45F8-49ED-A7A448C29529}"/>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E9616A45-B960-DF61-8688-A058B88C575E}"/>
              </a:ext>
            </a:extLst>
          </p:cNvPr>
          <p:cNvSpPr>
            <a:spLocks noGrp="1"/>
          </p:cNvSpPr>
          <p:nvPr>
            <p:ph type="sldNum" sz="quarter" idx="12"/>
          </p:nvPr>
        </p:nvSpPr>
        <p:spPr/>
        <p:txBody>
          <a:bodyPr/>
          <a:lstStyle/>
          <a:p>
            <a:fld id="{1206269C-C24E-4E80-9A4B-E7E19BB59A67}" type="slidenum">
              <a:rPr lang="de-AT" smtClean="0"/>
              <a:pPr/>
              <a:t>94</a:t>
            </a:fld>
            <a:endParaRPr lang="de-AT" dirty="0"/>
          </a:p>
        </p:txBody>
      </p:sp>
      <p:pic>
        <p:nvPicPr>
          <p:cNvPr id="7" name="Grafik 6">
            <a:extLst>
              <a:ext uri="{FF2B5EF4-FFF2-40B4-BE49-F238E27FC236}">
                <a16:creationId xmlns:a16="http://schemas.microsoft.com/office/drawing/2014/main" id="{AD44199A-401A-BEA1-33B5-FD71BA4FD5F3}"/>
              </a:ext>
            </a:extLst>
          </p:cNvPr>
          <p:cNvPicPr>
            <a:picLocks noChangeAspect="1"/>
          </p:cNvPicPr>
          <p:nvPr/>
        </p:nvPicPr>
        <p:blipFill>
          <a:blip r:embed="rId2"/>
          <a:stretch>
            <a:fillRect/>
          </a:stretch>
        </p:blipFill>
        <p:spPr>
          <a:xfrm>
            <a:off x="2456985" y="978700"/>
            <a:ext cx="3578642" cy="3720426"/>
          </a:xfrm>
          <a:prstGeom prst="rect">
            <a:avLst/>
          </a:prstGeom>
        </p:spPr>
      </p:pic>
    </p:spTree>
    <p:extLst>
      <p:ext uri="{BB962C8B-B14F-4D97-AF65-F5344CB8AC3E}">
        <p14:creationId xmlns:p14="http://schemas.microsoft.com/office/powerpoint/2010/main" val="4252813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D3829-7B02-8272-0FA9-E6392E97958F}"/>
              </a:ext>
            </a:extLst>
          </p:cNvPr>
          <p:cNvSpPr>
            <a:spLocks noGrp="1"/>
          </p:cNvSpPr>
          <p:nvPr>
            <p:ph type="title"/>
          </p:nvPr>
        </p:nvSpPr>
        <p:spPr/>
        <p:txBody>
          <a:bodyPr/>
          <a:lstStyle/>
          <a:p>
            <a:r>
              <a:rPr lang="de-DE" dirty="0"/>
              <a:t>Packages</a:t>
            </a:r>
          </a:p>
        </p:txBody>
      </p:sp>
      <p:sp>
        <p:nvSpPr>
          <p:cNvPr id="3" name="Inhaltsplatzhalter 2">
            <a:extLst>
              <a:ext uri="{FF2B5EF4-FFF2-40B4-BE49-F238E27FC236}">
                <a16:creationId xmlns:a16="http://schemas.microsoft.com/office/drawing/2014/main" id="{3A6E9006-87E8-441E-E4CC-F160DF2EBAD4}"/>
              </a:ext>
            </a:extLst>
          </p:cNvPr>
          <p:cNvSpPr>
            <a:spLocks noGrp="1"/>
          </p:cNvSpPr>
          <p:nvPr>
            <p:ph sz="quarter" idx="13"/>
          </p:nvPr>
        </p:nvSpPr>
        <p:spPr/>
        <p:txBody>
          <a:bodyPr/>
          <a:lstStyle/>
          <a:p>
            <a:r>
              <a:rPr lang="de-DE" dirty="0" err="1"/>
              <a:t>dplyr</a:t>
            </a:r>
            <a:endParaRPr lang="de-DE" dirty="0"/>
          </a:p>
          <a:p>
            <a:r>
              <a:rPr lang="de-DE" dirty="0" err="1"/>
              <a:t>tidyr</a:t>
            </a:r>
            <a:r>
              <a:rPr lang="de-DE" dirty="0"/>
              <a:t>:: </a:t>
            </a:r>
            <a:r>
              <a:rPr lang="de-DE" dirty="0" err="1"/>
              <a:t>pivot_wider</a:t>
            </a:r>
            <a:r>
              <a:rPr lang="de-DE" dirty="0"/>
              <a:t>, </a:t>
            </a:r>
            <a:r>
              <a:rPr lang="de-DE" dirty="0" err="1"/>
              <a:t>tidyr</a:t>
            </a:r>
            <a:r>
              <a:rPr lang="de-DE" dirty="0"/>
              <a:t>::</a:t>
            </a:r>
            <a:r>
              <a:rPr lang="de-DE" dirty="0" err="1"/>
              <a:t>pivot_longer</a:t>
            </a:r>
            <a:endParaRPr lang="de-DE" dirty="0"/>
          </a:p>
        </p:txBody>
      </p:sp>
      <p:sp>
        <p:nvSpPr>
          <p:cNvPr id="4" name="Fußzeilenplatzhalter 3">
            <a:extLst>
              <a:ext uri="{FF2B5EF4-FFF2-40B4-BE49-F238E27FC236}">
                <a16:creationId xmlns:a16="http://schemas.microsoft.com/office/drawing/2014/main" id="{B35E4929-8BF7-314D-00FB-51582A1BE60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AFA61B8-F22B-4F80-CA31-A3C4F0E0D48B}"/>
              </a:ext>
            </a:extLst>
          </p:cNvPr>
          <p:cNvSpPr>
            <a:spLocks noGrp="1"/>
          </p:cNvSpPr>
          <p:nvPr>
            <p:ph type="sldNum" sz="quarter" idx="12"/>
          </p:nvPr>
        </p:nvSpPr>
        <p:spPr/>
        <p:txBody>
          <a:bodyPr/>
          <a:lstStyle/>
          <a:p>
            <a:fld id="{1206269C-C24E-4E80-9A4B-E7E19BB59A67}" type="slidenum">
              <a:rPr lang="de-AT" smtClean="0"/>
              <a:pPr/>
              <a:t>95</a:t>
            </a:fld>
            <a:endParaRPr lang="de-AT" dirty="0"/>
          </a:p>
        </p:txBody>
      </p:sp>
    </p:spTree>
    <p:extLst>
      <p:ext uri="{BB962C8B-B14F-4D97-AF65-F5344CB8AC3E}">
        <p14:creationId xmlns:p14="http://schemas.microsoft.com/office/powerpoint/2010/main" val="25092376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err="1"/>
              <a:t>Reshaping</a:t>
            </a:r>
            <a:r>
              <a:rPr lang="de-DE" dirty="0"/>
              <a:t> Data</a:t>
            </a:r>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96</a:t>
            </a:fld>
            <a:endParaRPr lang="de-AT" dirty="0"/>
          </a:p>
        </p:txBody>
      </p:sp>
    </p:spTree>
    <p:extLst>
      <p:ext uri="{BB962C8B-B14F-4D97-AF65-F5344CB8AC3E}">
        <p14:creationId xmlns:p14="http://schemas.microsoft.com/office/powerpoint/2010/main" val="1090471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7" name="Inhaltsplatzhalter 6">
            <a:extLst>
              <a:ext uri="{FF2B5EF4-FFF2-40B4-BE49-F238E27FC236}">
                <a16:creationId xmlns:a16="http://schemas.microsoft.com/office/drawing/2014/main" id="{BDED18E6-4B05-684D-CB7A-50D0A387397C}"/>
              </a:ext>
            </a:extLst>
          </p:cNvPr>
          <p:cNvPicPr>
            <a:picLocks noGrp="1" noChangeAspect="1"/>
          </p:cNvPicPr>
          <p:nvPr>
            <p:ph sz="quarter" idx="13"/>
          </p:nvPr>
        </p:nvPicPr>
        <p:blipFill>
          <a:blip r:embed="rId2"/>
          <a:stretch>
            <a:fillRect/>
          </a:stretch>
        </p:blipFill>
        <p:spPr>
          <a:xfrm>
            <a:off x="1792886" y="1720264"/>
            <a:ext cx="3967835" cy="2176641"/>
          </a:xfr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97</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86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C38F451C-9006-656D-74B0-FC69882BB5A2}"/>
              </a:ext>
            </a:extLst>
          </p:cNvPr>
          <p:cNvCxnSpPr>
            <a:cxnSpLocks/>
          </p:cNvCxnSpPr>
          <p:nvPr/>
        </p:nvCxnSpPr>
        <p:spPr>
          <a:xfrm>
            <a:off x="1581150" y="2571750"/>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9" name="Pfeil: 180-Grad 18">
            <a:extLst>
              <a:ext uri="{FF2B5EF4-FFF2-40B4-BE49-F238E27FC236}">
                <a16:creationId xmlns:a16="http://schemas.microsoft.com/office/drawing/2014/main" id="{62DE2C74-4C7B-FA80-9FD3-82FACB9E3D94}"/>
              </a:ext>
            </a:extLst>
          </p:cNvPr>
          <p:cNvSpPr/>
          <p:nvPr/>
        </p:nvSpPr>
        <p:spPr>
          <a:xfrm>
            <a:off x="3409950" y="1367423"/>
            <a:ext cx="939800" cy="742950"/>
          </a:xfrm>
          <a:prstGeom prst="utur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20" name="Pfeil: nach rechts 19">
            <a:extLst>
              <a:ext uri="{FF2B5EF4-FFF2-40B4-BE49-F238E27FC236}">
                <a16:creationId xmlns:a16="http://schemas.microsoft.com/office/drawing/2014/main" id="{0FD5A7B5-0256-4529-1B5D-D37FCB0EC1AF}"/>
              </a:ext>
            </a:extLst>
          </p:cNvPr>
          <p:cNvSpPr/>
          <p:nvPr/>
        </p:nvSpPr>
        <p:spPr>
          <a:xfrm>
            <a:off x="4776471" y="3008609"/>
            <a:ext cx="1968500"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5272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6" name="Grafik 5">
            <a:extLst>
              <a:ext uri="{FF2B5EF4-FFF2-40B4-BE49-F238E27FC236}">
                <a16:creationId xmlns:a16="http://schemas.microsoft.com/office/drawing/2014/main" id="{C910CC77-9FFB-7D6D-78CA-B98DD9314133}"/>
              </a:ext>
            </a:extLst>
          </p:cNvPr>
          <p:cNvPicPr>
            <a:picLocks noChangeAspect="1"/>
          </p:cNvPicPr>
          <p:nvPr/>
        </p:nvPicPr>
        <p:blipFill>
          <a:blip r:embed="rId2"/>
          <a:stretch>
            <a:fillRect/>
          </a:stretch>
        </p:blipFill>
        <p:spPr>
          <a:xfrm>
            <a:off x="1809369" y="1738898"/>
            <a:ext cx="6297122" cy="1510868"/>
          </a:xfrm>
          <a:prstGeom prst="rect">
            <a:avLst/>
          </a:prstGeo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98</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352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20" name="Pfeil: nach rechts 19">
            <a:extLst>
              <a:ext uri="{FF2B5EF4-FFF2-40B4-BE49-F238E27FC236}">
                <a16:creationId xmlns:a16="http://schemas.microsoft.com/office/drawing/2014/main" id="{0FD5A7B5-0256-4529-1B5D-D37FCB0EC1AF}"/>
              </a:ext>
            </a:extLst>
          </p:cNvPr>
          <p:cNvSpPr/>
          <p:nvPr/>
        </p:nvSpPr>
        <p:spPr>
          <a:xfrm>
            <a:off x="3587749" y="3231132"/>
            <a:ext cx="3970451"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8" name="Pfeil: nach unten 7">
            <a:extLst>
              <a:ext uri="{FF2B5EF4-FFF2-40B4-BE49-F238E27FC236}">
                <a16:creationId xmlns:a16="http://schemas.microsoft.com/office/drawing/2014/main" id="{6147726A-C34F-5738-F1E3-6B4583EEB4FC}"/>
              </a:ext>
            </a:extLst>
          </p:cNvPr>
          <p:cNvSpPr/>
          <p:nvPr/>
        </p:nvSpPr>
        <p:spPr>
          <a:xfrm>
            <a:off x="374015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0" name="Pfeil: nach unten 9">
            <a:extLst>
              <a:ext uri="{FF2B5EF4-FFF2-40B4-BE49-F238E27FC236}">
                <a16:creationId xmlns:a16="http://schemas.microsoft.com/office/drawing/2014/main" id="{6227446C-0C9F-E3AA-EFBB-F6C462F9B0BF}"/>
              </a:ext>
            </a:extLst>
          </p:cNvPr>
          <p:cNvSpPr/>
          <p:nvPr/>
        </p:nvSpPr>
        <p:spPr>
          <a:xfrm>
            <a:off x="4913035"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1" name="Pfeil: nach unten 10">
            <a:extLst>
              <a:ext uri="{FF2B5EF4-FFF2-40B4-BE49-F238E27FC236}">
                <a16:creationId xmlns:a16="http://schemas.microsoft.com/office/drawing/2014/main" id="{A33CB4B8-18AF-5FA5-7C95-6429B8993B31}"/>
              </a:ext>
            </a:extLst>
          </p:cNvPr>
          <p:cNvSpPr/>
          <p:nvPr/>
        </p:nvSpPr>
        <p:spPr>
          <a:xfrm>
            <a:off x="6184306"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3" name="Pfeil: nach unten 12">
            <a:extLst>
              <a:ext uri="{FF2B5EF4-FFF2-40B4-BE49-F238E27FC236}">
                <a16:creationId xmlns:a16="http://schemas.microsoft.com/office/drawing/2014/main" id="{BD9871B0-A55A-1F95-485C-79879A482FBF}"/>
              </a:ext>
            </a:extLst>
          </p:cNvPr>
          <p:cNvSpPr/>
          <p:nvPr/>
        </p:nvSpPr>
        <p:spPr>
          <a:xfrm>
            <a:off x="745936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864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10" grpId="0" animBg="1"/>
      <p:bldP spid="11"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a:t>„Even </a:t>
            </a:r>
            <a:r>
              <a:rPr lang="de-DE" dirty="0" err="1"/>
              <a:t>longer</a:t>
            </a:r>
            <a:r>
              <a:rPr lang="de-DE" dirty="0"/>
              <a:t>“ </a:t>
            </a:r>
            <a:r>
              <a:rPr lang="de-DE" dirty="0" err="1"/>
              <a:t>format</a:t>
            </a:r>
            <a:endParaRPr lang="de-DE" dirty="0"/>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99</a:t>
            </a:fld>
            <a:endParaRPr lang="de-AT" dirty="0"/>
          </a:p>
        </p:txBody>
      </p:sp>
      <p:pic>
        <p:nvPicPr>
          <p:cNvPr id="7" name="Grafik 6">
            <a:extLst>
              <a:ext uri="{FF2B5EF4-FFF2-40B4-BE49-F238E27FC236}">
                <a16:creationId xmlns:a16="http://schemas.microsoft.com/office/drawing/2014/main" id="{1A8893E4-F2B8-B631-2E4F-1DA7458F24C9}"/>
              </a:ext>
            </a:extLst>
          </p:cNvPr>
          <p:cNvPicPr>
            <a:picLocks noChangeAspect="1"/>
          </p:cNvPicPr>
          <p:nvPr/>
        </p:nvPicPr>
        <p:blipFill>
          <a:blip r:embed="rId2"/>
          <a:stretch>
            <a:fillRect/>
          </a:stretch>
        </p:blipFill>
        <p:spPr>
          <a:xfrm>
            <a:off x="2301140" y="826918"/>
            <a:ext cx="3331309" cy="3821501"/>
          </a:xfrm>
          <a:prstGeom prst="rect">
            <a:avLst/>
          </a:prstGeom>
        </p:spPr>
      </p:pic>
      <p:sp>
        <p:nvSpPr>
          <p:cNvPr id="8" name="Pfeil: nach unten 7">
            <a:extLst>
              <a:ext uri="{FF2B5EF4-FFF2-40B4-BE49-F238E27FC236}">
                <a16:creationId xmlns:a16="http://schemas.microsoft.com/office/drawing/2014/main" id="{6147726A-C34F-5738-F1E3-6B4583EEB4FC}"/>
              </a:ext>
            </a:extLst>
          </p:cNvPr>
          <p:cNvSpPr/>
          <p:nvPr/>
        </p:nvSpPr>
        <p:spPr>
          <a:xfrm>
            <a:off x="4881972" y="577693"/>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solidFill>
                <a:schemeClr val="tx1"/>
              </a:solidFill>
            </a:endParaRPr>
          </a:p>
        </p:txBody>
      </p:sp>
      <p:grpSp>
        <p:nvGrpSpPr>
          <p:cNvPr id="16" name="Gruppieren 15">
            <a:extLst>
              <a:ext uri="{FF2B5EF4-FFF2-40B4-BE49-F238E27FC236}">
                <a16:creationId xmlns:a16="http://schemas.microsoft.com/office/drawing/2014/main" id="{4E5EC751-12F9-A296-734E-D3E099EA71F8}"/>
              </a:ext>
            </a:extLst>
          </p:cNvPr>
          <p:cNvGrpSpPr/>
          <p:nvPr/>
        </p:nvGrpSpPr>
        <p:grpSpPr>
          <a:xfrm>
            <a:off x="1889479" y="1452587"/>
            <a:ext cx="1161879" cy="557237"/>
            <a:chOff x="1877243" y="1452587"/>
            <a:chExt cx="1161879" cy="557237"/>
          </a:xfrm>
        </p:grpSpPr>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877243" y="145258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878556EB-3A8B-71E8-51BD-637AA588900C}"/>
                </a:ext>
              </a:extLst>
            </p:cNvPr>
            <p:cNvCxnSpPr>
              <a:cxnSpLocks/>
            </p:cNvCxnSpPr>
            <p:nvPr/>
          </p:nvCxnSpPr>
          <p:spPr>
            <a:xfrm>
              <a:off x="1877243" y="1624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4" name="Gerade Verbindung mit Pfeil 13">
              <a:extLst>
                <a:ext uri="{FF2B5EF4-FFF2-40B4-BE49-F238E27FC236}">
                  <a16:creationId xmlns:a16="http://schemas.microsoft.com/office/drawing/2014/main" id="{2450ABCE-2760-C4FB-BF2F-D848F541F351}"/>
                </a:ext>
              </a:extLst>
            </p:cNvPr>
            <p:cNvCxnSpPr>
              <a:cxnSpLocks/>
            </p:cNvCxnSpPr>
            <p:nvPr/>
          </p:nvCxnSpPr>
          <p:spPr>
            <a:xfrm>
              <a:off x="1889479" y="18145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5" name="Gerade Verbindung mit Pfeil 14">
              <a:extLst>
                <a:ext uri="{FF2B5EF4-FFF2-40B4-BE49-F238E27FC236}">
                  <a16:creationId xmlns:a16="http://schemas.microsoft.com/office/drawing/2014/main" id="{8794A0C0-65DF-98FC-F0B2-56BA7E0C2719}"/>
                </a:ext>
              </a:extLst>
            </p:cNvPr>
            <p:cNvCxnSpPr>
              <a:cxnSpLocks/>
            </p:cNvCxnSpPr>
            <p:nvPr/>
          </p:nvCxnSpPr>
          <p:spPr>
            <a:xfrm>
              <a:off x="1889479" y="2009824"/>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grpSp>
    </p:spTree>
    <p:extLst>
      <p:ext uri="{BB962C8B-B14F-4D97-AF65-F5344CB8AC3E}">
        <p14:creationId xmlns:p14="http://schemas.microsoft.com/office/powerpoint/2010/main" val="35724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IQS-PPT-16x9">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2.xml><?xml version="1.0" encoding="utf-8"?>
<a:theme xmlns:a="http://schemas.openxmlformats.org/drawingml/2006/main" name="1_IQS-PPT_Englisch">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0154D86151984188C1BB844F2EC118" ma:contentTypeVersion="7" ma:contentTypeDescription="Create a new document." ma:contentTypeScope="" ma:versionID="038928e4f21c060886359804a3b4beb9">
  <xsd:schema xmlns:xsd="http://www.w3.org/2001/XMLSchema" xmlns:xs="http://www.w3.org/2001/XMLSchema" xmlns:p="http://schemas.microsoft.com/office/2006/metadata/properties" xmlns:ns2="2156b921-8a34-497e-946d-35490d5c04fc" targetNamespace="http://schemas.microsoft.com/office/2006/metadata/properties" ma:root="true" ma:fieldsID="706417d4f30c33a4f77ca4714bbeeb70" ns2:_="">
    <xsd:import namespace="2156b921-8a34-497e-946d-35490d5c04fc"/>
    <xsd:element name="properties">
      <xsd:complexType>
        <xsd:sequence>
          <xsd:element name="documentManagement">
            <xsd:complexType>
              <xsd:all>
                <xsd:element ref="ns2:hpsBranch"/>
                <xsd:element ref="ns2:hps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56b921-8a34-497e-946d-35490d5c04fc" elementFormDefault="qualified">
    <xsd:import namespace="http://schemas.microsoft.com/office/2006/documentManagement/types"/>
    <xsd:import namespace="http://schemas.microsoft.com/office/infopath/2007/PartnerControls"/>
    <xsd:element name="hpsBranch" ma:index="8" ma:displayName="Verantwortlich" ma:list="{67ac2e1b-f7aa-4db5-8e36-d0985ae10e54}" ma:internalName="hpsBranch" ma:readOnly="false" ma:showField="hpsBranch">
      <xsd:simpleType>
        <xsd:restriction base="dms:Lookup"/>
      </xsd:simpleType>
    </xsd:element>
    <xsd:element name="hpsCategory" ma:index="9" nillable="true" ma:displayName="Kategorie" ma:format="Dropdown" ma:internalName="hpsCategory">
      <xsd:simpleType>
        <xsd:restriction base="dms:Choice">
          <xsd:enumeration value="Vorlage"/>
          <xsd:enumeration value="Formular"/>
          <xsd:enumeration value="Wichtiges Dokumen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psBranch xmlns="2156b921-8a34-497e-946d-35490d5c04fc">7</hpsBranch>
    <hpsCategory xmlns="2156b921-8a34-497e-946d-35490d5c04fc">Vorlage</hps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412A16-7735-4ECD-BB4B-56208A7A5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56b921-8a34-497e-946d-35490d5c0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6134B3-13A7-459B-8197-3CEA81A1A83B}">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2156b921-8a34-497e-946d-35490d5c04fc"/>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0EB910BF-2738-4C90-88BF-76509022B2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13959</Words>
  <Application>Microsoft Office PowerPoint</Application>
  <PresentationFormat>Bildschirmpräsentation (16:9)</PresentationFormat>
  <Paragraphs>1829</Paragraphs>
  <Slides>206</Slides>
  <Notes>40</Notes>
  <HiddenSlides>15</HiddenSlides>
  <MMClips>0</MMClips>
  <ScaleCrop>false</ScaleCrop>
  <HeadingPairs>
    <vt:vector size="6" baseType="variant">
      <vt:variant>
        <vt:lpstr>Verwendete Schriftarten</vt:lpstr>
      </vt:variant>
      <vt:variant>
        <vt:i4>15</vt:i4>
      </vt:variant>
      <vt:variant>
        <vt:lpstr>Design</vt:lpstr>
      </vt:variant>
      <vt:variant>
        <vt:i4>2</vt:i4>
      </vt:variant>
      <vt:variant>
        <vt:lpstr>Folientitel</vt:lpstr>
      </vt:variant>
      <vt:variant>
        <vt:i4>206</vt:i4>
      </vt:variant>
    </vt:vector>
  </HeadingPairs>
  <TitlesOfParts>
    <vt:vector size="223" baseType="lpstr">
      <vt:lpstr>Arial</vt:lpstr>
      <vt:lpstr>Bauhaus 93</vt:lpstr>
      <vt:lpstr>Bradley Hand ITC</vt:lpstr>
      <vt:lpstr>Brush Script Std</vt:lpstr>
      <vt:lpstr>Calibri</vt:lpstr>
      <vt:lpstr>CMSS10</vt:lpstr>
      <vt:lpstr>CMSSBX10</vt:lpstr>
      <vt:lpstr>CMTT10</vt:lpstr>
      <vt:lpstr>Corbel</vt:lpstr>
      <vt:lpstr>Courier New</vt:lpstr>
      <vt:lpstr>Franklin Gothic Heavy</vt:lpstr>
      <vt:lpstr>Lucida Console</vt:lpstr>
      <vt:lpstr>Symbol</vt:lpstr>
      <vt:lpstr>Tahoma</vt:lpstr>
      <vt:lpstr>Wingdings</vt:lpstr>
      <vt:lpstr>IQS-PPT-16x9</vt:lpstr>
      <vt:lpstr>1_IQS-PPT_Englisch</vt:lpstr>
      <vt:lpstr>PowerPoint-Präsentation</vt:lpstr>
      <vt:lpstr>Getting started with R</vt:lpstr>
      <vt:lpstr>PowerPoint-Präsentation</vt:lpstr>
      <vt:lpstr>PowerPoint-Präsentation</vt:lpstr>
      <vt:lpstr>Beschreibung</vt:lpstr>
      <vt:lpstr>Who are we?</vt:lpstr>
      <vt:lpstr>What are we doing with R (at work and otherwise)?</vt:lpstr>
      <vt:lpstr>Materials</vt:lpstr>
      <vt:lpstr>small survey</vt:lpstr>
      <vt:lpstr>Survey (I)</vt:lpstr>
      <vt:lpstr>Survey (II)</vt:lpstr>
      <vt:lpstr>And now a little more personal…</vt:lpstr>
      <vt:lpstr>Workshop Goals (specific and abstract)</vt:lpstr>
      <vt:lpstr>PowerPoint-Präsentation</vt:lpstr>
      <vt:lpstr>Info</vt:lpstr>
      <vt:lpstr>PowerPoint-Präsentation</vt:lpstr>
      <vt:lpstr>What is R?</vt:lpstr>
      <vt:lpstr>Why R? Advantages</vt:lpstr>
      <vt:lpstr>PowerPoint-Präsentation</vt:lpstr>
      <vt:lpstr>If you‘ve been working with SPSS…</vt:lpstr>
      <vt:lpstr>Why not R?</vt:lpstr>
      <vt:lpstr>In summary</vt:lpstr>
      <vt:lpstr>R history (from Ligges, 2006)</vt:lpstr>
      <vt:lpstr>R literature (free)</vt:lpstr>
      <vt:lpstr>Reference books</vt:lpstr>
      <vt:lpstr>more specific</vt:lpstr>
      <vt:lpstr>Resources to get inspired</vt:lpstr>
      <vt:lpstr>PowerPoint-Präsentation</vt:lpstr>
      <vt:lpstr>Getting started</vt:lpstr>
      <vt:lpstr>Set up RStudio – Basics </vt:lpstr>
      <vt:lpstr>Set up RStudio – Make yourselves at Home </vt:lpstr>
      <vt:lpstr>PowerPoint-Präsentation</vt:lpstr>
      <vt:lpstr>PowerPoint-Präsentation</vt:lpstr>
      <vt:lpstr>PowerPoint-Präsentation</vt:lpstr>
      <vt:lpstr>PowerPoint-Präsentation</vt:lpstr>
      <vt:lpstr>PowerPoint-Präsentation</vt:lpstr>
      <vt:lpstr>Mechanism of Programming in R</vt:lpstr>
      <vt:lpstr>Language basics – what‘s important?</vt:lpstr>
      <vt:lpstr>PowerPoint-Präsentation</vt:lpstr>
      <vt:lpstr>Palmer‘s Penguins</vt:lpstr>
      <vt:lpstr>PowerPoint-Präsentation</vt:lpstr>
      <vt:lpstr>What are objects?</vt:lpstr>
      <vt:lpstr>Assignment operator &lt;- </vt:lpstr>
      <vt:lpstr>Objects are put in the environment</vt:lpstr>
      <vt:lpstr>Saving objects to the environment</vt:lpstr>
      <vt:lpstr>Saving AND printing objects at the same time</vt:lpstr>
      <vt:lpstr>Printing objects</vt:lpstr>
      <vt:lpstr>Exercise – Object Names</vt:lpstr>
      <vt:lpstr>Exercise – Object Names (solution)</vt:lpstr>
      <vt:lpstr>Exercise – Assignments </vt:lpstr>
      <vt:lpstr>Exercise – first calculations</vt:lpstr>
      <vt:lpstr>Exercise – Types of objects</vt:lpstr>
      <vt:lpstr>Data structures</vt:lpstr>
      <vt:lpstr>PowerPoint-Präsentation</vt:lpstr>
      <vt:lpstr>Matrices</vt:lpstr>
      <vt:lpstr>Indexing matrices</vt:lpstr>
      <vt:lpstr>Indexing matrices</vt:lpstr>
      <vt:lpstr>Indexing matrices</vt:lpstr>
      <vt:lpstr>Data Frames</vt:lpstr>
      <vt:lpstr>Well-known datasets</vt:lpstr>
      <vt:lpstr>Exercise – Data Frames</vt:lpstr>
      <vt:lpstr>PowerPoint-Präsentation</vt:lpstr>
      <vt:lpstr>Packages („Packerln“)</vt:lpstr>
      <vt:lpstr>Packages</vt:lpstr>
      <vt:lpstr>Using packages (I)</vt:lpstr>
      <vt:lpstr>Using Packages (II)</vt:lpstr>
      <vt:lpstr>PowerPoint-Präsentation</vt:lpstr>
      <vt:lpstr>Functions</vt:lpstr>
      <vt:lpstr>Standard structure of functions*</vt:lpstr>
      <vt:lpstr>Dealing with functions</vt:lpstr>
      <vt:lpstr>Digression: Conventions for comprehensible functions</vt:lpstr>
      <vt:lpstr>Exercise – Functions</vt:lpstr>
      <vt:lpstr>PowerPoint-Präsentation</vt:lpstr>
      <vt:lpstr>R Help</vt:lpstr>
      <vt:lpstr>Reading help pages</vt:lpstr>
      <vt:lpstr>PowerPoint-Präsentation</vt:lpstr>
      <vt:lpstr>Mini Quiz – Type conversion </vt:lpstr>
      <vt:lpstr>PowerPoint-Präsentation</vt:lpstr>
      <vt:lpstr>Tips for Googling</vt:lpstr>
      <vt:lpstr>further tips for Googling</vt:lpstr>
      <vt:lpstr>Tips for StackOverflow</vt:lpstr>
      <vt:lpstr>How to read StackOverflow?</vt:lpstr>
      <vt:lpstr>PowerPoint-Präsentation</vt:lpstr>
      <vt:lpstr>Code comparison</vt:lpstr>
      <vt:lpstr>PowerPoint-Präsentation</vt:lpstr>
      <vt:lpstr>PowerPoint-Präsentation</vt:lpstr>
      <vt:lpstr>PowerPoint-Präsentation</vt:lpstr>
      <vt:lpstr>PowerPoint-Präsentation</vt:lpstr>
      <vt:lpstr>Data Wrangling / Data Transformation</vt:lpstr>
      <vt:lpstr>dplyr (Tidyverse)</vt:lpstr>
      <vt:lpstr>dplyr (Tidyverse)</vt:lpstr>
      <vt:lpstr>Preparations in RStudio: Shortcut for pipe %&gt;%</vt:lpstr>
      <vt:lpstr>Preparations in RStudio</vt:lpstr>
      <vt:lpstr>Default pipe</vt:lpstr>
      <vt:lpstr>Packages</vt:lpstr>
      <vt:lpstr>PowerPoint-Präsentation</vt:lpstr>
      <vt:lpstr>From long-format to wide-format</vt:lpstr>
      <vt:lpstr>From long-format to wide-format</vt:lpstr>
      <vt:lpstr>„Even longer“ format</vt:lpstr>
      <vt:lpstr>Several datasets (or a list)</vt:lpstr>
      <vt:lpstr>Advanced Data Wrangling – Reshaping </vt:lpstr>
      <vt:lpstr>PowerPoint-Präsentation</vt:lpstr>
      <vt:lpstr>Best Practices</vt:lpstr>
      <vt:lpstr>Style Guide (Vol. I)</vt:lpstr>
      <vt:lpstr>Style Guide (Vol. II)</vt:lpstr>
      <vt:lpstr>Style Guide (Vol. III)</vt:lpstr>
      <vt:lpstr>Why Style Guides?</vt:lpstr>
      <vt:lpstr>Even more Style Guide!!!</vt:lpstr>
      <vt:lpstr>PowerPoint-Präsentation</vt:lpstr>
      <vt:lpstr>Shortcuts in RStudio</vt:lpstr>
      <vt:lpstr>Structure of R scripts</vt:lpstr>
      <vt:lpstr>PowerPoint-Präsentation</vt:lpstr>
      <vt:lpstr>PowerPoint-Präsentation</vt:lpstr>
      <vt:lpstr>PowerPoint-Präsentation</vt:lpstr>
      <vt:lpstr>PowerPoint-Präsentation</vt:lpstr>
      <vt:lpstr>Prinzipien für Dateinamen</vt:lpstr>
      <vt:lpstr>PowerPoint-Präsentation</vt:lpstr>
      <vt:lpstr>Directories</vt:lpstr>
      <vt:lpstr>Problem with fixed working directories</vt:lpstr>
      <vt:lpstr>Project-oriented workflow</vt:lpstr>
      <vt:lpstr>Projects and the here package</vt:lpstr>
      <vt:lpstr>Creating projects</vt:lpstr>
      <vt:lpstr>Small change – big effect</vt:lpstr>
      <vt:lpstr>PowerPoint-Präsentation</vt:lpstr>
      <vt:lpstr>Principle</vt:lpstr>
      <vt:lpstr>Overview</vt:lpstr>
      <vt:lpstr>Overview</vt:lpstr>
      <vt:lpstr>To get an overview of data …</vt:lpstr>
      <vt:lpstr>Mini-Quiz:  You want to calculate the mean and SD of the variable "dose" from the dataset med.  Which code is correct?</vt:lpstr>
      <vt:lpstr>PowerPoint-Präsentation</vt:lpstr>
      <vt:lpstr>Row-by-row or column-by-column calculations</vt:lpstr>
      <vt:lpstr>Frequency tables</vt:lpstr>
      <vt:lpstr>Analyses by group</vt:lpstr>
      <vt:lpstr>Mini-Quiz: Which code is correct?</vt:lpstr>
      <vt:lpstr>Mini-Quiz: Which code is correct?</vt:lpstr>
      <vt:lpstr>Mini-Quiz: Which code is correct?</vt:lpstr>
      <vt:lpstr>Exercise</vt:lpstr>
      <vt:lpstr>PowerPoint-Präsentation</vt:lpstr>
      <vt:lpstr>Tests for independence</vt:lpstr>
      <vt:lpstr>Covariance und Correlation</vt:lpstr>
      <vt:lpstr>T tests</vt:lpstr>
      <vt:lpstr>T Tests</vt:lpstr>
      <vt:lpstr>PowerPoint-Präsentation</vt:lpstr>
      <vt:lpstr>Mini Exercise</vt:lpstr>
      <vt:lpstr>Mini Exercise 2</vt:lpstr>
      <vt:lpstr>Linear Regression</vt:lpstr>
      <vt:lpstr>Linear Regression</vt:lpstr>
      <vt:lpstr>Save plot</vt:lpstr>
      <vt:lpstr>Exercise linear regression</vt:lpstr>
      <vt:lpstr>PowerPoint-Präsentation</vt:lpstr>
      <vt:lpstr>Basically …</vt:lpstr>
      <vt:lpstr>Logic of plots in R</vt:lpstr>
      <vt:lpstr>Graphics parameters</vt:lpstr>
      <vt:lpstr>High-Level plot functions</vt:lpstr>
      <vt:lpstr>Low-Level plot functions</vt:lpstr>
      <vt:lpstr>First plots in R</vt:lpstr>
      <vt:lpstr>Procedure for the creation of plots</vt:lpstr>
      <vt:lpstr>Plot parameters</vt:lpstr>
      <vt:lpstr>Plot parameters: symbols and lines</vt:lpstr>
      <vt:lpstr>Plot parameters: colours</vt:lpstr>
      <vt:lpstr>low-level plot functions</vt:lpstr>
      <vt:lpstr>Combination of plots</vt:lpstr>
      <vt:lpstr>Scatterplots</vt:lpstr>
      <vt:lpstr>Bar diagrams</vt:lpstr>
      <vt:lpstr>Bar diagrams – new arguments</vt:lpstr>
      <vt:lpstr>Bar diagrams – multidimensional matrices / data frames</vt:lpstr>
      <vt:lpstr>Histograms</vt:lpstr>
      <vt:lpstr>Histograms</vt:lpstr>
      <vt:lpstr>Density Plots</vt:lpstr>
      <vt:lpstr>Boxplots</vt:lpstr>
      <vt:lpstr>If this is not enough: ggplot2</vt:lpstr>
      <vt:lpstr>Syntax of ggplot2</vt:lpstr>
      <vt:lpstr>Syntax of ggplot2  (Example)</vt:lpstr>
      <vt:lpstr>The most common geom functions</vt:lpstr>
      <vt:lpstr>Most common other functions</vt:lpstr>
      <vt:lpstr>other useful functions</vt:lpstr>
      <vt:lpstr>Help for Plots</vt:lpstr>
      <vt:lpstr>Exercise – Plots</vt:lpstr>
      <vt:lpstr>Exercise – Plots </vt:lpstr>
      <vt:lpstr>PowerPoint-Präsentation</vt:lpstr>
      <vt:lpstr>What is RMarkdown?</vt:lpstr>
      <vt:lpstr>Elements of an .Rmd file</vt:lpstr>
      <vt:lpstr>„Knitting“ an RMarkdown makes a PDF (or…)</vt:lpstr>
      <vt:lpstr>PowerPoint-Präsentation</vt:lpstr>
      <vt:lpstr>Source Editor</vt:lpstr>
      <vt:lpstr>Visual Editor</vt:lpstr>
      <vt:lpstr>Demo: Rmd File</vt:lpstr>
      <vt:lpstr>PowerPoint-Präsentation</vt:lpstr>
      <vt:lpstr>for loops</vt:lpstr>
      <vt:lpstr>for loops</vt:lpstr>
      <vt:lpstr>Loops</vt:lpstr>
      <vt:lpstr>Mini Exercise 1</vt:lpstr>
      <vt:lpstr>Mini Exercise 2</vt:lpstr>
      <vt:lpstr>if loops</vt:lpstr>
      <vt:lpstr>Examples</vt:lpstr>
      <vt:lpstr>apply functions</vt:lpstr>
      <vt:lpstr>lapply function</vt:lpstr>
      <vt:lpstr>PowerPoint-Präsentation</vt:lpstr>
      <vt:lpstr>PowerPoint-Präsentation</vt:lpstr>
      <vt:lpstr>Exercise</vt:lpstr>
      <vt:lpstr>PowerPoint-Präsentation</vt:lpstr>
      <vt:lpstr>PowerPoint-Präsentation</vt:lpstr>
      <vt:lpstr>Basis Rules when errors occur</vt:lpstr>
      <vt:lpstr>Rubber duck method</vt:lpstr>
      <vt:lpstr>Common error messages and their meaning</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Eichhorn Gabriele</dc:creator>
  <cp:lastModifiedBy>Eichhorn Gabriele</cp:lastModifiedBy>
  <cp:revision>184</cp:revision>
  <dcterms:created xsi:type="dcterms:W3CDTF">2022-07-12T11:05:55Z</dcterms:created>
  <dcterms:modified xsi:type="dcterms:W3CDTF">2024-04-24T14:55:06Z</dcterms:modified>
</cp:coreProperties>
</file>